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5143500" type="screen16x9"/>
  <p:notesSz cx="6858000" cy="9144000"/>
  <p:embeddedFontLst>
    <p:embeddedFont>
      <p:font typeface="Montserrat" panose="00000500000000000000" pitchFamily="2" charset="0"/>
      <p:regular r:id="rId37"/>
      <p:bold r:id="rId38"/>
      <p:italic r:id="rId39"/>
      <p:boldItalic r:id="rId40"/>
    </p:embeddedFont>
    <p:embeddedFont>
      <p:font typeface="Montserrat Alternates" panose="020B0604020202020204" charset="0"/>
      <p:regular r:id="rId41"/>
      <p:bold r:id="rId42"/>
      <p:italic r:id="rId43"/>
      <p:boldItalic r:id="rId44"/>
    </p:embeddedFont>
    <p:embeddedFont>
      <p:font typeface="Montserrat ExtraBold" panose="00000900000000000000" pitchFamily="2" charset="0"/>
      <p:bold r:id="rId45"/>
      <p:boldItalic r:id="rId46"/>
    </p:embeddedFont>
    <p:embeddedFont>
      <p:font typeface="Montserrat ExtraLight" panose="00000300000000000000" pitchFamily="2" charset="0"/>
      <p:regular r:id="rId47"/>
      <p:bold r:id="rId48"/>
      <p:italic r:id="rId49"/>
      <p:boldItalic r:id="rId50"/>
    </p:embeddedFont>
    <p:embeddedFont>
      <p:font typeface="Montserrat SemiBold" panose="00000700000000000000" pitchFamily="2" charset="0"/>
      <p:regular r:id="rId51"/>
      <p:bold r:id="rId52"/>
      <p:italic r:id="rId53"/>
      <p:boldItalic r:id="rId54"/>
    </p:embeddedFont>
    <p:embeddedFont>
      <p:font typeface="Open Sans" panose="020B0606030504020204" pitchFamily="34" charset="0"/>
      <p:regular r:id="rId55"/>
      <p:bold r:id="rId56"/>
      <p:italic r:id="rId57"/>
      <p:boldItalic r:id="rId58"/>
    </p:embeddedFont>
    <p:embeddedFont>
      <p:font typeface="PT Sans Narrow" panose="020B0506020203020204" pitchFamily="34" charset="0"/>
      <p:regular r:id="rId59"/>
      <p:bold r:id="rId60"/>
    </p:embeddedFont>
    <p:embeddedFont>
      <p:font typeface="Source Sans 3" panose="020B0604020202020204" charset="0"/>
      <p:regular r:id="rId61"/>
      <p:bold r:id="rId62"/>
      <p:italic r:id="rId63"/>
      <p:boldItalic r:id="rId64"/>
    </p:embeddedFont>
    <p:embeddedFont>
      <p:font typeface="Source Sans 3 Light" panose="020B0604020202020204" charset="0"/>
      <p:regular r:id="rId65"/>
      <p:bold r:id="rId66"/>
      <p:italic r:id="rId67"/>
      <p:boldItalic r:id="rId68"/>
    </p:embeddedFont>
    <p:embeddedFont>
      <p:font typeface="Source Sans 3 Medium" panose="020B0604020202020204" charset="0"/>
      <p:regular r:id="rId69"/>
      <p:bold r:id="rId70"/>
      <p:italic r:id="rId71"/>
      <p:boldItalic r:id="rId72"/>
    </p:embeddedFont>
    <p:embeddedFont>
      <p:font typeface="Source Sans 3 SemiBold" panose="020B0604020202020204" charset="0"/>
      <p:regular r:id="rId73"/>
      <p:bold r:id="rId74"/>
      <p:italic r:id="rId75"/>
      <p:boldItalic r:id="rId7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6.fntdata"/><Relationship Id="rId47" Type="http://schemas.openxmlformats.org/officeDocument/2006/relationships/font" Target="fonts/font11.fntdata"/><Relationship Id="rId63" Type="http://schemas.openxmlformats.org/officeDocument/2006/relationships/font" Target="fonts/font27.fntdata"/><Relationship Id="rId68" Type="http://schemas.openxmlformats.org/officeDocument/2006/relationships/font" Target="fonts/font32.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openxmlformats.org/officeDocument/2006/relationships/font" Target="fonts/font22.fntdata"/><Relationship Id="rId66" Type="http://schemas.openxmlformats.org/officeDocument/2006/relationships/font" Target="fonts/font30.fntdata"/><Relationship Id="rId74" Type="http://schemas.openxmlformats.org/officeDocument/2006/relationships/font" Target="fonts/font38.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2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64" Type="http://schemas.openxmlformats.org/officeDocument/2006/relationships/font" Target="fonts/font28.fntdata"/><Relationship Id="rId69" Type="http://schemas.openxmlformats.org/officeDocument/2006/relationships/font" Target="fonts/font33.fntdata"/><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5.fntdata"/><Relationship Id="rId72" Type="http://schemas.openxmlformats.org/officeDocument/2006/relationships/font" Target="fonts/font36.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font" Target="fonts/font23.fntdata"/><Relationship Id="rId67" Type="http://schemas.openxmlformats.org/officeDocument/2006/relationships/font" Target="fonts/font31.fntdata"/><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font" Target="fonts/font18.fntdata"/><Relationship Id="rId62" Type="http://schemas.openxmlformats.org/officeDocument/2006/relationships/font" Target="fonts/font26.fntdata"/><Relationship Id="rId70" Type="http://schemas.openxmlformats.org/officeDocument/2006/relationships/font" Target="fonts/font34.fntdata"/><Relationship Id="rId75" Type="http://schemas.openxmlformats.org/officeDocument/2006/relationships/font" Target="fonts/font3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font" Target="fonts/font2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font" Target="fonts/font24.fntdata"/><Relationship Id="rId65" Type="http://schemas.openxmlformats.org/officeDocument/2006/relationships/font" Target="fonts/font29.fntdata"/><Relationship Id="rId73" Type="http://schemas.openxmlformats.org/officeDocument/2006/relationships/font" Target="fonts/font37.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3.fntdata"/><Relationship Id="rId34" Type="http://schemas.openxmlformats.org/officeDocument/2006/relationships/slide" Target="slides/slide33.xml"/><Relationship Id="rId50" Type="http://schemas.openxmlformats.org/officeDocument/2006/relationships/font" Target="fonts/font14.fntdata"/><Relationship Id="rId55" Type="http://schemas.openxmlformats.org/officeDocument/2006/relationships/font" Target="fonts/font19.fntdata"/><Relationship Id="rId76" Type="http://schemas.openxmlformats.org/officeDocument/2006/relationships/font" Target="fonts/font40.fntdata"/><Relationship Id="rId7" Type="http://schemas.openxmlformats.org/officeDocument/2006/relationships/slide" Target="slides/slide6.xml"/><Relationship Id="rId71" Type="http://schemas.openxmlformats.org/officeDocument/2006/relationships/font" Target="fonts/font35.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lexfind.ch/tolv/139629/fr"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www.politiqueenfancejeunesse.ch/" TargetMode="External"/><Relationship Id="rId4" Type="http://schemas.openxmlformats.org/officeDocument/2006/relationships/hyperlink" Target="https://ge.ch/grandconseil/data/odj/010412/L12054.pdf"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9dc766cb13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9dc766cb13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67daaee9c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67daaee9c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f3eebaecca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f3eebaecc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Montserrat"/>
                <a:ea typeface="Montserrat"/>
                <a:cs typeface="Montserrat"/>
                <a:sym typeface="Montserrat"/>
              </a:rPr>
              <a:t>(8-9 minutes) Découvrir des exemples locaux de jeunes qui s’engagent </a:t>
            </a:r>
            <a:endParaRPr sz="1200">
              <a:solidFill>
                <a:schemeClr val="dk1"/>
              </a:solidFill>
              <a:latin typeface="Montserrat"/>
              <a:ea typeface="Montserrat"/>
              <a:cs typeface="Montserrat"/>
              <a:sym typeface="Montserrat"/>
            </a:endParaRPr>
          </a:p>
          <a:p>
            <a:pPr marL="0" lvl="0" indent="0" algn="l" rtl="0">
              <a:spcBef>
                <a:spcPts val="0"/>
              </a:spcBef>
              <a:spcAft>
                <a:spcPts val="0"/>
              </a:spcAft>
              <a:buNone/>
            </a:pPr>
            <a:endParaRPr sz="1800">
              <a:solidFill>
                <a:schemeClr val="dk1"/>
              </a:solidFill>
              <a:latin typeface="Montserrat"/>
              <a:ea typeface="Montserrat"/>
              <a:cs typeface="Montserrat"/>
              <a:sym typeface="Montserra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67daaee9c0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67daaee9c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sz="1200">
                <a:solidFill>
                  <a:schemeClr val="dk1"/>
                </a:solidFill>
                <a:latin typeface="Montserrat"/>
                <a:ea typeface="Montserrat"/>
                <a:cs typeface="Montserrat"/>
                <a:sym typeface="Montserrat"/>
              </a:rPr>
              <a:t>(19’30 avec speeddebating) sur la musique de Long train running musique</a:t>
            </a:r>
            <a:endParaRPr sz="1200">
              <a:solidFill>
                <a:schemeClr val="dk1"/>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67daaee9c0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67daaee9c0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EXEMPLE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a482df1f6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a482df1f6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67daaee9c0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67daaee9c0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67daaee9c0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67daaee9c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67daaee9c0_1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67daaee9c0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67daaee9c0_1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67daaee9c0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67daaee9c0_1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67daaee9c0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67daaee9c0_1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67daaee9c0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67daaee9c0_1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67daaee9c0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67daaee9c0_1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67daaee9c0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67daaee9c0_1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67daaee9c0_1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67daaee9c0_1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67daaee9c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697168b90b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697168b90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697168b90b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697168b90b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t>Débrief du speed-debating et échelle de la diversité</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f3eebaecca_0_1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f3eebaecca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595959"/>
              </a:buClr>
              <a:buSzPts val="1800"/>
              <a:buChar char="-"/>
            </a:pPr>
            <a:r>
              <a:rPr lang="fr" sz="1800">
                <a:solidFill>
                  <a:srgbClr val="595959"/>
                </a:solidFill>
              </a:rPr>
              <a:t>Vous avez des valeurs </a:t>
            </a:r>
            <a:endParaRPr sz="1800">
              <a:solidFill>
                <a:srgbClr val="595959"/>
              </a:solidFill>
            </a:endParaRPr>
          </a:p>
          <a:p>
            <a:pPr marL="457200" lvl="0" indent="-342900" algn="l" rtl="0">
              <a:lnSpc>
                <a:spcPct val="115000"/>
              </a:lnSpc>
              <a:spcBef>
                <a:spcPts val="0"/>
              </a:spcBef>
              <a:spcAft>
                <a:spcPts val="0"/>
              </a:spcAft>
              <a:buClr>
                <a:srgbClr val="595959"/>
              </a:buClr>
              <a:buSzPts val="1800"/>
              <a:buChar char="-"/>
            </a:pPr>
            <a:r>
              <a:rPr lang="fr" sz="1800">
                <a:solidFill>
                  <a:srgbClr val="595959"/>
                </a:solidFill>
              </a:rPr>
              <a:t>Dissonance : le monde ne correspond pas à vos valeurs → Agir pour changer le monde à votre échelle </a:t>
            </a:r>
            <a:endParaRPr sz="1800">
              <a:solidFill>
                <a:srgbClr val="595959"/>
              </a:solidFill>
            </a:endParaRPr>
          </a:p>
          <a:p>
            <a:pPr marL="0" lvl="0" indent="0" algn="l" rtl="0">
              <a:lnSpc>
                <a:spcPct val="115000"/>
              </a:lnSpc>
              <a:spcBef>
                <a:spcPts val="1200"/>
              </a:spcBef>
              <a:spcAft>
                <a:spcPts val="0"/>
              </a:spcAft>
              <a:buClr>
                <a:schemeClr val="dk1"/>
              </a:buClr>
              <a:buSzPts val="1100"/>
              <a:buFont typeface="Arial"/>
              <a:buNone/>
            </a:pPr>
            <a:endParaRPr sz="1800">
              <a:solidFill>
                <a:srgbClr val="595959"/>
              </a:solidFill>
            </a:endParaRPr>
          </a:p>
          <a:p>
            <a:pPr marL="0" lvl="0" indent="0" algn="l" rtl="0">
              <a:lnSpc>
                <a:spcPct val="115000"/>
              </a:lnSpc>
              <a:spcBef>
                <a:spcPts val="1200"/>
              </a:spcBef>
              <a:spcAft>
                <a:spcPts val="0"/>
              </a:spcAft>
              <a:buClr>
                <a:schemeClr val="dk1"/>
              </a:buClr>
              <a:buSzPts val="1100"/>
              <a:buFont typeface="Arial"/>
              <a:buNone/>
            </a:pPr>
            <a:endParaRPr sz="1800">
              <a:solidFill>
                <a:srgbClr val="595959"/>
              </a:solidFill>
            </a:endParaRPr>
          </a:p>
          <a:p>
            <a:pPr marL="457200" lvl="0" indent="-342900" algn="l" rtl="0">
              <a:lnSpc>
                <a:spcPct val="115000"/>
              </a:lnSpc>
              <a:spcBef>
                <a:spcPts val="1200"/>
              </a:spcBef>
              <a:spcAft>
                <a:spcPts val="0"/>
              </a:spcAft>
              <a:buClr>
                <a:srgbClr val="595959"/>
              </a:buClr>
              <a:buSzPts val="1800"/>
              <a:buChar char="-"/>
            </a:pPr>
            <a:r>
              <a:rPr lang="fr" sz="1800">
                <a:solidFill>
                  <a:srgbClr val="595959"/>
                </a:solidFill>
              </a:rPr>
              <a:t>Questions ? Est-ce que vous vous engagez au quotidien ? Quelles sont les valeurs que vous défendez ?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697168b90b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697168b90b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697168b90b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697168b90b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
                <a:solidFill>
                  <a:schemeClr val="dk1"/>
                </a:solidFill>
              </a:rPr>
              <a:t>Bonne illustration du concept de “causes” :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fr">
                <a:solidFill>
                  <a:schemeClr val="dk1"/>
                </a:solidFill>
              </a:rPr>
              <a:t>Les </a:t>
            </a:r>
            <a:r>
              <a:rPr lang="fr" b="1">
                <a:solidFill>
                  <a:schemeClr val="dk1"/>
                </a:solidFill>
              </a:rPr>
              <a:t>Objectifs de Développement Durable (ODD)</a:t>
            </a:r>
            <a:r>
              <a:rPr lang="fr">
                <a:solidFill>
                  <a:schemeClr val="dk1"/>
                </a:solidFill>
              </a:rPr>
              <a:t> sont un ensemble de 17 objectifs adoptés en 2015 par les États membres de l’ONU dans le cadre de l’Agenda 2030. Ils visent à éradiquer la pauvreté, protéger la planète et garantir la prospérité pour tous d’ici 2030. Chaque objectif est décliné en cibles concrètes, qui couvrent des enjeux variés comme l’accès à l’éducation, l’égalité entre les sexes, la lutte contre le changement climatique ou encore la promotion de la paix et de la justice. Les ODD forment ainsi une feuille de route globale de causes que l’humanité doit défendre.</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9dc766cb13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9dc766cb13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f50626718f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f50626718f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f3eebaecca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3f3eebaecca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fr" b="1">
                <a:solidFill>
                  <a:schemeClr val="dk1"/>
                </a:solidFill>
              </a:rPr>
              <a:t>Participation formelle (institutionnalisée) </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1. Droit de vote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Pour les citoyens suisses de 18 ans et plus.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Au niveau communal, cantonal et fédéral.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Les objets peuvent concerner des élections, des initiatives, des référendums.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2. Éligibilité (être candidat)</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Se présenter à des élections politiques (commune, canton, Confédération).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Être élu au Conseil communal, Grand Conseil, Conseil national, etc.</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3. Initiative populaire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Proposer une modification de la Constitution fédérale.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Nécessite 100 000 signatures en 18 mois.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4. Référendum facultatif</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S'opposer à une loi votée par le Parlement fédéral.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Nécessite 50 000 signatures en 100 jours ou la demande de 8 cantons.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fr" b="1">
                <a:solidFill>
                  <a:schemeClr val="dk1"/>
                </a:solidFill>
              </a:rPr>
              <a:t>5. Référendum obligatoire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fr">
                <a:solidFill>
                  <a:schemeClr val="dk1"/>
                </a:solidFill>
              </a:rPr>
              <a:t>Pour toute révision de la Constitution fédérale.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fr">
                <a:solidFill>
                  <a:schemeClr val="dk1"/>
                </a:solidFill>
              </a:rPr>
              <a:t>Le peuple doit obligatoirement se prononcer.</a:t>
            </a: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f53ed21d4d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f53ed21d4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just" rtl="0">
              <a:spcBef>
                <a:spcPts val="0"/>
              </a:spcBef>
              <a:spcAft>
                <a:spcPts val="0"/>
              </a:spcAft>
              <a:buClr>
                <a:schemeClr val="dk1"/>
              </a:buClr>
              <a:buSzPts val="1100"/>
              <a:buFont typeface="Arial"/>
              <a:buNone/>
            </a:pPr>
            <a:r>
              <a:rPr lang="fr" sz="1300" b="1">
                <a:solidFill>
                  <a:srgbClr val="6A4C90"/>
                </a:solidFill>
                <a:highlight>
                  <a:schemeClr val="lt1"/>
                </a:highlight>
                <a:latin typeface="Source Sans 3"/>
                <a:ea typeface="Source Sans 3"/>
                <a:cs typeface="Source Sans 3"/>
                <a:sym typeface="Source Sans 3"/>
              </a:rPr>
              <a:t>S’engager en tant que jeune </a:t>
            </a:r>
            <a:endParaRPr sz="1300" b="1">
              <a:solidFill>
                <a:srgbClr val="6A4C90"/>
              </a:solidFill>
              <a:highlight>
                <a:schemeClr val="lt1"/>
              </a:highlight>
              <a:latin typeface="Source Sans 3"/>
              <a:ea typeface="Source Sans 3"/>
              <a:cs typeface="Source Sans 3"/>
              <a:sym typeface="Source Sans 3"/>
            </a:endParaRPr>
          </a:p>
          <a:p>
            <a:pPr marL="0" lvl="0" indent="0" algn="just" rtl="0">
              <a:lnSpc>
                <a:spcPct val="115000"/>
              </a:lnSpc>
              <a:spcBef>
                <a:spcPts val="90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L’engagement des jeunes de de 15 à 25 ans constitue une opportunité : leurs mobilisations, leurs actions et leurs idées peuvent apporter des solutions locales et créatives pour répondre aux défis d’aujourd’hui et de demain. De plus, l’engagement a une portée d’éducation politique extrascolaire qui influence la participation à l’âge adulte : par l’action, on expérimente ses valeurs et on concrétise une réflexion éthique, on développe notre aptitude à vivre ensemble et notre autonomie, afin de devenir des personnes indépendantes et socialement responsables. Il ne s’agit pas de s’engager pour soi-même mais de promouvoir par l’action le bien commun et les intérêts collectifs plutôt qu’individuels.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Cependant, il existe plusieurs défis sociaux liés à la participation citoyenne et politique des jeunes. Se lancer dans un premier projet ou s’engager dans une association peuvent être des démarches compliquées, car elles demandent certaines connaissances. Elles demandent de se sentir légitime, d’être entouré·e. De plus, tous les jeunes ne s’engagent pas de manière égale : ce sont souvent les mêmes qui s’engagent, en particulier les jeunes plus privilégiés.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457200" algn="just" rtl="0">
              <a:lnSpc>
                <a:spcPct val="115000"/>
              </a:lnSpc>
              <a:spcBef>
                <a:spcPts val="900"/>
              </a:spcBef>
              <a:spcAft>
                <a:spcPts val="0"/>
              </a:spcAft>
              <a:buClr>
                <a:schemeClr val="dk1"/>
              </a:buClr>
              <a:buSzPts val="1100"/>
              <a:buFont typeface="Arial"/>
              <a:buNone/>
            </a:pPr>
            <a:r>
              <a:rPr lang="fr" sz="1300" b="1">
                <a:solidFill>
                  <a:srgbClr val="6A4C90"/>
                </a:solidFill>
                <a:highlight>
                  <a:schemeClr val="lt1"/>
                </a:highlight>
                <a:latin typeface="Source Sans 3"/>
                <a:ea typeface="Source Sans 3"/>
                <a:cs typeface="Source Sans 3"/>
                <a:sym typeface="Source Sans 3"/>
              </a:rPr>
              <a:t>La participation des jeunes dans la loi</a:t>
            </a:r>
            <a:endParaRPr>
              <a:solidFill>
                <a:schemeClr val="dk1"/>
              </a:solidFill>
              <a:latin typeface="Source Sans 3 Light"/>
              <a:ea typeface="Source Sans 3 Light"/>
              <a:cs typeface="Source Sans 3 Light"/>
              <a:sym typeface="Source Sans 3 Light"/>
            </a:endParaRPr>
          </a:p>
          <a:p>
            <a:pPr marL="0" lvl="0" indent="457200" algn="just" rtl="0">
              <a:lnSpc>
                <a:spcPct val="115000"/>
              </a:lnSpc>
              <a:spcBef>
                <a:spcPts val="90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international</a:t>
            </a:r>
            <a:r>
              <a:rPr lang="fr">
                <a:solidFill>
                  <a:schemeClr val="dk1"/>
                </a:solidFill>
                <a:latin typeface="Source Sans 3 Light"/>
                <a:ea typeface="Source Sans 3 Light"/>
                <a:cs typeface="Source Sans 3 Light"/>
                <a:sym typeface="Source Sans 3 Light"/>
              </a:rPr>
              <a:t> : En 1989, est adoptée la Convention internationale des droits de l’enfant, adoptée à Genève, ratifiée par la Suisse en 1997. La Convention internationale des droits de l’enfant comporte 54 articles pour garantir des droits humains des enfants et des adolescents jusqu’à 18 ans, dont le droit d’être entendu ou </a:t>
            </a:r>
            <a:r>
              <a:rPr lang="fr" i="1">
                <a:solidFill>
                  <a:schemeClr val="dk1"/>
                </a:solidFill>
                <a:latin typeface="Source Sans 3 Light"/>
                <a:ea typeface="Source Sans 3 Light"/>
                <a:cs typeface="Source Sans 3 Light"/>
                <a:sym typeface="Source Sans 3 Light"/>
              </a:rPr>
              <a:t>droit à la participation</a:t>
            </a:r>
            <a:r>
              <a:rPr lang="fr">
                <a:solidFill>
                  <a:schemeClr val="dk1"/>
                </a:solidFill>
                <a:latin typeface="Source Sans 3 Light"/>
                <a:ea typeface="Source Sans 3 Light"/>
                <a:cs typeface="Source Sans 3 Light"/>
                <a:sym typeface="Source Sans 3 Light"/>
              </a:rPr>
              <a:t> qui représente l’innovation majeure de 1989 : l’enfant devient un acteur qui doit être entendu, être consulté, qui peut s’exprimer dans les domaines qui le concernent et participer aux décisions.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fédéral</a:t>
            </a:r>
            <a:r>
              <a:rPr lang="fr">
                <a:solidFill>
                  <a:schemeClr val="dk1"/>
                </a:solidFill>
                <a:latin typeface="Source Sans 3 Light"/>
                <a:ea typeface="Source Sans 3 Light"/>
                <a:cs typeface="Source Sans 3 Light"/>
                <a:sym typeface="Source Sans 3 Light"/>
              </a:rPr>
              <a:t> : Selon la Politique Enfance et Jeunesse (PEJ), les enfants et les jeunes ont un droit individuel à la parole et un droit collectif à participer aux décisions qui les concernent (par ex. lors de décisions politiques). La </a:t>
            </a:r>
            <a:r>
              <a:rPr lang="fr" u="sng">
                <a:solidFill>
                  <a:srgbClr val="1155CC"/>
                </a:solidFill>
                <a:latin typeface="Source Sans 3 Light"/>
                <a:ea typeface="Source Sans 3 Light"/>
                <a:cs typeface="Source Sans 3 Light"/>
                <a:sym typeface="Source Sans 3 Light"/>
                <a:hlinkClick r:id="rId3">
                  <a:extLst>
                    <a:ext uri="{A12FA001-AC4F-418D-AE19-62706E023703}">
                      <ahyp:hlinkClr xmlns:ahyp="http://schemas.microsoft.com/office/drawing/2018/hyperlinkcolor" val="tx"/>
                    </a:ext>
                  </a:extLst>
                </a:hlinkClick>
              </a:rPr>
              <a:t>loi du 30 septembre 2011</a:t>
            </a:r>
            <a:r>
              <a:rPr lang="fr">
                <a:solidFill>
                  <a:schemeClr val="dk1"/>
                </a:solidFill>
                <a:latin typeface="Source Sans 3 Light"/>
                <a:ea typeface="Source Sans 3 Light"/>
                <a:cs typeface="Source Sans 3 Light"/>
                <a:sym typeface="Source Sans 3 Light"/>
              </a:rPr>
              <a:t> sur l’encouragement de l’enfance et de la jeunesse (LEEJ, RS 446.1) est entrée en vigueur le 1er janvier 2013. Ce texte porte essentiellement sur l’intégration sociale, culturelle et politique des enfants et des jeunes jusqu’à l’âge de 25 ans, ainsi que sur l’aménagement de formes novatrices d’activités extrascolaires.</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La loi encourage concrètement:</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organisations particulières et les associations faîtières s’employant à proposer ou développer des activités associatives et d’animation en milieu ouvert (art. 7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organismes de formation et de perfectionnement des jeunes qui exercent bénévolement une fonction de direction, de conseil ou d’accompagnement (art. 9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0"/>
              </a:spcBef>
              <a:spcAft>
                <a:spcPts val="0"/>
              </a:spcAft>
              <a:buClr>
                <a:schemeClr val="dk1"/>
              </a:buClr>
              <a:buSzPts val="1100"/>
              <a:buFont typeface="Arial"/>
              <a:buNone/>
            </a:pPr>
            <a:r>
              <a:rPr lang="fr">
                <a:solidFill>
                  <a:schemeClr val="dk1"/>
                </a:solidFill>
                <a:latin typeface="Source Sans 3 Light"/>
                <a:ea typeface="Source Sans 3 Light"/>
                <a:cs typeface="Source Sans 3 Light"/>
                <a:sym typeface="Source Sans 3 Light"/>
              </a:rPr>
              <a:t>• les projets d’organismes publics ou privés ayant valeur de modèle ou encourageant la participation des enfants et des jeunes (art. 8 et 11 LEEJ).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b="1">
                <a:solidFill>
                  <a:schemeClr val="dk1"/>
                </a:solidFill>
                <a:latin typeface="Source Sans 3"/>
                <a:ea typeface="Source Sans 3"/>
                <a:cs typeface="Source Sans 3"/>
                <a:sym typeface="Source Sans 3"/>
              </a:rPr>
              <a:t>Au niveau genevois</a:t>
            </a:r>
            <a:r>
              <a:rPr lang="fr">
                <a:solidFill>
                  <a:schemeClr val="dk1"/>
                </a:solidFill>
                <a:latin typeface="Source Sans 3 Light"/>
                <a:ea typeface="Source Sans 3 Light"/>
                <a:cs typeface="Source Sans 3 Light"/>
                <a:sym typeface="Source Sans 3 Light"/>
              </a:rPr>
              <a:t> : À Genève, les moins de 25 ans constituent 28% de la population. La </a:t>
            </a:r>
            <a:r>
              <a:rPr lang="fr" u="sng">
                <a:solidFill>
                  <a:srgbClr val="1155CC"/>
                </a:solidFill>
                <a:latin typeface="Source Sans 3 Light"/>
                <a:ea typeface="Source Sans 3 Light"/>
                <a:cs typeface="Source Sans 3 Light"/>
                <a:sym typeface="Source Sans 3 Light"/>
                <a:hlinkClick r:id="rId4">
                  <a:extLst>
                    <a:ext uri="{A12FA001-AC4F-418D-AE19-62706E023703}">
                      <ahyp:hlinkClr xmlns:ahyp="http://schemas.microsoft.com/office/drawing/2018/hyperlinkcolor" val="tx"/>
                    </a:ext>
                  </a:extLst>
                </a:hlinkClick>
              </a:rPr>
              <a:t>loi sur l’enfance et la jeunesse (LEJ)</a:t>
            </a:r>
            <a:r>
              <a:rPr lang="fr">
                <a:solidFill>
                  <a:schemeClr val="dk1"/>
                </a:solidFill>
                <a:latin typeface="Source Sans 3 Light"/>
                <a:ea typeface="Source Sans 3 Light"/>
                <a:cs typeface="Source Sans 3 Light"/>
                <a:sym typeface="Source Sans 3 Light"/>
              </a:rPr>
              <a:t> du 1er mars 2018, a notamment pour but d’encourager l’intégration et la participation sociale, culturelle, civique et économique des enfants et des jeunes (art. 1 LEJ). Elle prévoit que le canton et les communes élaborent des expériences participatives pour les enfants et les jeunes domiciliés ou résidant sur leur territoire et que des instances participatives pour les enfants et les jeunes scolarisés dans les établissements publics soient mises en place au sein des degrés primaire, secondaires I et II (art. 10 LEJ).</a:t>
            </a:r>
            <a:endParaRPr>
              <a:solidFill>
                <a:schemeClr val="dk1"/>
              </a:solidFill>
              <a:latin typeface="Source Sans 3 Light"/>
              <a:ea typeface="Source Sans 3 Light"/>
              <a:cs typeface="Source Sans 3 Light"/>
              <a:sym typeface="Source Sans 3 Light"/>
            </a:endParaRPr>
          </a:p>
          <a:p>
            <a:pPr marL="0" lvl="0" indent="0" algn="just" rtl="0">
              <a:lnSpc>
                <a:spcPct val="115000"/>
              </a:lnSpc>
              <a:spcBef>
                <a:spcPts val="900"/>
              </a:spcBef>
              <a:spcAft>
                <a:spcPts val="0"/>
              </a:spcAft>
              <a:buClr>
                <a:schemeClr val="dk1"/>
              </a:buClr>
              <a:buSzPts val="1100"/>
              <a:buFont typeface="Arial"/>
              <a:buNone/>
            </a:pPr>
            <a:r>
              <a:rPr lang="fr" i="1">
                <a:solidFill>
                  <a:schemeClr val="dk1"/>
                </a:solidFill>
                <a:latin typeface="Source Sans 3 Light"/>
                <a:ea typeface="Source Sans 3 Light"/>
                <a:cs typeface="Source Sans 3 Light"/>
                <a:sym typeface="Source Sans 3 Light"/>
              </a:rPr>
              <a:t>Source : </a:t>
            </a:r>
            <a:r>
              <a:rPr lang="fr" i="1" u="sng">
                <a:solidFill>
                  <a:srgbClr val="1155CC"/>
                </a:solidFill>
                <a:latin typeface="Source Sans 3 Light"/>
                <a:ea typeface="Source Sans 3 Light"/>
                <a:cs typeface="Source Sans 3 Light"/>
                <a:sym typeface="Source Sans 3 Light"/>
                <a:hlinkClick r:id="rId5">
                  <a:extLst>
                    <a:ext uri="{A12FA001-AC4F-418D-AE19-62706E023703}">
                      <ahyp:hlinkClr xmlns:ahyp="http://schemas.microsoft.com/office/drawing/2018/hyperlinkcolor" val="tx"/>
                    </a:ext>
                  </a:extLst>
                </a:hlinkClick>
              </a:rPr>
              <a:t>politiqueenfancejeunesse.ch</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f3a899fb4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f3a899fb4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f53ed21d4d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f53ed21d4d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f53ed21d4d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f53ed21d4d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f4852b5b55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f4852b5b55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 sz="2800">
                <a:solidFill>
                  <a:schemeClr val="dk1"/>
                </a:solidFill>
                <a:latin typeface="Source Sans 3 SemiBold"/>
                <a:ea typeface="Source Sans 3 SemiBold"/>
                <a:cs typeface="Source Sans 3 SemiBold"/>
                <a:sym typeface="Source Sans 3 SemiBold"/>
              </a:rPr>
              <a:t>(20’)</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f4852b5b5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f4852b5b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 sz="2800">
                <a:solidFill>
                  <a:schemeClr val="dk1"/>
                </a:solidFill>
                <a:latin typeface="Source Sans 3 SemiBold"/>
                <a:ea typeface="Source Sans 3 SemiBold"/>
                <a:cs typeface="Source Sans 3 SemiBold"/>
                <a:sym typeface="Source Sans 3 SemiBold"/>
              </a:rPr>
              <a:t>(20’)</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f4852b5b55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3f4852b5b5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 sz="2800">
                <a:solidFill>
                  <a:schemeClr val="dk1"/>
                </a:solidFill>
                <a:latin typeface="Source Sans 3 SemiBold"/>
                <a:ea typeface="Source Sans 3 SemiBold"/>
                <a:cs typeface="Source Sans 3 SemiBold"/>
                <a:sym typeface="Source Sans 3 SemiBold"/>
              </a:rPr>
              <a:t>(20’)</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f4852b5b55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f4852b5b5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f4852b5b55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f4852b5b55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fr" sz="1800">
                <a:solidFill>
                  <a:srgbClr val="595959"/>
                </a:solidFill>
              </a:rPr>
              <a:t>Nom du projet:</a:t>
            </a:r>
            <a:endParaRPr sz="1800">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fr" sz="1800">
                <a:solidFill>
                  <a:srgbClr val="595959"/>
                </a:solidFill>
              </a:rPr>
              <a:t>Logo:</a:t>
            </a:r>
            <a:endParaRPr sz="1800">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fr" sz="1800">
                <a:solidFill>
                  <a:srgbClr val="595959"/>
                </a:solidFill>
              </a:rPr>
              <a:t>Cause:</a:t>
            </a:r>
            <a:endParaRPr sz="1800">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fr" sz="1800">
                <a:solidFill>
                  <a:srgbClr val="595959"/>
                </a:solidFill>
              </a:rPr>
              <a:t>Action:</a:t>
            </a:r>
            <a:endParaRPr sz="1800">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fr" sz="1800">
                <a:solidFill>
                  <a:srgbClr val="595959"/>
                </a:solidFill>
              </a:rPr>
              <a:t>Premier pas:</a:t>
            </a:r>
            <a:endParaRPr sz="1800">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fr" sz="1800">
                <a:solidFill>
                  <a:srgbClr val="595959"/>
                </a:solidFill>
              </a:rPr>
              <a:t>Projeter les causes au tableau</a:t>
            </a:r>
            <a:endParaRPr sz="1800">
              <a:solidFill>
                <a:srgbClr val="595959"/>
              </a:solidFill>
            </a:endParaRPr>
          </a:p>
          <a:p>
            <a:pPr marL="0" lvl="0" indent="0" algn="l" rtl="0">
              <a:lnSpc>
                <a:spcPct val="115000"/>
              </a:lnSpc>
              <a:spcBef>
                <a:spcPts val="1200"/>
              </a:spcBef>
              <a:spcAft>
                <a:spcPts val="1200"/>
              </a:spcAft>
              <a:buClr>
                <a:schemeClr val="dk1"/>
              </a:buClr>
              <a:buSzPts val="1100"/>
              <a:buFont typeface="Arial"/>
              <a:buNone/>
            </a:pPr>
            <a:r>
              <a:rPr lang="fr" sz="1800">
                <a:solidFill>
                  <a:srgbClr val="595959"/>
                </a:solidFill>
              </a:rPr>
              <a:t>-&gt; s’ils ne trouvent pas d’idée, on peut proposer des idées, les aider avec les ODD également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f741d0b87c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3f741d0b87c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rgbClr val="9F86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rgbClr val="9F86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62"/>
        <p:cNvGrpSpPr/>
        <p:nvPr/>
      </p:nvGrpSpPr>
      <p:grpSpPr>
        <a:xfrm>
          <a:off x="0" y="0"/>
          <a:ext cx="0" cy="0"/>
          <a:chOff x="0" y="0"/>
          <a:chExt cx="0" cy="0"/>
        </a:xfrm>
      </p:grpSpPr>
      <p:sp>
        <p:nvSpPr>
          <p:cNvPr id="63" name="Google Shape;63;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4" name="Google Shape;64;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66" name="Google Shape;66;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67" name="Google Shape;67;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che01.safelinks.protection.outlook.com/?url=https%3A%2F%2Fvimeo.com%2F1220814036%3Fshare%3Dcopy%26fl%3Dsv%26fe%3Dci&amp;data=05%7C02%7CColine.Despont%40fr.ch%7C5f87d5f3da284ce1fb8908df01e0e26d%7C75efd574bdc54c5d8adfda50a97782ac%7C0%7C0%7C639231737510209682%7CUnknown%7CTWFpbGZsb3d8eyJFbXB0eU1hcGkiOnRydWUsIlYiOiIwLjAuMDAwMCIsIlAiOiJXaW4zMiIsIkFOIjoiTWFpbCIsIldUIjoyfQ%3D%3D%7C0%7C%7C%7C&amp;sdata=xGPNRF3Axi06VcvfNIsv%2Fc0wnVqduFVeRj8IJ1jM2u0%3D&amp;reserved=0"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fr.ch/vie-quotidienne/enfance-jeunesse-et-famille/covid-19-plan-de-soutien-jeunesse-fribourg/subvention-pour-les-projets-de-jeunes"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hyperlink" Target="http://anousdejouer.ch" TargetMode="External"/><Relationship Id="rId7"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hyperlink" Target="https://anousdejouer.ch/Concours" TargetMode="External"/><Relationship Id="rId5" Type="http://schemas.openxmlformats.org/officeDocument/2006/relationships/hyperlink" Target="https://anousdejouer.ch/Boite-a-outils" TargetMode="External"/><Relationship Id="rId4" Type="http://schemas.openxmlformats.org/officeDocument/2006/relationships/hyperlink" Target="https://anousdejouer.ch/Je-m-inspire"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5.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E4C4EA"/>
            </a:gs>
            <a:gs pos="100000">
              <a:srgbClr val="9F86BE"/>
            </a:gs>
          </a:gsLst>
          <a:lin ang="5400012" scaled="0"/>
        </a:gradFill>
        <a:effectLst/>
      </p:bgPr>
    </p:bg>
    <p:spTree>
      <p:nvGrpSpPr>
        <p:cNvPr id="1" name="Shape 71"/>
        <p:cNvGrpSpPr/>
        <p:nvPr/>
      </p:nvGrpSpPr>
      <p:grpSpPr>
        <a:xfrm>
          <a:off x="0" y="0"/>
          <a:ext cx="0" cy="0"/>
          <a:chOff x="0" y="0"/>
          <a:chExt cx="0" cy="0"/>
        </a:xfrm>
      </p:grpSpPr>
      <p:sp>
        <p:nvSpPr>
          <p:cNvPr id="72" name="Google Shape;72;p14"/>
          <p:cNvSpPr txBox="1"/>
          <p:nvPr/>
        </p:nvSpPr>
        <p:spPr>
          <a:xfrm>
            <a:off x="3896975" y="1766975"/>
            <a:ext cx="5116200" cy="555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fr" sz="2700" b="1">
                <a:solidFill>
                  <a:schemeClr val="lt1"/>
                </a:solidFill>
                <a:latin typeface="Montserrat"/>
                <a:ea typeface="Montserrat"/>
                <a:cs typeface="Montserrat"/>
                <a:sym typeface="Montserrat"/>
              </a:rPr>
              <a:t>Unité 3 - Passer à l'action : créer son propre projet</a:t>
            </a:r>
            <a:endParaRPr sz="2600">
              <a:solidFill>
                <a:srgbClr val="A1496B"/>
              </a:solidFill>
              <a:latin typeface="Montserrat ExtraLight"/>
              <a:ea typeface="Montserrat ExtraLight"/>
              <a:cs typeface="Montserrat ExtraLight"/>
              <a:sym typeface="Montserrat ExtraLight"/>
            </a:endParaRPr>
          </a:p>
          <a:p>
            <a:pPr marL="0" marR="0" lvl="0" indent="0" algn="ctr" rtl="0">
              <a:lnSpc>
                <a:spcPct val="100000"/>
              </a:lnSpc>
              <a:spcBef>
                <a:spcPts val="0"/>
              </a:spcBef>
              <a:spcAft>
                <a:spcPts val="0"/>
              </a:spcAft>
              <a:buNone/>
            </a:pPr>
            <a:endParaRPr sz="1900">
              <a:solidFill>
                <a:srgbClr val="595959"/>
              </a:solidFill>
              <a:latin typeface="Source Sans 3 Medium"/>
              <a:ea typeface="Source Sans 3 Medium"/>
              <a:cs typeface="Source Sans 3 Medium"/>
              <a:sym typeface="Source Sans 3 Medium"/>
            </a:endParaRPr>
          </a:p>
        </p:txBody>
      </p:sp>
      <p:pic>
        <p:nvPicPr>
          <p:cNvPr id="73" name="Google Shape;73;p14"/>
          <p:cNvPicPr preferRelativeResize="0"/>
          <p:nvPr/>
        </p:nvPicPr>
        <p:blipFill rotWithShape="1">
          <a:blip r:embed="rId3">
            <a:alphaModFix/>
          </a:blip>
          <a:srcRect l="13686" t="11626" r="7611" b="5448"/>
          <a:stretch/>
        </p:blipFill>
        <p:spPr>
          <a:xfrm>
            <a:off x="7676473" y="3848450"/>
            <a:ext cx="917727" cy="954075"/>
          </a:xfrm>
          <a:prstGeom prst="rect">
            <a:avLst/>
          </a:prstGeom>
          <a:noFill/>
          <a:ln>
            <a:noFill/>
          </a:ln>
        </p:spPr>
      </p:pic>
      <p:pic>
        <p:nvPicPr>
          <p:cNvPr id="74" name="Google Shape;74;p14" title="Logo_site_web_partenaire.png"/>
          <p:cNvPicPr preferRelativeResize="0"/>
          <p:nvPr/>
        </p:nvPicPr>
        <p:blipFill>
          <a:blip r:embed="rId4">
            <a:alphaModFix/>
          </a:blip>
          <a:stretch>
            <a:fillRect/>
          </a:stretch>
        </p:blipFill>
        <p:spPr>
          <a:xfrm>
            <a:off x="690827" y="3848450"/>
            <a:ext cx="966799" cy="954074"/>
          </a:xfrm>
          <a:prstGeom prst="rect">
            <a:avLst/>
          </a:prstGeom>
          <a:noFill/>
          <a:ln>
            <a:noFill/>
          </a:ln>
        </p:spPr>
      </p:pic>
      <p:pic>
        <p:nvPicPr>
          <p:cNvPr id="75" name="Google Shape;75;p14" title="Sticker sans QR.png"/>
          <p:cNvPicPr preferRelativeResize="0"/>
          <p:nvPr/>
        </p:nvPicPr>
        <p:blipFill>
          <a:blip r:embed="rId5">
            <a:alphaModFix/>
          </a:blip>
          <a:stretch>
            <a:fillRect/>
          </a:stretch>
        </p:blipFill>
        <p:spPr>
          <a:xfrm>
            <a:off x="482626" y="410674"/>
            <a:ext cx="2985286" cy="31256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11700" y="1210875"/>
            <a:ext cx="8520600" cy="572700"/>
          </a:xfrm>
          <a:prstGeom prst="rect">
            <a:avLst/>
          </a:prstGeom>
        </p:spPr>
        <p:txBody>
          <a:bodyPr spcFirstLastPara="1" wrap="square" lIns="91425" tIns="91425" rIns="91425" bIns="91425" anchor="t" anchorCtr="0">
            <a:normAutofit fontScale="90000"/>
          </a:bodyPr>
          <a:lstStyle/>
          <a:p>
            <a:pPr marL="0" lvl="0" indent="457200" algn="l" rtl="0">
              <a:spcBef>
                <a:spcPts val="0"/>
              </a:spcBef>
              <a:spcAft>
                <a:spcPts val="0"/>
              </a:spcAft>
              <a:buNone/>
            </a:pPr>
            <a:r>
              <a:rPr lang="fr">
                <a:solidFill>
                  <a:srgbClr val="434343"/>
                </a:solidFill>
                <a:latin typeface="Source Sans 3 SemiBold"/>
                <a:ea typeface="Source Sans 3 SemiBold"/>
                <a:cs typeface="Source Sans 3 SemiBold"/>
                <a:sym typeface="Source Sans 3 SemiBold"/>
              </a:rPr>
              <a:t>Thème : </a:t>
            </a:r>
            <a:r>
              <a:rPr lang="fr">
                <a:solidFill>
                  <a:srgbClr val="6A4C90"/>
                </a:solidFill>
                <a:latin typeface="Source Sans 3 SemiBold"/>
                <a:ea typeface="Source Sans 3 SemiBold"/>
                <a:cs typeface="Source Sans 3 SemiBold"/>
                <a:sym typeface="Source Sans 3 SemiBold"/>
              </a:rPr>
              <a:t>L’engagement</a:t>
            </a:r>
            <a:r>
              <a:rPr lang="fr">
                <a:solidFill>
                  <a:srgbClr val="434343"/>
                </a:solidFill>
                <a:latin typeface="Source Sans 3 SemiBold"/>
                <a:ea typeface="Source Sans 3 SemiBold"/>
                <a:cs typeface="Source Sans 3 SemiBold"/>
                <a:sym typeface="Source Sans 3 SemiBold"/>
              </a:rPr>
              <a:t> </a:t>
            </a:r>
            <a:endParaRPr>
              <a:solidFill>
                <a:srgbClr val="434343"/>
              </a:solidFill>
              <a:latin typeface="Source Sans 3 SemiBold"/>
              <a:ea typeface="Source Sans 3 SemiBold"/>
              <a:cs typeface="Source Sans 3 SemiBold"/>
              <a:sym typeface="Source Sans 3 SemiBold"/>
            </a:endParaRPr>
          </a:p>
          <a:p>
            <a:pPr marL="0" lvl="0" indent="0" algn="l" rtl="0">
              <a:spcBef>
                <a:spcPts val="0"/>
              </a:spcBef>
              <a:spcAft>
                <a:spcPts val="0"/>
              </a:spcAft>
              <a:buNone/>
            </a:pPr>
            <a:endParaRPr sz="1100">
              <a:solidFill>
                <a:srgbClr val="333333"/>
              </a:solidFill>
              <a:highlight>
                <a:srgbClr val="FFFFFF"/>
              </a:highlight>
              <a:latin typeface="Source Sans 3 Light"/>
              <a:ea typeface="Source Sans 3 Light"/>
              <a:cs typeface="Source Sans 3 Light"/>
              <a:sym typeface="Source Sans 3 Light"/>
            </a:endParaRPr>
          </a:p>
          <a:p>
            <a:pPr marL="0" lvl="0" indent="0" algn="l" rtl="0">
              <a:spcBef>
                <a:spcPts val="0"/>
              </a:spcBef>
              <a:spcAft>
                <a:spcPts val="0"/>
              </a:spcAft>
              <a:buNone/>
            </a:pPr>
            <a:endParaRPr sz="1100">
              <a:solidFill>
                <a:srgbClr val="333333"/>
              </a:solidFill>
              <a:highlight>
                <a:srgbClr val="FFFFFF"/>
              </a:highlight>
              <a:latin typeface="Source Sans 3 Light"/>
              <a:ea typeface="Source Sans 3 Light"/>
              <a:cs typeface="Source Sans 3 Light"/>
              <a:sym typeface="Source Sans 3 Light"/>
            </a:endParaRPr>
          </a:p>
          <a:p>
            <a:pPr marL="0" lvl="0" indent="0" algn="l" rtl="0">
              <a:spcBef>
                <a:spcPts val="0"/>
              </a:spcBef>
              <a:spcAft>
                <a:spcPts val="0"/>
              </a:spcAft>
              <a:buNone/>
            </a:pPr>
            <a:endParaRPr sz="1100">
              <a:solidFill>
                <a:srgbClr val="333333"/>
              </a:solidFill>
              <a:highlight>
                <a:srgbClr val="FFFFFF"/>
              </a:highlight>
              <a:latin typeface="Source Sans 3 Light"/>
              <a:ea typeface="Source Sans 3 Light"/>
              <a:cs typeface="Source Sans 3 Light"/>
              <a:sym typeface="Source Sans 3 Light"/>
            </a:endParaRPr>
          </a:p>
          <a:p>
            <a:pPr marL="457200" lvl="0" indent="0" algn="l" rtl="0">
              <a:spcBef>
                <a:spcPts val="0"/>
              </a:spcBef>
              <a:spcAft>
                <a:spcPts val="0"/>
              </a:spcAft>
              <a:buNone/>
            </a:pPr>
            <a:r>
              <a:rPr lang="fr" sz="2322" u="sng">
                <a:solidFill>
                  <a:srgbClr val="333333"/>
                </a:solidFill>
                <a:highlight>
                  <a:srgbClr val="FFFFFF"/>
                </a:highlight>
                <a:latin typeface="Source Sans 3"/>
                <a:ea typeface="Source Sans 3"/>
                <a:cs typeface="Source Sans 3"/>
                <a:sym typeface="Source Sans 3"/>
              </a:rPr>
              <a:t>Définition</a:t>
            </a:r>
            <a:r>
              <a:rPr lang="fr" sz="2322">
                <a:solidFill>
                  <a:srgbClr val="333333"/>
                </a:solidFill>
                <a:highlight>
                  <a:srgbClr val="FFFFFF"/>
                </a:highlight>
                <a:latin typeface="Source Sans 3"/>
                <a:ea typeface="Source Sans 3"/>
                <a:cs typeface="Source Sans 3"/>
                <a:sym typeface="Source Sans 3"/>
              </a:rPr>
              <a:t> : </a:t>
            </a:r>
            <a:r>
              <a:rPr lang="fr" sz="2322" b="0">
                <a:solidFill>
                  <a:srgbClr val="333333"/>
                </a:solidFill>
                <a:highlight>
                  <a:srgbClr val="FFFFFF"/>
                </a:highlight>
                <a:latin typeface="Source Sans 3"/>
                <a:ea typeface="Source Sans 3"/>
                <a:cs typeface="Source Sans 3"/>
                <a:sym typeface="Source Sans 3"/>
              </a:rPr>
              <a:t>Agir pour une cause d’intérêt collectif</a:t>
            </a:r>
            <a:endParaRPr sz="2322" b="0">
              <a:solidFill>
                <a:srgbClr val="333333"/>
              </a:solidFill>
              <a:highlight>
                <a:srgbClr val="FFFFFF"/>
              </a:highlight>
              <a:latin typeface="Source Sans 3"/>
              <a:ea typeface="Source Sans 3"/>
              <a:cs typeface="Source Sans 3"/>
              <a:sym typeface="Source Sans 3"/>
            </a:endParaRPr>
          </a:p>
          <a:p>
            <a:pPr marL="457200" lvl="0" indent="0" algn="l" rtl="0">
              <a:lnSpc>
                <a:spcPct val="90000"/>
              </a:lnSpc>
              <a:spcBef>
                <a:spcPts val="0"/>
              </a:spcBef>
              <a:spcAft>
                <a:spcPts val="0"/>
              </a:spcAft>
              <a:buNone/>
            </a:pPr>
            <a:endParaRPr sz="2156" b="0">
              <a:solidFill>
                <a:srgbClr val="444746"/>
              </a:solidFill>
              <a:latin typeface="Open Sans"/>
              <a:ea typeface="Open Sans"/>
              <a:cs typeface="Open Sans"/>
              <a:sym typeface="Open Sans"/>
            </a:endParaRPr>
          </a:p>
          <a:p>
            <a:pPr marL="0" lvl="0" indent="0" algn="l" rtl="0">
              <a:lnSpc>
                <a:spcPct val="90000"/>
              </a:lnSpc>
              <a:spcBef>
                <a:spcPts val="0"/>
              </a:spcBef>
              <a:spcAft>
                <a:spcPts val="0"/>
              </a:spcAft>
              <a:buNone/>
            </a:pPr>
            <a:r>
              <a:rPr lang="fr" sz="2156" b="0">
                <a:solidFill>
                  <a:srgbClr val="444746"/>
                </a:solidFill>
                <a:latin typeface="Open Sans"/>
                <a:ea typeface="Open Sans"/>
                <a:cs typeface="Open Sans"/>
                <a:sym typeface="Open Sans"/>
              </a:rPr>
              <a:t>→ Fait de prendre parti sur les problèmes politiques ou sociaux par son action et ses discours</a:t>
            </a:r>
            <a:endParaRPr sz="2156" b="0">
              <a:solidFill>
                <a:srgbClr val="444746"/>
              </a:solidFill>
              <a:latin typeface="Open Sans"/>
              <a:ea typeface="Open Sans"/>
              <a:cs typeface="Open Sans"/>
              <a:sym typeface="Open Sans"/>
            </a:endParaRPr>
          </a:p>
          <a:p>
            <a:pPr marL="0" lvl="0" indent="0" algn="l" rtl="0">
              <a:spcBef>
                <a:spcPts val="0"/>
              </a:spcBef>
              <a:spcAft>
                <a:spcPts val="0"/>
              </a:spcAft>
              <a:buNone/>
            </a:pPr>
            <a:endParaRPr sz="2322">
              <a:solidFill>
                <a:srgbClr val="333333"/>
              </a:solidFill>
              <a:highlight>
                <a:srgbClr val="FFFFFF"/>
              </a:highlight>
              <a:latin typeface="Source Sans 3"/>
              <a:ea typeface="Source Sans 3"/>
              <a:cs typeface="Source Sans 3"/>
              <a:sym typeface="Source Sans 3"/>
            </a:endParaRPr>
          </a:p>
          <a:p>
            <a:pPr marL="457200" lvl="0" indent="-361315" algn="l" rtl="0">
              <a:spcBef>
                <a:spcPts val="0"/>
              </a:spcBef>
              <a:spcAft>
                <a:spcPts val="0"/>
              </a:spcAft>
              <a:buClr>
                <a:srgbClr val="333333"/>
              </a:buClr>
              <a:buSzPct val="100000"/>
              <a:buChar char="-"/>
            </a:pPr>
            <a:r>
              <a:rPr lang="fr" sz="2322">
                <a:solidFill>
                  <a:srgbClr val="333333"/>
                </a:solidFill>
                <a:highlight>
                  <a:srgbClr val="FFFFFF"/>
                </a:highlight>
                <a:latin typeface="Source Sans 3 Light"/>
                <a:ea typeface="Source Sans 3 Light"/>
                <a:cs typeface="Source Sans 3 Light"/>
                <a:sym typeface="Source Sans 3 Light"/>
              </a:rPr>
              <a:t>Il existe de nombreuses </a:t>
            </a:r>
            <a:r>
              <a:rPr lang="fr" sz="2322">
                <a:solidFill>
                  <a:srgbClr val="333333"/>
                </a:solidFill>
                <a:highlight>
                  <a:srgbClr val="FFFFFF"/>
                </a:highlight>
                <a:latin typeface="Source Sans 3"/>
                <a:ea typeface="Source Sans 3"/>
                <a:cs typeface="Source Sans 3"/>
                <a:sym typeface="Source Sans 3"/>
              </a:rPr>
              <a:t>formes d’engagement</a:t>
            </a:r>
            <a:r>
              <a:rPr lang="fr" sz="2322">
                <a:solidFill>
                  <a:srgbClr val="333333"/>
                </a:solidFill>
                <a:highlight>
                  <a:srgbClr val="FFFFFF"/>
                </a:highlight>
                <a:latin typeface="Source Sans 3 Light"/>
                <a:ea typeface="Source Sans 3 Light"/>
                <a:cs typeface="Source Sans 3 Light"/>
                <a:sym typeface="Source Sans 3 Light"/>
              </a:rPr>
              <a:t> individuel ou collectif </a:t>
            </a:r>
            <a:endParaRPr sz="4022"/>
          </a:p>
        </p:txBody>
      </p:sp>
      <p:sp>
        <p:nvSpPr>
          <p:cNvPr id="81" name="Google Shape;81;p15"/>
          <p:cNvSpPr txBox="1">
            <a:spLocks noGrp="1"/>
          </p:cNvSpPr>
          <p:nvPr>
            <p:ph type="title"/>
          </p:nvPr>
        </p:nvSpPr>
        <p:spPr>
          <a:xfrm>
            <a:off x="311700" y="29317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fr" sz="2820">
                <a:solidFill>
                  <a:srgbClr val="434343"/>
                </a:solidFill>
                <a:latin typeface="Montserrat ExtraBold"/>
                <a:ea typeface="Montserrat ExtraBold"/>
                <a:cs typeface="Montserrat ExtraBold"/>
                <a:sym typeface="Montserrat ExtraBold"/>
              </a:rPr>
              <a:t>De quoi va-t-on parler ?</a:t>
            </a:r>
            <a:endParaRPr sz="2820">
              <a:solidFill>
                <a:srgbClr val="434343"/>
              </a:solidFill>
              <a:latin typeface="Montserrat ExtraBold"/>
              <a:ea typeface="Montserrat ExtraBold"/>
              <a:cs typeface="Montserrat ExtraBold"/>
              <a:sym typeface="Montserrat ExtraBold"/>
            </a:endParaRPr>
          </a:p>
        </p:txBody>
      </p:sp>
      <p:pic>
        <p:nvPicPr>
          <p:cNvPr id="82" name="Google Shape;82;p15" title="Bonhomme a.png"/>
          <p:cNvPicPr preferRelativeResize="0"/>
          <p:nvPr/>
        </p:nvPicPr>
        <p:blipFill>
          <a:blip r:embed="rId3">
            <a:alphaModFix/>
          </a:blip>
          <a:stretch>
            <a:fillRect/>
          </a:stretch>
        </p:blipFill>
        <p:spPr>
          <a:xfrm>
            <a:off x="7006422" y="366350"/>
            <a:ext cx="1825873" cy="2091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2438E"/>
        </a:solidFill>
        <a:effectLst/>
      </p:bgPr>
    </p:bg>
    <p:spTree>
      <p:nvGrpSpPr>
        <p:cNvPr id="1" name="Shape 86"/>
        <p:cNvGrpSpPr/>
        <p:nvPr/>
      </p:nvGrpSpPr>
      <p:grpSpPr>
        <a:xfrm>
          <a:off x="0" y="0"/>
          <a:ext cx="0" cy="0"/>
          <a:chOff x="0" y="0"/>
          <a:chExt cx="0" cy="0"/>
        </a:xfrm>
      </p:grpSpPr>
      <p:pic>
        <p:nvPicPr>
          <p:cNvPr id="87" name="Google Shape;87;p16" title="Bonhomme c.png"/>
          <p:cNvPicPr preferRelativeResize="0"/>
          <p:nvPr/>
        </p:nvPicPr>
        <p:blipFill>
          <a:blip r:embed="rId3">
            <a:alphaModFix/>
          </a:blip>
          <a:stretch>
            <a:fillRect/>
          </a:stretch>
        </p:blipFill>
        <p:spPr>
          <a:xfrm>
            <a:off x="7206350" y="2935600"/>
            <a:ext cx="1625952" cy="1889874"/>
          </a:xfrm>
          <a:prstGeom prst="rect">
            <a:avLst/>
          </a:prstGeom>
          <a:noFill/>
          <a:ln>
            <a:noFill/>
          </a:ln>
        </p:spPr>
      </p:pic>
      <p:sp>
        <p:nvSpPr>
          <p:cNvPr id="88" name="Google Shape;88;p16"/>
          <p:cNvSpPr txBox="1">
            <a:spLocks noGrp="1"/>
          </p:cNvSpPr>
          <p:nvPr>
            <p:ph type="body" idx="4294967295"/>
          </p:nvPr>
        </p:nvSpPr>
        <p:spPr>
          <a:xfrm>
            <a:off x="311700" y="1071679"/>
            <a:ext cx="8520600" cy="33027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sz="2800">
              <a:solidFill>
                <a:schemeClr val="dk1"/>
              </a:solidFill>
            </a:endParaRPr>
          </a:p>
          <a:p>
            <a:pPr marL="0" lvl="0" indent="0" algn="l" rtl="0">
              <a:lnSpc>
                <a:spcPct val="100000"/>
              </a:lnSpc>
              <a:spcBef>
                <a:spcPts val="0"/>
              </a:spcBef>
              <a:spcAft>
                <a:spcPts val="0"/>
              </a:spcAft>
              <a:buNone/>
            </a:pPr>
            <a:endParaRPr sz="2800">
              <a:solidFill>
                <a:schemeClr val="dk1"/>
              </a:solidFill>
            </a:endParaRPr>
          </a:p>
          <a:p>
            <a:pPr marL="0" lvl="0" indent="0" algn="ctr" rtl="0">
              <a:lnSpc>
                <a:spcPct val="100000"/>
              </a:lnSpc>
              <a:spcBef>
                <a:spcPts val="0"/>
              </a:spcBef>
              <a:spcAft>
                <a:spcPts val="0"/>
              </a:spcAft>
              <a:buClr>
                <a:schemeClr val="dk1"/>
              </a:buClr>
              <a:buSzPts val="1100"/>
              <a:buFont typeface="Arial"/>
              <a:buNone/>
            </a:pPr>
            <a:r>
              <a:rPr lang="fr" sz="3500" b="1">
                <a:solidFill>
                  <a:schemeClr val="lt1"/>
                </a:solidFill>
                <a:latin typeface="Montserrat"/>
                <a:ea typeface="Montserrat"/>
                <a:cs typeface="Montserrat"/>
                <a:sym typeface="Montserrat"/>
              </a:rPr>
              <a:t>Vidéo</a:t>
            </a:r>
            <a:endParaRPr sz="3500" b="1">
              <a:solidFill>
                <a:schemeClr val="lt1"/>
              </a:solidFill>
              <a:latin typeface="Montserrat"/>
              <a:ea typeface="Montserrat"/>
              <a:cs typeface="Montserrat"/>
              <a:sym typeface="Montserrat"/>
            </a:endParaRPr>
          </a:p>
          <a:p>
            <a:pPr marL="0" lvl="0" indent="0" algn="ctr" rtl="0">
              <a:lnSpc>
                <a:spcPct val="100000"/>
              </a:lnSpc>
              <a:spcBef>
                <a:spcPts val="0"/>
              </a:spcBef>
              <a:spcAft>
                <a:spcPts val="0"/>
              </a:spcAft>
              <a:buClr>
                <a:schemeClr val="dk1"/>
              </a:buClr>
              <a:buSzPts val="1100"/>
              <a:buFont typeface="Arial"/>
              <a:buNone/>
            </a:pPr>
            <a:r>
              <a:rPr lang="fr" sz="2700">
                <a:solidFill>
                  <a:schemeClr val="lt1"/>
                </a:solidFill>
                <a:latin typeface="Montserrat"/>
                <a:ea typeface="Montserrat"/>
                <a:cs typeface="Montserrat"/>
                <a:sym typeface="Montserrat"/>
              </a:rPr>
              <a:t>Les jeunes s’engagent à Fribourg</a:t>
            </a:r>
            <a:endParaRPr sz="2700">
              <a:solidFill>
                <a:schemeClr val="lt1"/>
              </a:solidFill>
              <a:latin typeface="Montserrat"/>
              <a:ea typeface="Montserrat"/>
              <a:cs typeface="Montserrat"/>
              <a:sym typeface="Montserrat"/>
            </a:endParaRPr>
          </a:p>
          <a:p>
            <a:pPr marL="0" lvl="0" indent="0" algn="ctr" rtl="0">
              <a:spcBef>
                <a:spcPts val="0"/>
              </a:spcBef>
              <a:spcAft>
                <a:spcPts val="0"/>
              </a:spcAft>
              <a:buNone/>
            </a:pPr>
            <a:r>
              <a:rPr lang="fr" sz="1500" b="1" u="sng">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https://vimeo.com/1220814036?share=copy&amp;fl=sv&amp;fe=ci</a:t>
            </a:r>
            <a:endParaRPr sz="2700">
              <a:solidFill>
                <a:schemeClr val="lt1"/>
              </a:solidFill>
              <a:latin typeface="Montserrat"/>
              <a:ea typeface="Montserrat"/>
              <a:cs typeface="Montserrat"/>
              <a:sym typeface="Montserrat"/>
            </a:endParaRPr>
          </a:p>
          <a:p>
            <a:pPr marL="0" lvl="0" indent="0" algn="ctr" rtl="0">
              <a:lnSpc>
                <a:spcPct val="100000"/>
              </a:lnSpc>
              <a:spcBef>
                <a:spcPts val="0"/>
              </a:spcBef>
              <a:spcAft>
                <a:spcPts val="0"/>
              </a:spcAft>
              <a:buClr>
                <a:schemeClr val="dk1"/>
              </a:buClr>
              <a:buSzPts val="1100"/>
              <a:buFont typeface="Arial"/>
              <a:buNone/>
            </a:pPr>
            <a:endParaRPr sz="1900">
              <a:solidFill>
                <a:schemeClr val="lt1"/>
              </a:solidFill>
              <a:latin typeface="Montserrat Alternates"/>
              <a:ea typeface="Montserrat Alternates"/>
              <a:cs typeface="Montserrat Alternates"/>
              <a:sym typeface="Montserrat Alternates"/>
            </a:endParaRPr>
          </a:p>
          <a:p>
            <a:pPr marL="0" lvl="0" indent="0" algn="ctr" rtl="0">
              <a:lnSpc>
                <a:spcPct val="100000"/>
              </a:lnSpc>
              <a:spcBef>
                <a:spcPts val="0"/>
              </a:spcBef>
              <a:spcAft>
                <a:spcPts val="0"/>
              </a:spcAft>
              <a:buClr>
                <a:schemeClr val="dk1"/>
              </a:buClr>
              <a:buSzPts val="1100"/>
              <a:buFont typeface="Arial"/>
              <a:buNone/>
            </a:pPr>
            <a:endParaRPr sz="1900">
              <a:solidFill>
                <a:schemeClr val="lt1"/>
              </a:solidFill>
              <a:latin typeface="Montserrat Alternates"/>
              <a:ea typeface="Montserrat Alternates"/>
              <a:cs typeface="Montserrat Alternates"/>
              <a:sym typeface="Montserrat Alternates"/>
            </a:endParaRPr>
          </a:p>
        </p:txBody>
      </p:sp>
      <p:pic>
        <p:nvPicPr>
          <p:cNvPr id="89" name="Google Shape;89;p16" title="Bonhomme d.png"/>
          <p:cNvPicPr preferRelativeResize="0"/>
          <p:nvPr/>
        </p:nvPicPr>
        <p:blipFill>
          <a:blip r:embed="rId5">
            <a:alphaModFix/>
          </a:blip>
          <a:stretch>
            <a:fillRect/>
          </a:stretch>
        </p:blipFill>
        <p:spPr>
          <a:xfrm>
            <a:off x="5479380" y="287100"/>
            <a:ext cx="3059671" cy="1889875"/>
          </a:xfrm>
          <a:prstGeom prst="rect">
            <a:avLst/>
          </a:prstGeom>
          <a:noFill/>
          <a:ln>
            <a:noFill/>
          </a:ln>
        </p:spPr>
      </p:pic>
      <p:pic>
        <p:nvPicPr>
          <p:cNvPr id="90" name="Google Shape;90;p16" title="Bonhomme 2.png"/>
          <p:cNvPicPr preferRelativeResize="0"/>
          <p:nvPr/>
        </p:nvPicPr>
        <p:blipFill>
          <a:blip r:embed="rId6">
            <a:alphaModFix/>
          </a:blip>
          <a:stretch>
            <a:fillRect/>
          </a:stretch>
        </p:blipFill>
        <p:spPr>
          <a:xfrm>
            <a:off x="2709350" y="3326063"/>
            <a:ext cx="1906651" cy="1718036"/>
          </a:xfrm>
          <a:prstGeom prst="rect">
            <a:avLst/>
          </a:prstGeom>
          <a:noFill/>
          <a:ln>
            <a:noFill/>
          </a:ln>
        </p:spPr>
      </p:pic>
      <p:pic>
        <p:nvPicPr>
          <p:cNvPr id="91" name="Google Shape;91;p16" title="Bonhomme a.png"/>
          <p:cNvPicPr preferRelativeResize="0"/>
          <p:nvPr/>
        </p:nvPicPr>
        <p:blipFill>
          <a:blip r:embed="rId7">
            <a:alphaModFix/>
          </a:blip>
          <a:stretch>
            <a:fillRect/>
          </a:stretch>
        </p:blipFill>
        <p:spPr>
          <a:xfrm>
            <a:off x="357348" y="379499"/>
            <a:ext cx="1818976" cy="20838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2438E"/>
        </a:solidFill>
        <a:effectLst/>
      </p:bgPr>
    </p:bg>
    <p:spTree>
      <p:nvGrpSpPr>
        <p:cNvPr id="1" name="Shape 95"/>
        <p:cNvGrpSpPr/>
        <p:nvPr/>
      </p:nvGrpSpPr>
      <p:grpSpPr>
        <a:xfrm>
          <a:off x="0" y="0"/>
          <a:ext cx="0" cy="0"/>
          <a:chOff x="0" y="0"/>
          <a:chExt cx="0" cy="0"/>
        </a:xfrm>
      </p:grpSpPr>
      <p:sp>
        <p:nvSpPr>
          <p:cNvPr id="96" name="Google Shape;96;p17"/>
          <p:cNvSpPr txBox="1">
            <a:spLocks noGrp="1"/>
          </p:cNvSpPr>
          <p:nvPr>
            <p:ph type="body" idx="4294967295"/>
          </p:nvPr>
        </p:nvSpPr>
        <p:spPr>
          <a:xfrm>
            <a:off x="311700" y="2208325"/>
            <a:ext cx="8520600" cy="33027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sz="2800">
              <a:solidFill>
                <a:schemeClr val="dk1"/>
              </a:solidFill>
            </a:endParaRPr>
          </a:p>
          <a:p>
            <a:pPr marL="0" lvl="0" indent="0" algn="l" rtl="0">
              <a:lnSpc>
                <a:spcPct val="100000"/>
              </a:lnSpc>
              <a:spcBef>
                <a:spcPts val="0"/>
              </a:spcBef>
              <a:spcAft>
                <a:spcPts val="0"/>
              </a:spcAft>
              <a:buNone/>
            </a:pPr>
            <a:endParaRPr sz="2800">
              <a:solidFill>
                <a:schemeClr val="dk1"/>
              </a:solidFill>
            </a:endParaRPr>
          </a:p>
          <a:p>
            <a:pPr marL="0" lvl="0" indent="0" algn="ctr" rtl="0">
              <a:lnSpc>
                <a:spcPct val="100000"/>
              </a:lnSpc>
              <a:spcBef>
                <a:spcPts val="0"/>
              </a:spcBef>
              <a:spcAft>
                <a:spcPts val="0"/>
              </a:spcAft>
              <a:buClr>
                <a:schemeClr val="dk1"/>
              </a:buClr>
              <a:buSzPts val="1100"/>
              <a:buFont typeface="Arial"/>
              <a:buNone/>
            </a:pPr>
            <a:r>
              <a:rPr lang="fr" sz="4100" b="1">
                <a:solidFill>
                  <a:schemeClr val="lt1"/>
                </a:solidFill>
                <a:latin typeface="Montserrat"/>
                <a:ea typeface="Montserrat"/>
                <a:cs typeface="Montserrat"/>
                <a:sym typeface="Montserrat"/>
              </a:rPr>
              <a:t>Débat mouvant</a:t>
            </a:r>
            <a:endParaRPr sz="4100" b="1">
              <a:solidFill>
                <a:schemeClr val="lt1"/>
              </a:solidFill>
              <a:latin typeface="Montserrat"/>
              <a:ea typeface="Montserrat"/>
              <a:cs typeface="Montserrat"/>
              <a:sym typeface="Montserrat"/>
            </a:endParaRPr>
          </a:p>
        </p:txBody>
      </p:sp>
      <p:pic>
        <p:nvPicPr>
          <p:cNvPr id="97" name="Google Shape;97;p17" title="Bonhomme 5.png"/>
          <p:cNvPicPr preferRelativeResize="0"/>
          <p:nvPr/>
        </p:nvPicPr>
        <p:blipFill>
          <a:blip r:embed="rId3">
            <a:alphaModFix/>
          </a:blip>
          <a:stretch>
            <a:fillRect/>
          </a:stretch>
        </p:blipFill>
        <p:spPr>
          <a:xfrm>
            <a:off x="3389848" y="433700"/>
            <a:ext cx="2364300" cy="26590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8"/>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La pizza à l’ananas est la meilleure pizza</a:t>
            </a:r>
            <a:endParaRPr>
              <a:solidFill>
                <a:srgbClr val="62438E"/>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Il faut donner le droit de vote aux jeunes dès </a:t>
            </a:r>
            <a:endParaRPr sz="2295">
              <a:solidFill>
                <a:srgbClr val="62438E"/>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16 ans</a:t>
            </a:r>
            <a:endParaRPr>
              <a:solidFill>
                <a:srgbClr val="62438E"/>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rgbClr val="62438E"/>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Participer à une manifestation permet de</a:t>
            </a:r>
            <a:endParaRPr sz="2295">
              <a:solidFill>
                <a:srgbClr val="62438E"/>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faire bouger les choses</a:t>
            </a:r>
            <a:endParaRPr>
              <a:solidFill>
                <a:srgbClr val="62438E"/>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Il faut imposer une limite du nombre de fois où l’on peut prendre l’avion par année</a:t>
            </a:r>
            <a:endParaRPr>
              <a:solidFill>
                <a:srgbClr val="62438E"/>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marR="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marR="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marR="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marR="0" lvl="0" indent="0" algn="ctr" rtl="0">
              <a:lnSpc>
                <a:spcPct val="95000"/>
              </a:lnSpc>
              <a:spcBef>
                <a:spcPts val="0"/>
              </a:spcBef>
              <a:spcAft>
                <a:spcPts val="0"/>
              </a:spcAft>
              <a:buNone/>
            </a:pPr>
            <a:r>
              <a:rPr lang="fr" sz="2295">
                <a:solidFill>
                  <a:srgbClr val="62438E"/>
                </a:solidFill>
                <a:latin typeface="Montserrat ExtraBold"/>
                <a:ea typeface="Montserrat ExtraBold"/>
                <a:cs typeface="Montserrat ExtraBold"/>
                <a:sym typeface="Montserrat ExtraBold"/>
              </a:rPr>
              <a:t>La liberté d’expression n’a aucune limite</a:t>
            </a:r>
            <a:endParaRPr sz="2295">
              <a:solidFill>
                <a:srgbClr val="62438E"/>
              </a:solidFill>
              <a:latin typeface="Montserrat ExtraBold"/>
              <a:ea typeface="Montserrat ExtraBold"/>
              <a:cs typeface="Montserrat ExtraBold"/>
              <a:sym typeface="Montserrat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3"/>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Les réseaux sociaux détruisent plus qu’ils ne connectent</a:t>
            </a:r>
            <a:endParaRPr>
              <a:solidFill>
                <a:srgbClr val="62438E"/>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0"/>
              </a:spcBef>
              <a:spcAft>
                <a:spcPts val="0"/>
              </a:spcAft>
              <a:buNone/>
            </a:pPr>
            <a:r>
              <a:rPr lang="fr" sz="2295">
                <a:solidFill>
                  <a:srgbClr val="62438E"/>
                </a:solidFill>
                <a:latin typeface="Montserrat ExtraBold"/>
                <a:ea typeface="Montserrat ExtraBold"/>
                <a:cs typeface="Montserrat ExtraBold"/>
                <a:sym typeface="Montserrat ExtraBold"/>
              </a:rPr>
              <a:t>Il est juste que certains héritent beaucoup d’argent et d’autres non</a:t>
            </a:r>
            <a:endParaRPr>
              <a:solidFill>
                <a:srgbClr val="62438E"/>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1200"/>
              </a:spcBef>
              <a:spcAft>
                <a:spcPts val="120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Le port de l’uniforme devrait être obligatoire à l’école</a:t>
            </a:r>
            <a:endParaRPr>
              <a:solidFill>
                <a:srgbClr val="62438E"/>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lnSpc>
                <a:spcPct val="95000"/>
              </a:lnSpc>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l" rtl="0">
              <a:lnSpc>
                <a:spcPct val="95000"/>
              </a:lnSpc>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lnSpc>
                <a:spcPct val="95000"/>
              </a:lnSpc>
              <a:spcBef>
                <a:spcPts val="1200"/>
              </a:spcBef>
              <a:spcAft>
                <a:spcPts val="1200"/>
              </a:spcAft>
              <a:buClr>
                <a:schemeClr val="dk1"/>
              </a:buClr>
              <a:buSzPts val="853"/>
              <a:buFont typeface="Arial"/>
              <a:buNone/>
            </a:pPr>
            <a:r>
              <a:rPr lang="fr" sz="2295">
                <a:solidFill>
                  <a:srgbClr val="62438E"/>
                </a:solidFill>
                <a:latin typeface="Montserrat ExtraBold"/>
                <a:ea typeface="Montserrat ExtraBold"/>
                <a:cs typeface="Montserrat ExtraBold"/>
                <a:sym typeface="Montserrat ExtraBold"/>
              </a:rPr>
              <a:t>À partir d’un certain âge, on ne devrait plus avoir le droit de conduire un véhicule</a:t>
            </a:r>
            <a:endParaRPr>
              <a:solidFill>
                <a:srgbClr val="62438E"/>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l" rtl="0">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ctr" rtl="0">
              <a:spcBef>
                <a:spcPts val="1200"/>
              </a:spcBef>
              <a:spcAft>
                <a:spcPts val="1200"/>
              </a:spcAft>
              <a:buClr>
                <a:schemeClr val="dk1"/>
              </a:buClr>
              <a:buSzPts val="1100"/>
              <a:buFont typeface="Arial"/>
              <a:buNone/>
            </a:pPr>
            <a:r>
              <a:rPr lang="fr" sz="2295">
                <a:solidFill>
                  <a:srgbClr val="62438E"/>
                </a:solidFill>
                <a:latin typeface="Montserrat ExtraBold"/>
                <a:ea typeface="Montserrat ExtraBold"/>
                <a:cs typeface="Montserrat ExtraBold"/>
                <a:sym typeface="Montserrat ExtraBold"/>
              </a:rPr>
              <a:t>Le service militaire en Suisse devrait être aussi obligatoire pour les femmes</a:t>
            </a:r>
            <a:endParaRPr>
              <a:solidFill>
                <a:srgbClr val="62438E"/>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8"/>
          <p:cNvSpPr txBox="1">
            <a:spLocks noGrp="1"/>
          </p:cNvSpPr>
          <p:nvPr>
            <p:ph type="body" idx="1"/>
          </p:nvPr>
        </p:nvSpPr>
        <p:spPr>
          <a:xfrm>
            <a:off x="311700" y="12434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2295">
              <a:solidFill>
                <a:schemeClr val="dk1"/>
              </a:solidFill>
              <a:latin typeface="Montserrat ExtraBold"/>
              <a:ea typeface="Montserrat ExtraBold"/>
              <a:cs typeface="Montserrat ExtraBold"/>
              <a:sym typeface="Montserrat ExtraBold"/>
            </a:endParaRPr>
          </a:p>
          <a:p>
            <a:pPr marL="0" lvl="0" indent="0" algn="l" rtl="0">
              <a:spcBef>
                <a:spcPts val="1200"/>
              </a:spcBef>
              <a:spcAft>
                <a:spcPts val="0"/>
              </a:spcAft>
              <a:buNone/>
            </a:pPr>
            <a:endParaRPr sz="2295">
              <a:solidFill>
                <a:schemeClr val="dk1"/>
              </a:solidFill>
              <a:latin typeface="Montserrat ExtraBold"/>
              <a:ea typeface="Montserrat ExtraBold"/>
              <a:cs typeface="Montserrat ExtraBold"/>
              <a:sym typeface="Montserrat ExtraBold"/>
            </a:endParaRPr>
          </a:p>
          <a:p>
            <a:pPr marL="1371600" lvl="0" indent="457200" algn="l" rtl="0">
              <a:spcBef>
                <a:spcPts val="1200"/>
              </a:spcBef>
              <a:spcAft>
                <a:spcPts val="1200"/>
              </a:spcAft>
              <a:buNone/>
            </a:pPr>
            <a:r>
              <a:rPr lang="fr" sz="2295">
                <a:solidFill>
                  <a:srgbClr val="62438E"/>
                </a:solidFill>
                <a:latin typeface="Montserrat ExtraBold"/>
                <a:ea typeface="Montserrat ExtraBold"/>
                <a:cs typeface="Montserrat ExtraBold"/>
                <a:sym typeface="Montserrat ExtraBold"/>
              </a:rPr>
              <a:t> L’art peut sauver le monde</a:t>
            </a:r>
            <a:endParaRPr sz="2295">
              <a:solidFill>
                <a:srgbClr val="62438E"/>
              </a:solidFill>
              <a:latin typeface="Montserrat ExtraBold"/>
              <a:ea typeface="Montserrat ExtraBold"/>
              <a:cs typeface="Montserrat ExtraBold"/>
              <a:sym typeface="Montserrat Extra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9"/>
          <p:cNvSpPr txBox="1">
            <a:spLocks noGrp="1"/>
          </p:cNvSpPr>
          <p:nvPr>
            <p:ph type="body" idx="4294967295"/>
          </p:nvPr>
        </p:nvSpPr>
        <p:spPr>
          <a:xfrm>
            <a:off x="623400" y="204300"/>
            <a:ext cx="8520600" cy="47349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Il faut imposer une limite du nombre de fois où l’on peut prendre l’avion par année</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Participer à une manifestation permet de faire bouger les choses</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Il faut donner le droit de vote aux jeunes dès 16 ans</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La liberté d’expression n’a aucune limite</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Les réseaux sociaux détruisent plus qu’ils ne connectent</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Il est juste que certain·es héritent beaucoup d’argent et d’autres non</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Le port de l’uniforme devrait être obligatoire à l’école</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À partir d’un certain âge, on ne devrait plus avoir le droit de conduire un véhicule</a:t>
            </a:r>
            <a:endParaRPr>
              <a:solidFill>
                <a:srgbClr val="A1496B"/>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62438E"/>
              </a:buClr>
              <a:buSzPts val="1800"/>
              <a:buFont typeface="Source Sans 3 Medium"/>
              <a:buChar char="-"/>
            </a:pPr>
            <a:r>
              <a:rPr lang="fr">
                <a:solidFill>
                  <a:srgbClr val="62438E"/>
                </a:solidFill>
                <a:latin typeface="Source Sans 3 Medium"/>
                <a:ea typeface="Source Sans 3 Medium"/>
                <a:cs typeface="Source Sans 3 Medium"/>
                <a:sym typeface="Source Sans 3 Medium"/>
              </a:rPr>
              <a:t>Le service militaire en Suisse devrait être aussi obligatoire pour les femmes</a:t>
            </a:r>
            <a:endParaRPr>
              <a:solidFill>
                <a:srgbClr val="62438E"/>
              </a:solidFill>
              <a:latin typeface="Source Sans 3 Medium"/>
              <a:ea typeface="Source Sans 3 Medium"/>
              <a:cs typeface="Source Sans 3 Medium"/>
              <a:sym typeface="Source Sans 3 Medium"/>
            </a:endParaRPr>
          </a:p>
          <a:p>
            <a:pPr marL="457200" lvl="0" indent="-342900" algn="l" rtl="0">
              <a:lnSpc>
                <a:spcPct val="150000"/>
              </a:lnSpc>
              <a:spcBef>
                <a:spcPts val="0"/>
              </a:spcBef>
              <a:spcAft>
                <a:spcPts val="0"/>
              </a:spcAft>
              <a:buClr>
                <a:srgbClr val="A1496B"/>
              </a:buClr>
              <a:buSzPts val="1800"/>
              <a:buFont typeface="Source Sans 3 Medium"/>
              <a:buChar char="-"/>
            </a:pPr>
            <a:r>
              <a:rPr lang="fr">
                <a:solidFill>
                  <a:srgbClr val="A1496B"/>
                </a:solidFill>
                <a:latin typeface="Source Sans 3 Medium"/>
                <a:ea typeface="Source Sans 3 Medium"/>
                <a:cs typeface="Source Sans 3 Medium"/>
                <a:sym typeface="Source Sans 3 Medium"/>
              </a:rPr>
              <a:t>L’art peut sauver le monde</a:t>
            </a:r>
            <a:endParaRPr>
              <a:solidFill>
                <a:srgbClr val="A1496B"/>
              </a:solidFill>
              <a:latin typeface="Source Sans 3 Medium"/>
              <a:ea typeface="Source Sans 3 Medium"/>
              <a:cs typeface="Source Sans 3 Medium"/>
              <a:sym typeface="Source Sans 3 Medium"/>
            </a:endParaRPr>
          </a:p>
        </p:txBody>
      </p:sp>
      <p:sp>
        <p:nvSpPr>
          <p:cNvPr id="158" name="Google Shape;158;p29"/>
          <p:cNvSpPr/>
          <p:nvPr/>
        </p:nvSpPr>
        <p:spPr>
          <a:xfrm>
            <a:off x="0" y="0"/>
            <a:ext cx="623400" cy="5143500"/>
          </a:xfrm>
          <a:prstGeom prst="rect">
            <a:avLst/>
          </a:prstGeom>
          <a:solidFill>
            <a:srgbClr val="62438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004DB4"/>
                </a:solidFill>
                <a:latin typeface="Source Sans 3 SemiBold"/>
                <a:ea typeface="Source Sans 3 SemiBold"/>
                <a:cs typeface="Source Sans 3 SemiBold"/>
                <a:sym typeface="Source Sans 3 SemiBold"/>
              </a:rPr>
              <a:t>Qu’est-ce qu’une valeur ?</a:t>
            </a:r>
            <a:endParaRPr>
              <a:solidFill>
                <a:srgbClr val="004DB4"/>
              </a:solidFill>
              <a:latin typeface="Source Sans 3 SemiBold"/>
              <a:ea typeface="Source Sans 3 SemiBold"/>
              <a:cs typeface="Source Sans 3 SemiBold"/>
              <a:sym typeface="Source Sans 3 SemiBold"/>
            </a:endParaRPr>
          </a:p>
        </p:txBody>
      </p:sp>
      <p:sp>
        <p:nvSpPr>
          <p:cNvPr id="164" name="Google Shape;164;p30"/>
          <p:cNvSpPr txBox="1">
            <a:spLocks noGrp="1"/>
          </p:cNvSpPr>
          <p:nvPr>
            <p:ph type="body" idx="1"/>
          </p:nvPr>
        </p:nvSpPr>
        <p:spPr>
          <a:xfrm>
            <a:off x="311700" y="1152475"/>
            <a:ext cx="8520600" cy="3737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sz="2400">
                <a:solidFill>
                  <a:srgbClr val="004DB4"/>
                </a:solidFill>
                <a:latin typeface="Open Sans"/>
                <a:ea typeface="Open Sans"/>
                <a:cs typeface="Open Sans"/>
                <a:sym typeface="Open Sans"/>
              </a:rPr>
              <a:t>•</a:t>
            </a:r>
            <a:r>
              <a:rPr lang="fr" sz="2400">
                <a:solidFill>
                  <a:schemeClr val="dk1"/>
                </a:solidFill>
                <a:latin typeface="Open Sans"/>
                <a:ea typeface="Open Sans"/>
                <a:cs typeface="Open Sans"/>
                <a:sym typeface="Open Sans"/>
              </a:rPr>
              <a:t> </a:t>
            </a:r>
            <a:r>
              <a:rPr lang="fr" sz="2400">
                <a:solidFill>
                  <a:srgbClr val="666666"/>
                </a:solidFill>
                <a:latin typeface="Source Sans 3"/>
                <a:ea typeface="Source Sans 3"/>
                <a:cs typeface="Source Sans 3"/>
                <a:sym typeface="Source Sans 3"/>
              </a:rPr>
              <a:t>Ce qui est jugé </a:t>
            </a:r>
            <a:r>
              <a:rPr lang="fr" sz="2400">
                <a:solidFill>
                  <a:srgbClr val="666666"/>
                </a:solidFill>
                <a:latin typeface="Source Sans 3 Medium"/>
                <a:ea typeface="Source Sans 3 Medium"/>
                <a:cs typeface="Source Sans 3 Medium"/>
                <a:sym typeface="Source Sans 3 Medium"/>
              </a:rPr>
              <a:t>digne d'estime, d'importance ou de considération</a:t>
            </a:r>
            <a:endParaRPr sz="2400">
              <a:solidFill>
                <a:srgbClr val="666666"/>
              </a:solidFill>
              <a:latin typeface="Source Sans 3 Medium"/>
              <a:ea typeface="Source Sans 3 Medium"/>
              <a:cs typeface="Source Sans 3 Medium"/>
              <a:sym typeface="Source Sans 3 Medium"/>
            </a:endParaRPr>
          </a:p>
          <a:p>
            <a:pPr marL="0" lvl="0" indent="0" algn="l" rtl="0">
              <a:spcBef>
                <a:spcPts val="0"/>
              </a:spcBef>
              <a:spcAft>
                <a:spcPts val="0"/>
              </a:spcAft>
              <a:buNone/>
            </a:pPr>
            <a:endParaRPr>
              <a:solidFill>
                <a:srgbClr val="666666"/>
              </a:solidFill>
              <a:latin typeface="Source Sans 3 Light"/>
              <a:ea typeface="Source Sans 3 Light"/>
              <a:cs typeface="Source Sans 3 Light"/>
              <a:sym typeface="Source Sans 3 Light"/>
            </a:endParaRPr>
          </a:p>
          <a:p>
            <a:pPr marL="0" lvl="0" indent="0" algn="l" rtl="0">
              <a:spcBef>
                <a:spcPts val="0"/>
              </a:spcBef>
              <a:spcAft>
                <a:spcPts val="0"/>
              </a:spcAft>
              <a:buNone/>
            </a:pPr>
            <a:r>
              <a:rPr lang="fr">
                <a:solidFill>
                  <a:srgbClr val="666666"/>
                </a:solidFill>
                <a:latin typeface="Source Sans 3 Light"/>
                <a:ea typeface="Source Sans 3 Light"/>
                <a:cs typeface="Source Sans 3 Light"/>
                <a:sym typeface="Source Sans 3 Light"/>
              </a:rPr>
              <a:t>Distinction « faits » vs « valeurs » ou encore distinction entre « ce qui est » et « ce qui devrait être » </a:t>
            </a:r>
            <a:endParaRPr i="1">
              <a:solidFill>
                <a:srgbClr val="666666"/>
              </a:solidFill>
              <a:latin typeface="Source Sans 3 Light"/>
              <a:ea typeface="Source Sans 3 Light"/>
              <a:cs typeface="Source Sans 3 Light"/>
              <a:sym typeface="Source Sans 3 Light"/>
            </a:endParaRPr>
          </a:p>
          <a:p>
            <a:pPr marL="0" lvl="0" indent="0" algn="l" rtl="0">
              <a:spcBef>
                <a:spcPts val="0"/>
              </a:spcBef>
              <a:spcAft>
                <a:spcPts val="0"/>
              </a:spcAft>
              <a:buNone/>
            </a:pPr>
            <a:endParaRPr sz="1950">
              <a:solidFill>
                <a:srgbClr val="666666"/>
              </a:solidFill>
              <a:latin typeface="Source Sans 3"/>
              <a:ea typeface="Source Sans 3"/>
              <a:cs typeface="Source Sans 3"/>
              <a:sym typeface="Source Sans 3"/>
            </a:endParaRPr>
          </a:p>
          <a:p>
            <a:pPr marL="0" lvl="0" indent="0" algn="l" rtl="0">
              <a:spcBef>
                <a:spcPts val="0"/>
              </a:spcBef>
              <a:spcAft>
                <a:spcPts val="0"/>
              </a:spcAft>
              <a:buNone/>
            </a:pPr>
            <a:r>
              <a:rPr lang="fr" sz="1950">
                <a:solidFill>
                  <a:srgbClr val="666666"/>
                </a:solidFill>
                <a:latin typeface="Source Sans 3 Light"/>
                <a:ea typeface="Source Sans 3 Light"/>
                <a:cs typeface="Source Sans 3 Light"/>
                <a:sym typeface="Source Sans 3 Light"/>
              </a:rPr>
              <a:t>On parle souvent des valeurs de façon abstraite, comme lorsque nous énumérons « nos valeurs »</a:t>
            </a:r>
            <a:endParaRPr sz="1950">
              <a:solidFill>
                <a:srgbClr val="666666"/>
              </a:solidFill>
              <a:latin typeface="Source Sans 3 Light"/>
              <a:ea typeface="Source Sans 3 Light"/>
              <a:cs typeface="Source Sans 3 Light"/>
              <a:sym typeface="Source Sans 3 Light"/>
            </a:endParaRPr>
          </a:p>
          <a:p>
            <a:pPr marL="0" lvl="0" indent="0" algn="l" rtl="0">
              <a:spcBef>
                <a:spcPts val="0"/>
              </a:spcBef>
              <a:spcAft>
                <a:spcPts val="0"/>
              </a:spcAft>
              <a:buNone/>
            </a:pPr>
            <a:r>
              <a:rPr lang="fr" sz="1650">
                <a:solidFill>
                  <a:srgbClr val="666666"/>
                </a:solidFill>
                <a:latin typeface="Source Sans 3 Light"/>
                <a:ea typeface="Source Sans 3 Light"/>
                <a:cs typeface="Source Sans 3 Light"/>
                <a:sym typeface="Source Sans 3 Light"/>
              </a:rPr>
              <a:t>• La justice, la solidarité, l’amitié …</a:t>
            </a:r>
            <a:endParaRPr sz="1950">
              <a:solidFill>
                <a:schemeClr val="dk1"/>
              </a:solidFill>
              <a:latin typeface="Source Sans 3"/>
              <a:ea typeface="Source Sans 3"/>
              <a:cs typeface="Source Sans 3"/>
              <a:sym typeface="Source Sans 3"/>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31" title="wordcloud.png"/>
          <p:cNvPicPr preferRelativeResize="0"/>
          <p:nvPr/>
        </p:nvPicPr>
        <p:blipFill rotWithShape="1">
          <a:blip r:embed="rId3">
            <a:alphaModFix/>
          </a:blip>
          <a:srcRect t="8719" b="9715"/>
          <a:stretch/>
        </p:blipFill>
        <p:spPr>
          <a:xfrm>
            <a:off x="1463125" y="117225"/>
            <a:ext cx="5945748" cy="48496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0B1CB"/>
        </a:solidFill>
        <a:effectLst/>
      </p:bgPr>
    </p:bg>
    <p:spTree>
      <p:nvGrpSpPr>
        <p:cNvPr id="1" name="Shape 173"/>
        <p:cNvGrpSpPr/>
        <p:nvPr/>
      </p:nvGrpSpPr>
      <p:grpSpPr>
        <a:xfrm>
          <a:off x="0" y="0"/>
          <a:ext cx="0" cy="0"/>
          <a:chOff x="0" y="0"/>
          <a:chExt cx="0" cy="0"/>
        </a:xfrm>
      </p:grpSpPr>
      <p:sp>
        <p:nvSpPr>
          <p:cNvPr id="174" name="Google Shape;174;p32"/>
          <p:cNvSpPr txBox="1">
            <a:spLocks noGrp="1"/>
          </p:cNvSpPr>
          <p:nvPr>
            <p:ph type="body" idx="4294967295"/>
          </p:nvPr>
        </p:nvSpPr>
        <p:spPr>
          <a:xfrm>
            <a:off x="311700" y="558750"/>
            <a:ext cx="85206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sz="2200">
              <a:latin typeface="Source Sans 3"/>
              <a:ea typeface="Source Sans 3"/>
              <a:cs typeface="Source Sans 3"/>
              <a:sym typeface="Source Sans 3"/>
            </a:endParaRPr>
          </a:p>
          <a:p>
            <a:pPr marL="0" lvl="0" indent="0" algn="ctr" rtl="0">
              <a:spcBef>
                <a:spcPts val="1200"/>
              </a:spcBef>
              <a:spcAft>
                <a:spcPts val="0"/>
              </a:spcAft>
              <a:buNone/>
            </a:pPr>
            <a:r>
              <a:rPr lang="fr" sz="2200">
                <a:solidFill>
                  <a:schemeClr val="lt1"/>
                </a:solidFill>
                <a:latin typeface="Montserrat SemiBold"/>
                <a:ea typeface="Montserrat SemiBold"/>
                <a:cs typeface="Montserrat SemiBold"/>
                <a:sym typeface="Montserrat SemiBold"/>
              </a:rPr>
              <a:t>Quelles sont les </a:t>
            </a:r>
            <a:r>
              <a:rPr lang="fr" sz="2200">
                <a:solidFill>
                  <a:srgbClr val="A1496B"/>
                </a:solidFill>
                <a:latin typeface="Montserrat SemiBold"/>
                <a:ea typeface="Montserrat SemiBold"/>
                <a:cs typeface="Montserrat SemiBold"/>
                <a:sym typeface="Montserrat SemiBold"/>
              </a:rPr>
              <a:t>valeurs</a:t>
            </a:r>
            <a:r>
              <a:rPr lang="fr" sz="2200">
                <a:solidFill>
                  <a:schemeClr val="lt1"/>
                </a:solidFill>
                <a:latin typeface="Montserrat SemiBold"/>
                <a:ea typeface="Montserrat SemiBold"/>
                <a:cs typeface="Montserrat SemiBold"/>
                <a:sym typeface="Montserrat SemiBold"/>
              </a:rPr>
              <a:t> que vous défendez ? </a:t>
            </a:r>
            <a:r>
              <a:rPr lang="fr" sz="2200">
                <a:solidFill>
                  <a:srgbClr val="35EBB3"/>
                </a:solidFill>
                <a:latin typeface="Montserrat SemiBold"/>
                <a:ea typeface="Montserrat SemiBold"/>
                <a:cs typeface="Montserrat SemiBold"/>
                <a:sym typeface="Montserrat SemiBold"/>
              </a:rPr>
              <a:t> </a:t>
            </a:r>
            <a:endParaRPr sz="2200">
              <a:solidFill>
                <a:srgbClr val="35EBB3"/>
              </a:solidFill>
              <a:latin typeface="Montserrat SemiBold"/>
              <a:ea typeface="Montserrat SemiBold"/>
              <a:cs typeface="Montserrat SemiBold"/>
              <a:sym typeface="Montserrat SemiBold"/>
            </a:endParaRPr>
          </a:p>
          <a:p>
            <a:pPr marL="0" lvl="0" indent="0" algn="l" rtl="0">
              <a:spcBef>
                <a:spcPts val="1200"/>
              </a:spcBef>
              <a:spcAft>
                <a:spcPts val="0"/>
              </a:spcAft>
              <a:buClr>
                <a:schemeClr val="dk1"/>
              </a:buClr>
              <a:buSzPts val="1100"/>
              <a:buFont typeface="Arial"/>
              <a:buNone/>
            </a:pPr>
            <a:endParaRPr sz="2200">
              <a:solidFill>
                <a:schemeClr val="lt1"/>
              </a:solidFill>
              <a:latin typeface="Montserrat SemiBold"/>
              <a:ea typeface="Montserrat SemiBold"/>
              <a:cs typeface="Montserrat SemiBold"/>
              <a:sym typeface="Montserrat SemiBold"/>
            </a:endParaRPr>
          </a:p>
          <a:p>
            <a:pPr marL="0" lvl="0" indent="0" algn="ctr" rtl="0">
              <a:spcBef>
                <a:spcPts val="1200"/>
              </a:spcBef>
              <a:spcAft>
                <a:spcPts val="0"/>
              </a:spcAft>
              <a:buClr>
                <a:schemeClr val="dk1"/>
              </a:buClr>
              <a:buSzPts val="1100"/>
              <a:buFont typeface="Arial"/>
              <a:buNone/>
            </a:pPr>
            <a:r>
              <a:rPr lang="fr" sz="2200">
                <a:solidFill>
                  <a:schemeClr val="lt1"/>
                </a:solidFill>
                <a:latin typeface="Montserrat SemiBold"/>
                <a:ea typeface="Montserrat SemiBold"/>
                <a:cs typeface="Montserrat SemiBold"/>
                <a:sym typeface="Montserrat SemiBold"/>
              </a:rPr>
              <a:t>Est-ce que vous vous </a:t>
            </a:r>
            <a:r>
              <a:rPr lang="fr" sz="2200">
                <a:solidFill>
                  <a:srgbClr val="A1496B"/>
                </a:solidFill>
                <a:latin typeface="Montserrat SemiBold"/>
                <a:ea typeface="Montserrat SemiBold"/>
                <a:cs typeface="Montserrat SemiBold"/>
                <a:sym typeface="Montserrat SemiBold"/>
              </a:rPr>
              <a:t>engagez au quotidien pour ces valeurs</a:t>
            </a:r>
            <a:r>
              <a:rPr lang="fr" sz="2200">
                <a:solidFill>
                  <a:schemeClr val="lt1"/>
                </a:solidFill>
                <a:latin typeface="Montserrat SemiBold"/>
                <a:ea typeface="Montserrat SemiBold"/>
                <a:cs typeface="Montserrat SemiBold"/>
                <a:sym typeface="Montserrat SemiBold"/>
              </a:rPr>
              <a:t> ? Comment ?</a:t>
            </a:r>
            <a:endParaRPr sz="2200">
              <a:solidFill>
                <a:schemeClr val="lt1"/>
              </a:solidFill>
              <a:latin typeface="Montserrat SemiBold"/>
              <a:ea typeface="Montserrat SemiBold"/>
              <a:cs typeface="Montserrat SemiBold"/>
              <a:sym typeface="Montserrat SemiBold"/>
            </a:endParaRPr>
          </a:p>
          <a:p>
            <a:pPr marL="457200" lvl="0" indent="0" algn="ctr" rtl="0">
              <a:spcBef>
                <a:spcPts val="1200"/>
              </a:spcBef>
              <a:spcAft>
                <a:spcPts val="1200"/>
              </a:spcAft>
              <a:buNone/>
            </a:pPr>
            <a:endParaRPr sz="2200">
              <a:solidFill>
                <a:schemeClr val="lt1"/>
              </a:solidFill>
              <a:latin typeface="Source Sans 3"/>
              <a:ea typeface="Source Sans 3"/>
              <a:cs typeface="Source Sans 3"/>
              <a:sym typeface="Source Sans 3"/>
            </a:endParaRPr>
          </a:p>
        </p:txBody>
      </p:sp>
      <p:pic>
        <p:nvPicPr>
          <p:cNvPr id="175" name="Google Shape;175;p32" title="Bonhomme c.png"/>
          <p:cNvPicPr preferRelativeResize="0"/>
          <p:nvPr/>
        </p:nvPicPr>
        <p:blipFill>
          <a:blip r:embed="rId3">
            <a:alphaModFix/>
          </a:blip>
          <a:stretch>
            <a:fillRect/>
          </a:stretch>
        </p:blipFill>
        <p:spPr>
          <a:xfrm>
            <a:off x="7062776" y="2927501"/>
            <a:ext cx="1769524" cy="2056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6A4C90"/>
                </a:solidFill>
                <a:latin typeface="Montserrat SemiBold"/>
                <a:ea typeface="Montserrat SemiBold"/>
                <a:cs typeface="Montserrat SemiBold"/>
                <a:sym typeface="Montserrat SemiBold"/>
              </a:rPr>
              <a:t>Qu’est-ce qu’une cause ?</a:t>
            </a:r>
            <a:endParaRPr>
              <a:solidFill>
                <a:srgbClr val="6A4C90"/>
              </a:solidFill>
              <a:latin typeface="Montserrat SemiBold"/>
              <a:ea typeface="Montserrat SemiBold"/>
              <a:cs typeface="Montserrat SemiBold"/>
              <a:sym typeface="Montserrat SemiBold"/>
            </a:endParaRPr>
          </a:p>
        </p:txBody>
      </p:sp>
      <p:sp>
        <p:nvSpPr>
          <p:cNvPr id="181" name="Google Shape;181;p33"/>
          <p:cNvSpPr txBox="1">
            <a:spLocks noGrp="1"/>
          </p:cNvSpPr>
          <p:nvPr>
            <p:ph type="body" idx="1"/>
          </p:nvPr>
        </p:nvSpPr>
        <p:spPr>
          <a:xfrm>
            <a:off x="311700" y="1538400"/>
            <a:ext cx="8520600" cy="3183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sz="1953" i="1">
                <a:solidFill>
                  <a:srgbClr val="333333"/>
                </a:solidFill>
                <a:latin typeface="Source Sans 3"/>
                <a:ea typeface="Source Sans 3"/>
                <a:cs typeface="Source Sans 3"/>
                <a:sym typeface="Source Sans 3"/>
              </a:rPr>
              <a:t>Une cause : Ensemble des intérêts à soutenir, à faire triompher. </a:t>
            </a:r>
            <a:endParaRPr sz="1953" i="1">
              <a:solidFill>
                <a:srgbClr val="333333"/>
              </a:solidFill>
              <a:latin typeface="Source Sans 3"/>
              <a:ea typeface="Source Sans 3"/>
              <a:cs typeface="Source Sans 3"/>
              <a:sym typeface="Source Sans 3"/>
            </a:endParaRPr>
          </a:p>
          <a:p>
            <a:pPr marL="0" lvl="0" indent="0" algn="l" rtl="0">
              <a:spcBef>
                <a:spcPts val="0"/>
              </a:spcBef>
              <a:spcAft>
                <a:spcPts val="0"/>
              </a:spcAft>
              <a:buNone/>
            </a:pPr>
            <a:r>
              <a:rPr lang="fr" sz="1953" i="1">
                <a:solidFill>
                  <a:srgbClr val="333333"/>
                </a:solidFill>
                <a:latin typeface="Source Sans 3"/>
                <a:ea typeface="Source Sans 3"/>
                <a:cs typeface="Source Sans 3"/>
                <a:sym typeface="Source Sans 3"/>
              </a:rPr>
              <a:t>“Lutter pour une noble cause”</a:t>
            </a:r>
            <a:r>
              <a:rPr lang="fr" sz="1600">
                <a:solidFill>
                  <a:srgbClr val="333333"/>
                </a:solidFill>
                <a:latin typeface="Source Sans 3"/>
                <a:ea typeface="Source Sans 3"/>
                <a:cs typeface="Source Sans 3"/>
                <a:sym typeface="Source Sans 3"/>
              </a:rPr>
              <a:t> </a:t>
            </a:r>
            <a:r>
              <a:rPr lang="fr" sz="1953">
                <a:solidFill>
                  <a:srgbClr val="333333"/>
                </a:solidFill>
                <a:latin typeface="Source Sans 3"/>
                <a:ea typeface="Source Sans 3"/>
                <a:cs typeface="Source Sans 3"/>
                <a:sym typeface="Source Sans 3"/>
              </a:rPr>
              <a:t>(Définition du Robert) </a:t>
            </a:r>
            <a:endParaRPr sz="1953">
              <a:solidFill>
                <a:srgbClr val="333333"/>
              </a:solidFill>
              <a:latin typeface="Source Sans 3"/>
              <a:ea typeface="Source Sans 3"/>
              <a:cs typeface="Source Sans 3"/>
              <a:sym typeface="Source Sans 3"/>
            </a:endParaRPr>
          </a:p>
          <a:p>
            <a:pPr marL="0" lvl="0" indent="0" algn="l" rtl="0">
              <a:spcBef>
                <a:spcPts val="0"/>
              </a:spcBef>
              <a:spcAft>
                <a:spcPts val="0"/>
              </a:spcAft>
              <a:buNone/>
            </a:pPr>
            <a:endParaRPr sz="1953">
              <a:solidFill>
                <a:srgbClr val="333333"/>
              </a:solidFill>
              <a:latin typeface="Source Sans 3"/>
              <a:ea typeface="Source Sans 3"/>
              <a:cs typeface="Source Sans 3"/>
              <a:sym typeface="Source Sans 3"/>
            </a:endParaRPr>
          </a:p>
          <a:p>
            <a:pPr marL="0" lvl="0" indent="0" algn="l" rtl="0">
              <a:spcBef>
                <a:spcPts val="1200"/>
              </a:spcBef>
              <a:spcAft>
                <a:spcPts val="0"/>
              </a:spcAft>
              <a:buNone/>
            </a:pPr>
            <a:r>
              <a:rPr lang="fr" sz="1953">
                <a:solidFill>
                  <a:srgbClr val="333333"/>
                </a:solidFill>
                <a:latin typeface="Source Sans 3"/>
                <a:ea typeface="Source Sans 3"/>
                <a:cs typeface="Source Sans 3"/>
                <a:sym typeface="Source Sans 3"/>
              </a:rPr>
              <a:t>On parle de cause </a:t>
            </a:r>
            <a:r>
              <a:rPr lang="fr" sz="1953" i="1">
                <a:solidFill>
                  <a:srgbClr val="333333"/>
                </a:solidFill>
                <a:latin typeface="Source Sans 3"/>
                <a:ea typeface="Source Sans 3"/>
                <a:cs typeface="Source Sans 3"/>
                <a:sym typeface="Source Sans 3"/>
              </a:rPr>
              <a:t>à défendre</a:t>
            </a:r>
            <a:r>
              <a:rPr lang="fr" sz="1953">
                <a:solidFill>
                  <a:srgbClr val="333333"/>
                </a:solidFill>
                <a:latin typeface="Source Sans 3"/>
                <a:ea typeface="Source Sans 3"/>
                <a:cs typeface="Source Sans 3"/>
                <a:sym typeface="Source Sans 3"/>
              </a:rPr>
              <a:t> </a:t>
            </a:r>
            <a:endParaRPr sz="1953">
              <a:solidFill>
                <a:srgbClr val="333333"/>
              </a:solidFill>
              <a:latin typeface="Source Sans 3"/>
              <a:ea typeface="Source Sans 3"/>
              <a:cs typeface="Source Sans 3"/>
              <a:sym typeface="Source Sans 3"/>
            </a:endParaRPr>
          </a:p>
          <a:p>
            <a:pPr marL="457200" lvl="0" indent="-298450" algn="l" rtl="0">
              <a:spcBef>
                <a:spcPts val="1200"/>
              </a:spcBef>
              <a:spcAft>
                <a:spcPts val="0"/>
              </a:spcAft>
              <a:buClr>
                <a:schemeClr val="dk1"/>
              </a:buClr>
              <a:buSzPts val="1100"/>
              <a:buChar char="●"/>
            </a:pPr>
            <a:r>
              <a:rPr lang="fr" sz="1953">
                <a:solidFill>
                  <a:srgbClr val="333333"/>
                </a:solidFill>
                <a:latin typeface="Source Sans 3"/>
                <a:ea typeface="Source Sans 3"/>
                <a:cs typeface="Source Sans 3"/>
                <a:sym typeface="Source Sans 3"/>
              </a:rPr>
              <a:t>Enjeu collectif concret qu’on soutient (la cause environnementale, la cause des droits humains, etc.)</a:t>
            </a:r>
            <a:endParaRPr sz="1953">
              <a:solidFill>
                <a:srgbClr val="333333"/>
              </a:solidFill>
              <a:latin typeface="Source Sans 3"/>
              <a:ea typeface="Source Sans 3"/>
              <a:cs typeface="Source Sans 3"/>
              <a:sym typeface="Source Sans 3"/>
            </a:endParaRPr>
          </a:p>
          <a:p>
            <a:pPr marL="457200" lvl="0" indent="-298450" algn="l" rtl="0">
              <a:spcBef>
                <a:spcPts val="0"/>
              </a:spcBef>
              <a:spcAft>
                <a:spcPts val="0"/>
              </a:spcAft>
              <a:buClr>
                <a:schemeClr val="dk1"/>
              </a:buClr>
              <a:buSzPts val="1100"/>
              <a:buChar char="●"/>
            </a:pPr>
            <a:r>
              <a:rPr lang="fr" sz="1953">
                <a:solidFill>
                  <a:srgbClr val="333333"/>
                </a:solidFill>
                <a:latin typeface="Source Sans 3"/>
                <a:ea typeface="Source Sans 3"/>
                <a:cs typeface="Source Sans 3"/>
                <a:sym typeface="Source Sans 3"/>
              </a:rPr>
              <a:t>Application pratique d’une ou plusieurs valeurs </a:t>
            </a:r>
            <a:endParaRPr sz="1953" i="1">
              <a:solidFill>
                <a:srgbClr val="333333"/>
              </a:solidFill>
              <a:latin typeface="Source Sans 3"/>
              <a:ea typeface="Source Sans 3"/>
              <a:cs typeface="Source Sans 3"/>
              <a:sym typeface="Source Sans 3"/>
            </a:endParaRPr>
          </a:p>
        </p:txBody>
      </p:sp>
      <p:sp>
        <p:nvSpPr>
          <p:cNvPr id="182" name="Google Shape;182;p33"/>
          <p:cNvSpPr txBox="1"/>
          <p:nvPr/>
        </p:nvSpPr>
        <p:spPr>
          <a:xfrm>
            <a:off x="7133325" y="0"/>
            <a:ext cx="3178200" cy="1462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8300">
                <a:latin typeface="Calibri"/>
                <a:ea typeface="Calibri"/>
                <a:cs typeface="Calibri"/>
                <a:sym typeface="Calibri"/>
              </a:rPr>
              <a:t>📢</a:t>
            </a:r>
            <a:endParaRPr sz="8300">
              <a:solidFill>
                <a:srgbClr val="000000"/>
              </a:solidFill>
              <a:latin typeface="Calibri"/>
              <a:ea typeface="Calibri"/>
              <a:cs typeface="Calibri"/>
              <a:sym typeface="Calibri"/>
            </a:endParaRPr>
          </a:p>
        </p:txBody>
      </p:sp>
      <p:pic>
        <p:nvPicPr>
          <p:cNvPr id="183" name="Google Shape;183;p33" title="Capture d’écran 2025-11-17 à 13.51.03.png"/>
          <p:cNvPicPr preferRelativeResize="0"/>
          <p:nvPr/>
        </p:nvPicPr>
        <p:blipFill>
          <a:blip r:embed="rId3">
            <a:alphaModFix/>
          </a:blip>
          <a:stretch>
            <a:fillRect/>
          </a:stretch>
        </p:blipFill>
        <p:spPr>
          <a:xfrm>
            <a:off x="6879175" y="0"/>
            <a:ext cx="2264825" cy="31829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34" title="F-SDG-Poster-1.jpg"/>
          <p:cNvPicPr preferRelativeResize="0"/>
          <p:nvPr/>
        </p:nvPicPr>
        <p:blipFill rotWithShape="1">
          <a:blip r:embed="rId3">
            <a:alphaModFix/>
          </a:blip>
          <a:srcRect t="11395"/>
          <a:stretch/>
        </p:blipFill>
        <p:spPr>
          <a:xfrm>
            <a:off x="716250" y="354750"/>
            <a:ext cx="7711501" cy="4557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5"/>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fr">
                <a:solidFill>
                  <a:srgbClr val="62438E"/>
                </a:solidFill>
                <a:latin typeface="Montserrat"/>
                <a:ea typeface="Montserrat"/>
                <a:cs typeface="Montserrat"/>
                <a:sym typeface="Montserrat"/>
              </a:rPr>
              <a:t>La carte de l’engagement</a:t>
            </a:r>
            <a:endParaRPr>
              <a:solidFill>
                <a:srgbClr val="62438E"/>
              </a:solidFill>
              <a:latin typeface="Montserrat"/>
              <a:ea typeface="Montserrat"/>
              <a:cs typeface="Montserrat"/>
              <a:sym typeface="Montserrat"/>
            </a:endParaRPr>
          </a:p>
        </p:txBody>
      </p:sp>
      <p:pic>
        <p:nvPicPr>
          <p:cNvPr id="194" name="Google Shape;194;p35" title="La carte de l'engagement.png"/>
          <p:cNvPicPr preferRelativeResize="0"/>
          <p:nvPr/>
        </p:nvPicPr>
        <p:blipFill rotWithShape="1">
          <a:blip r:embed="rId3">
            <a:alphaModFix amt="45000"/>
          </a:blip>
          <a:srcRect t="60521"/>
          <a:stretch/>
        </p:blipFill>
        <p:spPr>
          <a:xfrm>
            <a:off x="0" y="2571750"/>
            <a:ext cx="9144003" cy="2571750"/>
          </a:xfrm>
          <a:prstGeom prst="rect">
            <a:avLst/>
          </a:prstGeom>
          <a:noFill/>
          <a:ln>
            <a:noFill/>
          </a:ln>
        </p:spPr>
      </p:pic>
      <p:sp>
        <p:nvSpPr>
          <p:cNvPr id="195" name="Google Shape;195;p35"/>
          <p:cNvSpPr txBox="1"/>
          <p:nvPr/>
        </p:nvSpPr>
        <p:spPr>
          <a:xfrm>
            <a:off x="1227750" y="1816450"/>
            <a:ext cx="66885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2100">
                <a:solidFill>
                  <a:srgbClr val="595959"/>
                </a:solidFill>
                <a:highlight>
                  <a:schemeClr val="lt1"/>
                </a:highlight>
                <a:latin typeface="Source Sans 3 Light"/>
                <a:ea typeface="Source Sans 3 Light"/>
                <a:cs typeface="Source Sans 3 Light"/>
                <a:sym typeface="Source Sans 3 Light"/>
              </a:rPr>
              <a:t>Quelles sont les différentes formes de l’engagement ?</a:t>
            </a:r>
            <a:endParaRPr sz="2100">
              <a:solidFill>
                <a:srgbClr val="595959"/>
              </a:solidFill>
              <a:highlight>
                <a:schemeClr val="lt1"/>
              </a:highlight>
              <a:latin typeface="Source Sans 3 Light"/>
              <a:ea typeface="Source Sans 3 Light"/>
              <a:cs typeface="Source Sans 3 Light"/>
              <a:sym typeface="Source Sans 3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p36" title="Autre essai Romz (1).jpg"/>
          <p:cNvPicPr preferRelativeResize="0"/>
          <p:nvPr/>
        </p:nvPicPr>
        <p:blipFill>
          <a:blip r:embed="rId3">
            <a:alphaModFix/>
          </a:blip>
          <a:stretch>
            <a:fillRect/>
          </a:stretch>
        </p:blipFill>
        <p:spPr>
          <a:xfrm>
            <a:off x="0" y="-66600"/>
            <a:ext cx="9144003" cy="551854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A1496B"/>
                </a:solidFill>
                <a:latin typeface="Montserrat SemiBold"/>
                <a:ea typeface="Montserrat SemiBold"/>
                <a:cs typeface="Montserrat SemiBold"/>
                <a:sym typeface="Montserrat SemiBold"/>
              </a:rPr>
              <a:t>La participation politique formelle</a:t>
            </a:r>
            <a:endParaRPr>
              <a:solidFill>
                <a:srgbClr val="A1496B"/>
              </a:solidFill>
              <a:latin typeface="Montserrat SemiBold"/>
              <a:ea typeface="Montserrat SemiBold"/>
              <a:cs typeface="Montserrat SemiBold"/>
              <a:sym typeface="Montserrat SemiBold"/>
            </a:endParaRPr>
          </a:p>
        </p:txBody>
      </p:sp>
      <p:sp>
        <p:nvSpPr>
          <p:cNvPr id="206" name="Google Shape;206;p37"/>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a:latin typeface="Source Sans 3 Light"/>
                <a:ea typeface="Source Sans 3 Light"/>
                <a:cs typeface="Source Sans 3 Light"/>
                <a:sym typeface="Source Sans 3 Light"/>
              </a:rPr>
              <a:t>À différents niveaux : communal, cantonal, fédéral</a:t>
            </a:r>
            <a:endParaRPr>
              <a:latin typeface="Source Sans 3 Light"/>
              <a:ea typeface="Source Sans 3 Light"/>
              <a:cs typeface="Source Sans 3 Light"/>
              <a:sym typeface="Source Sans 3 Light"/>
            </a:endParaRPr>
          </a:p>
          <a:p>
            <a:pPr marL="457200" lvl="0" indent="-342900" algn="l" rtl="0">
              <a:spcBef>
                <a:spcPts val="120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Droit de vote dès 18 ans</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Éligibilité (être candidat)</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Initiative populaire (proposer une modification de la Constitution fédérale)</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Référendum facultatif (s’opposer à une loi votée par le Parlement fédéral)</a:t>
            </a:r>
            <a:endParaRPr>
              <a:latin typeface="Source Sans 3 Light"/>
              <a:ea typeface="Source Sans 3 Light"/>
              <a:cs typeface="Source Sans 3 Light"/>
              <a:sym typeface="Source Sans 3 Light"/>
            </a:endParaRPr>
          </a:p>
          <a:p>
            <a:pPr marL="457200" lvl="0" indent="-342900" algn="l" rtl="0">
              <a:spcBef>
                <a:spcPts val="0"/>
              </a:spcBef>
              <a:spcAft>
                <a:spcPts val="0"/>
              </a:spcAft>
              <a:buClr>
                <a:srgbClr val="62438E"/>
              </a:buClr>
              <a:buSzPts val="1800"/>
              <a:buFont typeface="Source Sans 3 Light"/>
              <a:buChar char="●"/>
            </a:pPr>
            <a:r>
              <a:rPr lang="fr">
                <a:latin typeface="Source Sans 3 Light"/>
                <a:ea typeface="Source Sans 3 Light"/>
                <a:cs typeface="Source Sans 3 Light"/>
                <a:sym typeface="Source Sans 3 Light"/>
              </a:rPr>
              <a:t>Référendum obligatoire (pour toute révision de la Constitution fédérale)</a:t>
            </a:r>
            <a:endParaRPr>
              <a:latin typeface="Source Sans 3 Light"/>
              <a:ea typeface="Source Sans 3 Light"/>
              <a:cs typeface="Source Sans 3 Light"/>
              <a:sym typeface="Source Sans 3 Light"/>
            </a:endParaRPr>
          </a:p>
        </p:txBody>
      </p:sp>
      <p:pic>
        <p:nvPicPr>
          <p:cNvPr id="207" name="Google Shape;207;p37" title="Bonhomme 4.png"/>
          <p:cNvPicPr preferRelativeResize="0"/>
          <p:nvPr/>
        </p:nvPicPr>
        <p:blipFill>
          <a:blip r:embed="rId3">
            <a:alphaModFix/>
          </a:blip>
          <a:stretch>
            <a:fillRect/>
          </a:stretch>
        </p:blipFill>
        <p:spPr>
          <a:xfrm rot="10800000">
            <a:off x="6502923" y="3492599"/>
            <a:ext cx="2329375" cy="143880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62438E"/>
                </a:solidFill>
                <a:latin typeface="Montserrat SemiBold"/>
                <a:ea typeface="Montserrat SemiBold"/>
                <a:cs typeface="Montserrat SemiBold"/>
                <a:sym typeface="Montserrat SemiBold"/>
              </a:rPr>
              <a:t>La participation politique informelle</a:t>
            </a:r>
            <a:endParaRPr>
              <a:solidFill>
                <a:srgbClr val="62438E"/>
              </a:solidFill>
              <a:latin typeface="Montserrat SemiBold"/>
              <a:ea typeface="Montserrat SemiBold"/>
              <a:cs typeface="Montserrat SemiBold"/>
              <a:sym typeface="Montserrat SemiBold"/>
            </a:endParaRPr>
          </a:p>
        </p:txBody>
      </p:sp>
      <p:sp>
        <p:nvSpPr>
          <p:cNvPr id="213" name="Google Shape;213;p38"/>
          <p:cNvSpPr txBox="1">
            <a:spLocks noGrp="1"/>
          </p:cNvSpPr>
          <p:nvPr>
            <p:ph type="body" idx="1"/>
          </p:nvPr>
        </p:nvSpPr>
        <p:spPr>
          <a:xfrm>
            <a:off x="311700" y="1111175"/>
            <a:ext cx="8520600" cy="382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120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Participation à des instances consultatives (conseils de jeunes, etc.)</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Associations et ONGs (bénévolat ponctuel ou régulier)</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Collectifs auto-organisés</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Militantisme : Manifestations, mobilisations, campagnes</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chemeClr val="dk1"/>
              </a:buClr>
              <a:buSzPts val="1300"/>
              <a:buChar char="-"/>
            </a:pPr>
            <a:r>
              <a:rPr lang="fr" sz="1500">
                <a:solidFill>
                  <a:srgbClr val="333333"/>
                </a:solidFill>
                <a:highlight>
                  <a:srgbClr val="FFFFFF"/>
                </a:highlight>
                <a:latin typeface="Source Sans 3 Light"/>
                <a:ea typeface="Source Sans 3 Light"/>
                <a:cs typeface="Source Sans 3 Light"/>
                <a:sym typeface="Source Sans 3 Light"/>
              </a:rPr>
              <a:t>Cybermilitantisme, campagnes sur les réseaux sociaux.</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Pétitions</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Débat public, médias et réseaux sociaux</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Engagement individuel : choix de consommation responsable. Actions locales, écogestes, entraide, partage et solidarité au quotidien</a:t>
            </a:r>
            <a:endParaRPr sz="1500">
              <a:solidFill>
                <a:srgbClr val="333333"/>
              </a:solidFill>
              <a:highlight>
                <a:srgbClr val="FFFFFF"/>
              </a:highlight>
              <a:latin typeface="Source Sans 3 Light"/>
              <a:ea typeface="Source Sans 3 Light"/>
              <a:cs typeface="Source Sans 3 Light"/>
              <a:sym typeface="Source Sans 3 Light"/>
            </a:endParaRPr>
          </a:p>
          <a:p>
            <a:pPr marL="457200" lvl="0" indent="-311150" algn="l" rtl="0">
              <a:spcBef>
                <a:spcPts val="0"/>
              </a:spcBef>
              <a:spcAft>
                <a:spcPts val="0"/>
              </a:spcAft>
              <a:buClr>
                <a:srgbClr val="333333"/>
              </a:buClr>
              <a:buSzPts val="1300"/>
              <a:buFont typeface="Source Sans 3 Light"/>
              <a:buChar char="-"/>
            </a:pPr>
            <a:r>
              <a:rPr lang="fr" sz="1500">
                <a:solidFill>
                  <a:srgbClr val="333333"/>
                </a:solidFill>
                <a:highlight>
                  <a:srgbClr val="FFFFFF"/>
                </a:highlight>
                <a:latin typeface="Source Sans 3 Light"/>
                <a:ea typeface="Source Sans 3 Light"/>
                <a:cs typeface="Source Sans 3 Light"/>
                <a:sym typeface="Source Sans 3 Light"/>
              </a:rPr>
              <a:t>Formes de contestation ou de désobéissance civile pacifique : Boycotts, occupations, actions symboliques</a:t>
            </a:r>
            <a:endParaRPr sz="2200"/>
          </a:p>
        </p:txBody>
      </p:sp>
      <p:sp>
        <p:nvSpPr>
          <p:cNvPr id="214" name="Google Shape;214;p38"/>
          <p:cNvSpPr txBox="1"/>
          <p:nvPr/>
        </p:nvSpPr>
        <p:spPr>
          <a:xfrm>
            <a:off x="5620575" y="1844100"/>
            <a:ext cx="48138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 sz="6400"/>
              <a:t>✊📢🪧</a:t>
            </a:r>
            <a:endParaRPr sz="6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sz="2550">
                <a:solidFill>
                  <a:srgbClr val="674EA7"/>
                </a:solidFill>
                <a:latin typeface="Montserrat"/>
                <a:ea typeface="Montserrat"/>
                <a:cs typeface="Montserrat"/>
                <a:sym typeface="Montserrat"/>
              </a:rPr>
              <a:t>Qu’est-ce que c’est un “projet” ?</a:t>
            </a:r>
            <a:endParaRPr sz="2550">
              <a:solidFill>
                <a:srgbClr val="674EA7"/>
              </a:solidFill>
              <a:latin typeface="Montserrat"/>
              <a:ea typeface="Montserrat"/>
              <a:cs typeface="Montserrat"/>
              <a:sym typeface="Montserrat"/>
            </a:endParaRPr>
          </a:p>
          <a:p>
            <a:pPr marL="0" lvl="0" indent="0" algn="l" rtl="0">
              <a:spcBef>
                <a:spcPts val="0"/>
              </a:spcBef>
              <a:spcAft>
                <a:spcPts val="0"/>
              </a:spcAft>
              <a:buNone/>
            </a:pPr>
            <a:endParaRPr/>
          </a:p>
        </p:txBody>
      </p:sp>
      <p:sp>
        <p:nvSpPr>
          <p:cNvPr id="220" name="Google Shape;220;p39"/>
          <p:cNvSpPr txBox="1">
            <a:spLocks noGrp="1"/>
          </p:cNvSpPr>
          <p:nvPr>
            <p:ph type="body" idx="1"/>
          </p:nvPr>
        </p:nvSpPr>
        <p:spPr>
          <a:xfrm>
            <a:off x="311700" y="1188300"/>
            <a:ext cx="5284200" cy="37503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fr" sz="2100">
                <a:solidFill>
                  <a:srgbClr val="6A4C90"/>
                </a:solidFill>
              </a:rPr>
              <a:t>→</a:t>
            </a:r>
            <a:r>
              <a:rPr lang="fr">
                <a:solidFill>
                  <a:srgbClr val="6A4C90"/>
                </a:solidFill>
              </a:rPr>
              <a:t> </a:t>
            </a:r>
            <a:r>
              <a:rPr lang="fr">
                <a:solidFill>
                  <a:srgbClr val="434343"/>
                </a:solidFill>
                <a:latin typeface="Source Sans 3 Light"/>
                <a:ea typeface="Source Sans 3 Light"/>
                <a:cs typeface="Source Sans 3 Light"/>
                <a:sym typeface="Source Sans 3 Light"/>
              </a:rPr>
              <a:t>Plusieurs activités coordonnées pour réaliser des objectifs </a:t>
            </a:r>
            <a:endParaRPr>
              <a:solidFill>
                <a:srgbClr val="434343"/>
              </a:solidFill>
              <a:latin typeface="Source Sans 3 Light"/>
              <a:ea typeface="Source Sans 3 Light"/>
              <a:cs typeface="Source Sans 3 Light"/>
              <a:sym typeface="Source Sans 3 Light"/>
            </a:endParaRPr>
          </a:p>
          <a:p>
            <a:pPr marL="0" lvl="0" indent="0" algn="l" rtl="0">
              <a:spcBef>
                <a:spcPts val="1200"/>
              </a:spcBef>
              <a:spcAft>
                <a:spcPts val="0"/>
              </a:spcAft>
              <a:buNone/>
            </a:pPr>
            <a:r>
              <a:rPr lang="fr" sz="2100">
                <a:solidFill>
                  <a:srgbClr val="6A4C90"/>
                </a:solidFill>
              </a:rPr>
              <a:t>→ </a:t>
            </a:r>
            <a:r>
              <a:rPr lang="fr">
                <a:solidFill>
                  <a:srgbClr val="434343"/>
                </a:solidFill>
                <a:latin typeface="Source Sans 3 Light"/>
                <a:ea typeface="Source Sans 3 Light"/>
                <a:cs typeface="Source Sans 3 Light"/>
                <a:sym typeface="Source Sans 3 Light"/>
              </a:rPr>
              <a:t>On s’intéresse ici aux </a:t>
            </a:r>
            <a:r>
              <a:rPr lang="fr" b="1">
                <a:solidFill>
                  <a:srgbClr val="62438E"/>
                </a:solidFill>
                <a:latin typeface="Source Sans 3"/>
                <a:ea typeface="Source Sans 3"/>
                <a:cs typeface="Source Sans 3"/>
                <a:sym typeface="Source Sans 3"/>
              </a:rPr>
              <a:t>projets</a:t>
            </a:r>
            <a:r>
              <a:rPr lang="fr">
                <a:solidFill>
                  <a:srgbClr val="434343"/>
                </a:solidFill>
                <a:latin typeface="Source Sans 3 Light"/>
                <a:ea typeface="Source Sans 3 Light"/>
                <a:cs typeface="Source Sans 3 Light"/>
                <a:sym typeface="Source Sans 3 Light"/>
              </a:rPr>
              <a:t> </a:t>
            </a:r>
            <a:r>
              <a:rPr lang="fr" b="1">
                <a:solidFill>
                  <a:srgbClr val="62438E"/>
                </a:solidFill>
                <a:latin typeface="Source Sans 3"/>
                <a:ea typeface="Source Sans 3"/>
                <a:cs typeface="Source Sans 3"/>
                <a:sym typeface="Source Sans 3"/>
              </a:rPr>
              <a:t>engagés</a:t>
            </a:r>
            <a:r>
              <a:rPr lang="fr">
                <a:solidFill>
                  <a:srgbClr val="434343"/>
                </a:solidFill>
                <a:latin typeface="Source Sans 3 Light"/>
                <a:ea typeface="Source Sans 3 Light"/>
                <a:cs typeface="Source Sans 3 Light"/>
                <a:sym typeface="Source Sans 3 Light"/>
              </a:rPr>
              <a:t>, qui servent une cause d’intérêt collectif</a:t>
            </a:r>
            <a:endParaRPr>
              <a:solidFill>
                <a:srgbClr val="434343"/>
              </a:solidFill>
              <a:latin typeface="Source Sans 3 Light"/>
              <a:ea typeface="Source Sans 3 Light"/>
              <a:cs typeface="Source Sans 3 Light"/>
              <a:sym typeface="Source Sans 3 Light"/>
            </a:endParaRPr>
          </a:p>
          <a:p>
            <a:pPr marL="0" lvl="0" indent="0" algn="l" rtl="0">
              <a:spcBef>
                <a:spcPts val="1200"/>
              </a:spcBef>
              <a:spcAft>
                <a:spcPts val="0"/>
              </a:spcAft>
              <a:buNone/>
            </a:pPr>
            <a:r>
              <a:rPr lang="fr" b="1">
                <a:solidFill>
                  <a:srgbClr val="62438E"/>
                </a:solidFill>
                <a:latin typeface="Montserrat"/>
                <a:ea typeface="Montserrat"/>
                <a:cs typeface="Montserrat"/>
                <a:sym typeface="Montserrat"/>
              </a:rPr>
              <a:t>EXEMPLES</a:t>
            </a:r>
            <a:r>
              <a:rPr lang="fr">
                <a:solidFill>
                  <a:srgbClr val="434343"/>
                </a:solidFill>
                <a:latin typeface="Source Sans 3 Light"/>
                <a:ea typeface="Source Sans 3 Light"/>
                <a:cs typeface="Source Sans 3 Light"/>
                <a:sym typeface="Source Sans 3 Light"/>
              </a:rPr>
              <a:t> </a:t>
            </a:r>
            <a:endParaRPr>
              <a:solidFill>
                <a:srgbClr val="434343"/>
              </a:solidFill>
              <a:latin typeface="Source Sans 3 Light"/>
              <a:ea typeface="Source Sans 3 Light"/>
              <a:cs typeface="Source Sans 3 Light"/>
              <a:sym typeface="Source Sans 3 Light"/>
            </a:endParaRPr>
          </a:p>
          <a:p>
            <a:pPr marL="457200" lvl="0" indent="-334328" algn="l" rtl="0">
              <a:spcBef>
                <a:spcPts val="1200"/>
              </a:spcBef>
              <a:spcAft>
                <a:spcPts val="0"/>
              </a:spcAft>
              <a:buClr>
                <a:srgbClr val="434343"/>
              </a:buClr>
              <a:buSzPct val="100000"/>
              <a:buFont typeface="Source Sans 3 Light"/>
              <a:buChar char="-"/>
            </a:pPr>
            <a:r>
              <a:rPr lang="fr">
                <a:solidFill>
                  <a:srgbClr val="434343"/>
                </a:solidFill>
                <a:latin typeface="Source Sans 3 Light"/>
                <a:ea typeface="Source Sans 3 Light"/>
                <a:cs typeface="Source Sans 3 Light"/>
                <a:sym typeface="Source Sans 3 Light"/>
              </a:rPr>
              <a:t>Un tournoi de basket solidaire</a:t>
            </a:r>
            <a:endParaRPr>
              <a:solidFill>
                <a:srgbClr val="434343"/>
              </a:solidFill>
              <a:latin typeface="Source Sans 3 Light"/>
              <a:ea typeface="Source Sans 3 Light"/>
              <a:cs typeface="Source Sans 3 Light"/>
              <a:sym typeface="Source Sans 3 Light"/>
            </a:endParaRPr>
          </a:p>
          <a:p>
            <a:pPr marL="457200" lvl="0" indent="-334328" algn="l" rtl="0">
              <a:spcBef>
                <a:spcPts val="0"/>
              </a:spcBef>
              <a:spcAft>
                <a:spcPts val="0"/>
              </a:spcAft>
              <a:buClr>
                <a:srgbClr val="434343"/>
              </a:buClr>
              <a:buSzPct val="100000"/>
              <a:buFont typeface="Source Sans 3 Light"/>
              <a:buChar char="-"/>
            </a:pPr>
            <a:r>
              <a:rPr lang="fr">
                <a:solidFill>
                  <a:srgbClr val="434343"/>
                </a:solidFill>
                <a:latin typeface="Source Sans 3 Light"/>
                <a:ea typeface="Source Sans 3 Light"/>
                <a:cs typeface="Source Sans 3 Light"/>
                <a:sym typeface="Source Sans 3 Light"/>
              </a:rPr>
              <a:t>Une fête pour faire vivre un quartier</a:t>
            </a:r>
            <a:endParaRPr>
              <a:solidFill>
                <a:srgbClr val="434343"/>
              </a:solidFill>
              <a:latin typeface="Source Sans 3 Light"/>
              <a:ea typeface="Source Sans 3 Light"/>
              <a:cs typeface="Source Sans 3 Light"/>
              <a:sym typeface="Source Sans 3 Light"/>
            </a:endParaRPr>
          </a:p>
          <a:p>
            <a:pPr marL="457200" lvl="0" indent="-334328" algn="l" rtl="0">
              <a:spcBef>
                <a:spcPts val="0"/>
              </a:spcBef>
              <a:spcAft>
                <a:spcPts val="0"/>
              </a:spcAft>
              <a:buClr>
                <a:srgbClr val="434343"/>
              </a:buClr>
              <a:buSzPct val="100000"/>
              <a:buFont typeface="Source Sans 3 Light"/>
              <a:buChar char="-"/>
            </a:pPr>
            <a:r>
              <a:rPr lang="fr">
                <a:solidFill>
                  <a:srgbClr val="434343"/>
                </a:solidFill>
                <a:latin typeface="Source Sans 3 Light"/>
                <a:ea typeface="Source Sans 3 Light"/>
                <a:cs typeface="Source Sans 3 Light"/>
                <a:sym typeface="Source Sans 3 Light"/>
              </a:rPr>
              <a:t>Une exposition artistique qui dénonce les inégalités</a:t>
            </a:r>
            <a:endParaRPr>
              <a:solidFill>
                <a:srgbClr val="434343"/>
              </a:solidFill>
              <a:latin typeface="Source Sans 3 Light"/>
              <a:ea typeface="Source Sans 3 Light"/>
              <a:cs typeface="Source Sans 3 Light"/>
              <a:sym typeface="Source Sans 3 Light"/>
            </a:endParaRPr>
          </a:p>
          <a:p>
            <a:pPr marL="457200" lvl="0" indent="-334328" algn="l" rtl="0">
              <a:spcBef>
                <a:spcPts val="0"/>
              </a:spcBef>
              <a:spcAft>
                <a:spcPts val="0"/>
              </a:spcAft>
              <a:buClr>
                <a:srgbClr val="434343"/>
              </a:buClr>
              <a:buSzPct val="100000"/>
              <a:buFont typeface="Source Sans 3 Light"/>
              <a:buChar char="-"/>
            </a:pPr>
            <a:r>
              <a:rPr lang="fr">
                <a:solidFill>
                  <a:srgbClr val="434343"/>
                </a:solidFill>
                <a:latin typeface="Source Sans 3 Light"/>
                <a:ea typeface="Source Sans 3 Light"/>
                <a:cs typeface="Source Sans 3 Light"/>
                <a:sym typeface="Source Sans 3 Light"/>
              </a:rPr>
              <a:t>Un ramassage de déchets </a:t>
            </a:r>
            <a:endParaRPr>
              <a:solidFill>
                <a:srgbClr val="434343"/>
              </a:solidFill>
              <a:latin typeface="Source Sans 3 Light"/>
              <a:ea typeface="Source Sans 3 Light"/>
              <a:cs typeface="Source Sans 3 Light"/>
              <a:sym typeface="Source Sans 3 Light"/>
            </a:endParaRPr>
          </a:p>
          <a:p>
            <a:pPr marL="457200" lvl="0" indent="-334328" algn="l" rtl="0">
              <a:spcBef>
                <a:spcPts val="0"/>
              </a:spcBef>
              <a:spcAft>
                <a:spcPts val="0"/>
              </a:spcAft>
              <a:buClr>
                <a:srgbClr val="434343"/>
              </a:buClr>
              <a:buSzPct val="100000"/>
              <a:buFont typeface="Source Sans 3 Light"/>
              <a:buChar char="-"/>
            </a:pPr>
            <a:r>
              <a:rPr lang="fr">
                <a:solidFill>
                  <a:srgbClr val="434343"/>
                </a:solidFill>
                <a:latin typeface="Source Sans 3 Light"/>
                <a:ea typeface="Source Sans 3 Light"/>
                <a:cs typeface="Source Sans 3 Light"/>
                <a:sym typeface="Source Sans 3 Light"/>
              </a:rPr>
              <a:t>Une distribution d’eau aux personnes âgées pendant une canicule</a:t>
            </a:r>
            <a:endParaRPr>
              <a:solidFill>
                <a:srgbClr val="434343"/>
              </a:solidFill>
              <a:latin typeface="Source Sans 3 Light"/>
              <a:ea typeface="Source Sans 3 Light"/>
              <a:cs typeface="Source Sans 3 Light"/>
              <a:sym typeface="Source Sans 3 Light"/>
            </a:endParaRPr>
          </a:p>
        </p:txBody>
      </p:sp>
      <p:pic>
        <p:nvPicPr>
          <p:cNvPr id="221" name="Google Shape;221;p39" title="tg-210606-thepool-fest-0677.jpg"/>
          <p:cNvPicPr preferRelativeResize="0"/>
          <p:nvPr/>
        </p:nvPicPr>
        <p:blipFill>
          <a:blip r:embed="rId3">
            <a:alphaModFix/>
          </a:blip>
          <a:stretch>
            <a:fillRect/>
          </a:stretch>
        </p:blipFill>
        <p:spPr>
          <a:xfrm>
            <a:off x="5715000" y="0"/>
            <a:ext cx="3429000" cy="504814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0"/>
          <p:cNvSpPr txBox="1">
            <a:spLocks noGrp="1"/>
          </p:cNvSpPr>
          <p:nvPr>
            <p:ph type="title"/>
          </p:nvPr>
        </p:nvSpPr>
        <p:spPr>
          <a:xfrm>
            <a:off x="311700" y="378100"/>
            <a:ext cx="86565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fr" sz="3040">
                <a:solidFill>
                  <a:srgbClr val="62438E"/>
                </a:solidFill>
                <a:latin typeface="Montserrat SemiBold"/>
                <a:ea typeface="Montserrat SemiBold"/>
                <a:cs typeface="Montserrat SemiBold"/>
                <a:sym typeface="Montserrat SemiBold"/>
              </a:rPr>
              <a:t>Ressource : Soutien aux projets de jeunes</a:t>
            </a:r>
            <a:endParaRPr sz="3040">
              <a:solidFill>
                <a:srgbClr val="62438E"/>
              </a:solidFill>
              <a:latin typeface="Montserrat SemiBold"/>
              <a:ea typeface="Montserrat SemiBold"/>
              <a:cs typeface="Montserrat SemiBold"/>
              <a:sym typeface="Montserrat SemiBold"/>
            </a:endParaRPr>
          </a:p>
        </p:txBody>
      </p:sp>
      <p:sp>
        <p:nvSpPr>
          <p:cNvPr id="227" name="Google Shape;227;p40"/>
          <p:cNvSpPr txBox="1">
            <a:spLocks noGrp="1"/>
          </p:cNvSpPr>
          <p:nvPr>
            <p:ph type="body" idx="1"/>
          </p:nvPr>
        </p:nvSpPr>
        <p:spPr>
          <a:xfrm>
            <a:off x="1532100" y="1259475"/>
            <a:ext cx="7532700" cy="3665100"/>
          </a:xfrm>
          <a:prstGeom prst="rect">
            <a:avLst/>
          </a:prstGeom>
        </p:spPr>
        <p:txBody>
          <a:bodyPr spcFirstLastPara="1" wrap="square" lIns="91425" tIns="91425" rIns="91425" bIns="91425" anchor="t" anchorCtr="0">
            <a:normAutofit/>
          </a:bodyPr>
          <a:lstStyle/>
          <a:p>
            <a:pPr marL="457200" lvl="0" indent="-330200" algn="l" rtl="0">
              <a:lnSpc>
                <a:spcPct val="107916"/>
              </a:lnSpc>
              <a:spcBef>
                <a:spcPts val="0"/>
              </a:spcBef>
              <a:spcAft>
                <a:spcPts val="0"/>
              </a:spcAft>
              <a:buClr>
                <a:srgbClr val="333333"/>
              </a:buClr>
              <a:buSzPts val="1600"/>
              <a:buChar char="●"/>
            </a:pPr>
            <a:r>
              <a:rPr lang="fr" sz="1600">
                <a:solidFill>
                  <a:srgbClr val="333333"/>
                </a:solidFill>
                <a:highlight>
                  <a:srgbClr val="FFFFFF"/>
                </a:highlight>
                <a:latin typeface="Source Sans 3"/>
                <a:ea typeface="Source Sans 3"/>
                <a:cs typeface="Source Sans 3"/>
                <a:sym typeface="Source Sans 3"/>
              </a:rPr>
              <a:t>Soutien aux projets de jeunes </a:t>
            </a:r>
            <a:r>
              <a:rPr lang="fr" sz="1600">
                <a:solidFill>
                  <a:srgbClr val="333333"/>
                </a:solidFill>
                <a:highlight>
                  <a:srgbClr val="FFFFFF"/>
                </a:highlight>
                <a:latin typeface="Source Sans 3 Light"/>
                <a:ea typeface="Source Sans 3 Light"/>
                <a:cs typeface="Source Sans 3 Light"/>
                <a:sym typeface="Source Sans 3 Light"/>
              </a:rPr>
              <a:t>de l’Etat de Fribourg : une subvention allant jusqu’à 5’000 CHF pour des projets portés par des jeunes. En tant que jeune fribourgeois-e âgé-e de 12 à 25 ans, cette subvention te permet d’obtenir un soutien financier et des conseils pour t’aider à réaliser un projet qui te tient à cœur, seul-e ou en groupe.</a:t>
            </a:r>
            <a:endParaRPr sz="1600">
              <a:solidFill>
                <a:srgbClr val="333333"/>
              </a:solidFill>
              <a:highlight>
                <a:srgbClr val="FFFFFF"/>
              </a:highlight>
              <a:latin typeface="Source Sans 3 Light"/>
              <a:ea typeface="Source Sans 3 Light"/>
              <a:cs typeface="Source Sans 3 Light"/>
              <a:sym typeface="Source Sans 3 Light"/>
            </a:endParaRPr>
          </a:p>
          <a:p>
            <a:pPr marL="457200" lvl="0" indent="0" algn="l" rtl="0">
              <a:lnSpc>
                <a:spcPct val="107916"/>
              </a:lnSpc>
              <a:spcBef>
                <a:spcPts val="800"/>
              </a:spcBef>
              <a:spcAft>
                <a:spcPts val="0"/>
              </a:spcAft>
              <a:buNone/>
            </a:pPr>
            <a:r>
              <a:rPr lang="fr" sz="1600">
                <a:solidFill>
                  <a:srgbClr val="333333"/>
                </a:solidFill>
                <a:highlight>
                  <a:srgbClr val="FFFFFF"/>
                </a:highlight>
                <a:latin typeface="Source Sans 3 Light"/>
                <a:ea typeface="Source Sans 3 Light"/>
                <a:cs typeface="Source Sans 3 Light"/>
                <a:sym typeface="Source Sans 3 Light"/>
              </a:rPr>
              <a:t> </a:t>
            </a:r>
            <a:endParaRPr sz="1600">
              <a:solidFill>
                <a:srgbClr val="333333"/>
              </a:solidFill>
              <a:highlight>
                <a:srgbClr val="FFFFFF"/>
              </a:highlight>
              <a:latin typeface="Source Sans 3 Light"/>
              <a:ea typeface="Source Sans 3 Light"/>
              <a:cs typeface="Source Sans 3 Light"/>
              <a:sym typeface="Source Sans 3 Light"/>
            </a:endParaRPr>
          </a:p>
          <a:p>
            <a:pPr marL="457200" lvl="0" indent="-330200" algn="l" rtl="0">
              <a:lnSpc>
                <a:spcPct val="107916"/>
              </a:lnSpc>
              <a:spcBef>
                <a:spcPts val="800"/>
              </a:spcBef>
              <a:spcAft>
                <a:spcPts val="0"/>
              </a:spcAft>
              <a:buClr>
                <a:srgbClr val="333333"/>
              </a:buClr>
              <a:buSzPts val="1600"/>
              <a:buChar char="●"/>
            </a:pPr>
            <a:r>
              <a:rPr lang="fr" sz="1600">
                <a:solidFill>
                  <a:srgbClr val="333333"/>
                </a:solidFill>
                <a:highlight>
                  <a:srgbClr val="FFFFFF"/>
                </a:highlight>
                <a:latin typeface="Source Sans 3 Light"/>
                <a:ea typeface="Source Sans 3 Light"/>
                <a:cs typeface="Source Sans 3 Light"/>
                <a:sym typeface="Source Sans 3 Light"/>
              </a:rPr>
              <a:t>Le Bureau de promotion des enfants et des jeunes (BPEJ) se tient également à ta disposition pour </a:t>
            </a:r>
            <a:r>
              <a:rPr lang="fr" sz="1600">
                <a:solidFill>
                  <a:srgbClr val="333333"/>
                </a:solidFill>
                <a:highlight>
                  <a:srgbClr val="FFFFFF"/>
                </a:highlight>
                <a:latin typeface="Source Sans 3"/>
                <a:ea typeface="Source Sans 3"/>
                <a:cs typeface="Source Sans 3"/>
                <a:sym typeface="Source Sans 3"/>
              </a:rPr>
              <a:t>te conseiller et te diriger vers les services compétents</a:t>
            </a:r>
            <a:r>
              <a:rPr lang="fr" sz="1600">
                <a:solidFill>
                  <a:srgbClr val="333333"/>
                </a:solidFill>
                <a:highlight>
                  <a:srgbClr val="FFFFFF"/>
                </a:highlight>
                <a:latin typeface="Source Sans 3 Light"/>
                <a:ea typeface="Source Sans 3 Light"/>
                <a:cs typeface="Source Sans 3 Light"/>
                <a:sym typeface="Source Sans 3 Light"/>
              </a:rPr>
              <a:t>. </a:t>
            </a:r>
            <a:endParaRPr sz="1600">
              <a:solidFill>
                <a:srgbClr val="333333"/>
              </a:solidFill>
              <a:highlight>
                <a:srgbClr val="FFFFFF"/>
              </a:highlight>
              <a:latin typeface="Source Sans 3 Light"/>
              <a:ea typeface="Source Sans 3 Light"/>
              <a:cs typeface="Source Sans 3 Light"/>
              <a:sym typeface="Source Sans 3 Light"/>
            </a:endParaRPr>
          </a:p>
          <a:p>
            <a:pPr marL="457200" lvl="0" indent="0" algn="l" rtl="0">
              <a:lnSpc>
                <a:spcPct val="107916"/>
              </a:lnSpc>
              <a:spcBef>
                <a:spcPts val="800"/>
              </a:spcBef>
              <a:spcAft>
                <a:spcPts val="0"/>
              </a:spcAft>
              <a:buNone/>
            </a:pPr>
            <a:r>
              <a:rPr lang="fr" sz="1600">
                <a:solidFill>
                  <a:srgbClr val="333333"/>
                </a:solidFill>
                <a:highlight>
                  <a:srgbClr val="FFFFFF"/>
                </a:highlight>
                <a:latin typeface="Source Sans 3 Light"/>
                <a:ea typeface="Source Sans 3 Light"/>
                <a:cs typeface="Source Sans 3 Light"/>
                <a:sym typeface="Source Sans 3 Light"/>
              </a:rPr>
              <a:t>Nous pouvons organiser une rencontre pour discuter de ton projet et t’aider à le développer, ainsi que préparer ton dossier pour la demande de soutien financier. Plus d’infos ici : </a:t>
            </a:r>
            <a:r>
              <a:rPr lang="fr" sz="1600" u="sng">
                <a:solidFill>
                  <a:srgbClr val="1155CC"/>
                </a:solidFill>
                <a:highlight>
                  <a:srgbClr val="FFFFFF"/>
                </a:highlight>
                <a:latin typeface="Source Sans 3"/>
                <a:ea typeface="Source Sans 3"/>
                <a:cs typeface="Source Sans 3"/>
                <a:sym typeface="Source Sans 3"/>
                <a:hlinkClick r:id="rId3">
                  <a:extLst>
                    <a:ext uri="{A12FA001-AC4F-418D-AE19-62706E023703}">
                      <ahyp:hlinkClr xmlns:ahyp="http://schemas.microsoft.com/office/drawing/2018/hyperlinkcolor" val="tx"/>
                    </a:ext>
                  </a:extLst>
                </a:hlinkClick>
              </a:rPr>
              <a:t>Subvention pour les projets de jeunes | Etat de Fribour</a:t>
            </a:r>
            <a:r>
              <a:rPr lang="fr" sz="1600" u="sng">
                <a:solidFill>
                  <a:srgbClr val="1155CC"/>
                </a:solidFill>
                <a:highlight>
                  <a:srgbClr val="FFFFFF"/>
                </a:highlight>
                <a:latin typeface="Source Sans 3"/>
                <a:ea typeface="Source Sans 3"/>
                <a:cs typeface="Source Sans 3"/>
                <a:sym typeface="Source Sans 3"/>
                <a:hlinkClick r:id="rId3">
                  <a:extLst>
                    <a:ext uri="{A12FA001-AC4F-418D-AE19-62706E023703}">
                      <ahyp:hlinkClr xmlns:ahyp="http://schemas.microsoft.com/office/drawing/2018/hyperlinkcolor" val="tx"/>
                    </a:ext>
                  </a:extLst>
                </a:hlinkClick>
              </a:rPr>
              <a:t>g</a:t>
            </a:r>
            <a:endParaRPr sz="1600">
              <a:solidFill>
                <a:srgbClr val="333333"/>
              </a:solidFill>
              <a:highlight>
                <a:srgbClr val="FFFFFF"/>
              </a:highlight>
              <a:latin typeface="Source Sans 3 Light"/>
              <a:ea typeface="Source Sans 3 Light"/>
              <a:cs typeface="Source Sans 3 Light"/>
              <a:sym typeface="Source Sans 3 Light"/>
            </a:endParaRPr>
          </a:p>
          <a:p>
            <a:pPr marL="0" lvl="0" indent="0" algn="just" rtl="0">
              <a:spcBef>
                <a:spcPts val="800"/>
              </a:spcBef>
              <a:spcAft>
                <a:spcPts val="0"/>
              </a:spcAft>
              <a:buNone/>
            </a:pPr>
            <a:endParaRPr sz="1900"/>
          </a:p>
        </p:txBody>
      </p:sp>
      <p:pic>
        <p:nvPicPr>
          <p:cNvPr id="228" name="Google Shape;228;p40" title="02-logo_etat_FR_sans www_vers_principale.png"/>
          <p:cNvPicPr preferRelativeResize="0"/>
          <p:nvPr/>
        </p:nvPicPr>
        <p:blipFill>
          <a:blip r:embed="rId4">
            <a:alphaModFix/>
          </a:blip>
          <a:stretch>
            <a:fillRect/>
          </a:stretch>
        </p:blipFill>
        <p:spPr>
          <a:xfrm>
            <a:off x="311699" y="2084382"/>
            <a:ext cx="1176825" cy="9747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1"/>
          <p:cNvSpPr txBox="1">
            <a:spLocks noGrp="1"/>
          </p:cNvSpPr>
          <p:nvPr>
            <p:ph type="title"/>
          </p:nvPr>
        </p:nvSpPr>
        <p:spPr>
          <a:xfrm>
            <a:off x="294975" y="294450"/>
            <a:ext cx="86733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fr" sz="3040">
                <a:solidFill>
                  <a:srgbClr val="62438E"/>
                </a:solidFill>
                <a:latin typeface="Montserrat SemiBold"/>
                <a:ea typeface="Montserrat SemiBold"/>
                <a:cs typeface="Montserrat SemiBold"/>
                <a:sym typeface="Montserrat SemiBold"/>
              </a:rPr>
              <a:t>Ressource : le programme À nous de jouer ! </a:t>
            </a:r>
            <a:endParaRPr sz="3040">
              <a:solidFill>
                <a:srgbClr val="62438E"/>
              </a:solidFill>
              <a:latin typeface="Montserrat SemiBold"/>
              <a:ea typeface="Montserrat SemiBold"/>
              <a:cs typeface="Montserrat SemiBold"/>
              <a:sym typeface="Montserrat SemiBold"/>
            </a:endParaRPr>
          </a:p>
        </p:txBody>
      </p:sp>
      <p:sp>
        <p:nvSpPr>
          <p:cNvPr id="234" name="Google Shape;234;p41"/>
          <p:cNvSpPr txBox="1">
            <a:spLocks noGrp="1"/>
          </p:cNvSpPr>
          <p:nvPr>
            <p:ph type="body" idx="1"/>
          </p:nvPr>
        </p:nvSpPr>
        <p:spPr>
          <a:xfrm>
            <a:off x="1532100" y="1478400"/>
            <a:ext cx="7335900" cy="3665100"/>
          </a:xfrm>
          <a:prstGeom prst="rect">
            <a:avLst/>
          </a:prstGeom>
        </p:spPr>
        <p:txBody>
          <a:bodyPr spcFirstLastPara="1" wrap="square" lIns="91425" tIns="91425" rIns="91425" bIns="91425" anchor="t" anchorCtr="0">
            <a:noAutofit/>
          </a:bodyPr>
          <a:lstStyle/>
          <a:p>
            <a:pPr marL="457200" lvl="0" indent="-304800" algn="just" rtl="0">
              <a:spcBef>
                <a:spcPts val="0"/>
              </a:spcBef>
              <a:spcAft>
                <a:spcPts val="0"/>
              </a:spcAft>
              <a:buClr>
                <a:srgbClr val="62438E"/>
              </a:buClr>
              <a:buSzPts val="1200"/>
              <a:buFont typeface="Source Sans 3 Light"/>
              <a:buChar char="●"/>
            </a:pPr>
            <a:r>
              <a:rPr lang="fr" sz="1700">
                <a:solidFill>
                  <a:srgbClr val="333333"/>
                </a:solidFill>
                <a:highlight>
                  <a:schemeClr val="lt1"/>
                </a:highlight>
                <a:latin typeface="Source Sans 3 Light"/>
                <a:ea typeface="Source Sans 3 Light"/>
                <a:cs typeface="Source Sans 3 Light"/>
                <a:sym typeface="Source Sans 3 Light"/>
              </a:rPr>
              <a:t>La </a:t>
            </a:r>
            <a:r>
              <a:rPr lang="fr" sz="1700">
                <a:solidFill>
                  <a:srgbClr val="333333"/>
                </a:solidFill>
                <a:highlight>
                  <a:schemeClr val="lt1"/>
                </a:highlight>
                <a:latin typeface="Source Sans 3"/>
                <a:ea typeface="Source Sans 3"/>
                <a:cs typeface="Source Sans 3"/>
                <a:sym typeface="Source Sans 3"/>
              </a:rPr>
              <a:t>plateforme participative</a:t>
            </a:r>
            <a:r>
              <a:rPr lang="fr" sz="1700">
                <a:solidFill>
                  <a:schemeClr val="dk1"/>
                </a:solidFill>
                <a:highlight>
                  <a:schemeClr val="lt1"/>
                </a:highlight>
                <a:latin typeface="Source Sans 3"/>
                <a:ea typeface="Source Sans 3"/>
                <a:cs typeface="Source Sans 3"/>
                <a:sym typeface="Source Sans 3"/>
              </a:rPr>
              <a:t> </a:t>
            </a:r>
            <a:r>
              <a:rPr lang="fr" sz="1700" u="sng">
                <a:solidFill>
                  <a:srgbClr val="1155CC"/>
                </a:solidFill>
                <a:highlight>
                  <a:schemeClr val="lt1"/>
                </a:highlight>
                <a:latin typeface="Source Sans 3"/>
                <a:ea typeface="Source Sans 3"/>
                <a:cs typeface="Source Sans 3"/>
                <a:sym typeface="Source Sans 3"/>
                <a:hlinkClick r:id="rId3">
                  <a:extLst>
                    <a:ext uri="{A12FA001-AC4F-418D-AE19-62706E023703}">
                      <ahyp:hlinkClr xmlns:ahyp="http://schemas.microsoft.com/office/drawing/2018/hyperlinkcolor" val="tx"/>
                    </a:ext>
                  </a:extLst>
                </a:hlinkClick>
              </a:rPr>
              <a:t>anousdejouer.ch</a:t>
            </a:r>
            <a:r>
              <a:rPr lang="fr" sz="1700">
                <a:solidFill>
                  <a:schemeClr val="dk1"/>
                </a:solidFill>
                <a:highlight>
                  <a:schemeClr val="lt1"/>
                </a:highlight>
                <a:latin typeface="Source Sans 3 Light"/>
                <a:ea typeface="Source Sans 3 Light"/>
                <a:cs typeface="Source Sans 3 Light"/>
                <a:sym typeface="Source Sans 3 Light"/>
              </a:rPr>
              <a:t> </a:t>
            </a:r>
            <a:r>
              <a:rPr lang="fr" sz="1700">
                <a:solidFill>
                  <a:srgbClr val="333333"/>
                </a:solidFill>
                <a:highlight>
                  <a:schemeClr val="lt1"/>
                </a:highlight>
                <a:latin typeface="Source Sans 3 Light"/>
                <a:ea typeface="Source Sans 3 Light"/>
                <a:cs typeface="Source Sans 3 Light"/>
                <a:sym typeface="Source Sans 3 Light"/>
              </a:rPr>
              <a:t>recense déjà plus de 7</a:t>
            </a:r>
            <a:r>
              <a:rPr lang="fr" sz="1700">
                <a:solidFill>
                  <a:srgbClr val="333333"/>
                </a:solidFill>
                <a:highlight>
                  <a:schemeClr val="lt1"/>
                </a:highlight>
                <a:uFill>
                  <a:noFill/>
                </a:uFill>
                <a:latin typeface="Source Sans 3 Light"/>
                <a:ea typeface="Source Sans 3 Light"/>
                <a:cs typeface="Source Sans 3 Light"/>
                <a:sym typeface="Source Sans 3 Light"/>
                <a:hlinkClick r:id="rId4">
                  <a:extLst>
                    <a:ext uri="{A12FA001-AC4F-418D-AE19-62706E023703}">
                      <ahyp:hlinkClr xmlns:ahyp="http://schemas.microsoft.com/office/drawing/2018/hyperlinkcolor" val="tx"/>
                    </a:ext>
                  </a:extLst>
                </a:hlinkClick>
              </a:rPr>
              <a:t>00 projets et associations</a:t>
            </a:r>
            <a:r>
              <a:rPr lang="fr" sz="1700">
                <a:solidFill>
                  <a:srgbClr val="333333"/>
                </a:solidFill>
                <a:highlight>
                  <a:schemeClr val="lt1"/>
                </a:highlight>
                <a:latin typeface="Source Sans 3 Light"/>
                <a:ea typeface="Source Sans 3 Light"/>
                <a:cs typeface="Source Sans 3 Light"/>
                <a:sym typeface="Source Sans 3 Light"/>
              </a:rPr>
              <a:t> menés par des jeunes en Romandie. Elle contient de nombreuses idées et ressources pour trouver un engagement dans différentes thématiques. Elle contient également une</a:t>
            </a:r>
            <a:r>
              <a:rPr lang="fr" sz="1700">
                <a:solidFill>
                  <a:srgbClr val="333333"/>
                </a:solidFill>
                <a:highlight>
                  <a:schemeClr val="lt1"/>
                </a:highlight>
                <a:uFill>
                  <a:noFill/>
                </a:uFill>
                <a:latin typeface="Source Sans 3 Light"/>
                <a:ea typeface="Source Sans 3 Light"/>
                <a:cs typeface="Source Sans 3 Light"/>
                <a:sym typeface="Source Sans 3 Light"/>
                <a:hlinkClick r:id="rId5">
                  <a:extLst>
                    <a:ext uri="{A12FA001-AC4F-418D-AE19-62706E023703}">
                      <ahyp:hlinkClr xmlns:ahyp="http://schemas.microsoft.com/office/drawing/2018/hyperlinkcolor" val="tx"/>
                    </a:ext>
                  </a:extLst>
                </a:hlinkClick>
              </a:rPr>
              <a:t> </a:t>
            </a:r>
            <a:r>
              <a:rPr lang="fr" sz="1700" u="sng">
                <a:solidFill>
                  <a:srgbClr val="1155CC"/>
                </a:solidFill>
                <a:highlight>
                  <a:schemeClr val="lt1"/>
                </a:highlight>
                <a:latin typeface="Source Sans 3 Light"/>
                <a:ea typeface="Source Sans 3 Light"/>
                <a:cs typeface="Source Sans 3 Light"/>
                <a:sym typeface="Source Sans 3 Light"/>
                <a:hlinkClick r:id="rId5">
                  <a:extLst>
                    <a:ext uri="{A12FA001-AC4F-418D-AE19-62706E023703}">
                      <ahyp:hlinkClr xmlns:ahyp="http://schemas.microsoft.com/office/drawing/2018/hyperlinkcolor" val="tx"/>
                    </a:ext>
                  </a:extLst>
                </a:hlinkClick>
              </a:rPr>
              <a:t>boîte à outils</a:t>
            </a:r>
            <a:r>
              <a:rPr lang="fr" sz="1700">
                <a:solidFill>
                  <a:srgbClr val="333333"/>
                </a:solidFill>
                <a:highlight>
                  <a:schemeClr val="lt1"/>
                </a:highlight>
                <a:latin typeface="Source Sans 3 Light"/>
                <a:ea typeface="Source Sans 3 Light"/>
                <a:cs typeface="Source Sans 3 Light"/>
                <a:sym typeface="Source Sans 3 Light"/>
              </a:rPr>
              <a:t> répertoriant des informations, conseils et ressources pour réaliser un projet.</a:t>
            </a:r>
            <a:endParaRPr sz="1700">
              <a:solidFill>
                <a:srgbClr val="333333"/>
              </a:solidFill>
              <a:highlight>
                <a:schemeClr val="lt1"/>
              </a:highlight>
              <a:latin typeface="Source Sans 3 Light"/>
              <a:ea typeface="Source Sans 3 Light"/>
              <a:cs typeface="Source Sans 3 Light"/>
              <a:sym typeface="Source Sans 3 Light"/>
            </a:endParaRPr>
          </a:p>
          <a:p>
            <a:pPr marL="457200" lvl="0" indent="0" algn="just" rtl="0">
              <a:spcBef>
                <a:spcPts val="0"/>
              </a:spcBef>
              <a:spcAft>
                <a:spcPts val="0"/>
              </a:spcAft>
              <a:buNone/>
            </a:pPr>
            <a:endParaRPr sz="1700">
              <a:solidFill>
                <a:srgbClr val="333333"/>
              </a:solidFill>
              <a:highlight>
                <a:schemeClr val="lt1"/>
              </a:highlight>
              <a:latin typeface="Source Sans 3 Light"/>
              <a:ea typeface="Source Sans 3 Light"/>
              <a:cs typeface="Source Sans 3 Light"/>
              <a:sym typeface="Source Sans 3 Light"/>
            </a:endParaRPr>
          </a:p>
          <a:p>
            <a:pPr marL="457200" lvl="0" indent="-304800" algn="just" rtl="0">
              <a:spcBef>
                <a:spcPts val="0"/>
              </a:spcBef>
              <a:spcAft>
                <a:spcPts val="0"/>
              </a:spcAft>
              <a:buClr>
                <a:srgbClr val="62438E"/>
              </a:buClr>
              <a:buSzPts val="1200"/>
              <a:buFont typeface="Source Sans 3 Light"/>
              <a:buChar char="●"/>
            </a:pPr>
            <a:r>
              <a:rPr lang="fr" sz="1700">
                <a:solidFill>
                  <a:srgbClr val="333333"/>
                </a:solidFill>
                <a:highlight>
                  <a:schemeClr val="lt1"/>
                </a:highlight>
                <a:latin typeface="Source Sans 3 Light"/>
                <a:ea typeface="Source Sans 3 Light"/>
                <a:cs typeface="Source Sans 3 Light"/>
                <a:sym typeface="Source Sans 3 Light"/>
              </a:rPr>
              <a:t>Le </a:t>
            </a:r>
            <a:r>
              <a:rPr lang="fr" sz="1700">
                <a:solidFill>
                  <a:srgbClr val="333333"/>
                </a:solidFill>
                <a:highlight>
                  <a:schemeClr val="lt1"/>
                </a:highlight>
                <a:latin typeface="Source Sans 3 Medium"/>
                <a:ea typeface="Source Sans 3 Medium"/>
                <a:cs typeface="Source Sans 3 Medium"/>
                <a:sym typeface="Source Sans 3 Medium"/>
              </a:rPr>
              <a:t>Concours “À nous de jouer !”</a:t>
            </a:r>
            <a:r>
              <a:rPr lang="fr" sz="1700">
                <a:solidFill>
                  <a:srgbClr val="333333"/>
                </a:solidFill>
                <a:highlight>
                  <a:schemeClr val="lt1"/>
                </a:highlight>
                <a:latin typeface="Source Sans 3 Light"/>
                <a:ea typeface="Source Sans 3 Light"/>
                <a:cs typeface="Source Sans 3 Light"/>
                <a:sym typeface="Source Sans 3 Light"/>
              </a:rPr>
              <a:t> soutient financièrement 30 projets portés par des jeunes chaque année (jusqu’à 1000 CHF) : </a:t>
            </a:r>
            <a:r>
              <a:rPr lang="fr" sz="1700" u="sng">
                <a:solidFill>
                  <a:srgbClr val="1155CC"/>
                </a:solidFill>
                <a:highlight>
                  <a:schemeClr val="lt1"/>
                </a:highlight>
                <a:latin typeface="Source Sans 3 Light"/>
                <a:ea typeface="Source Sans 3 Light"/>
                <a:cs typeface="Source Sans 3 Light"/>
                <a:sym typeface="Source Sans 3 Light"/>
                <a:hlinkClick r:id="rId6">
                  <a:extLst>
                    <a:ext uri="{A12FA001-AC4F-418D-AE19-62706E023703}">
                      <ahyp:hlinkClr xmlns:ahyp="http://schemas.microsoft.com/office/drawing/2018/hyperlinkcolor" val="tx"/>
                    </a:ext>
                  </a:extLst>
                </a:hlinkClick>
              </a:rPr>
              <a:t>https://anousdejouer.ch/Concours</a:t>
            </a:r>
            <a:endParaRPr sz="2400"/>
          </a:p>
          <a:p>
            <a:pPr marL="0" lvl="0" indent="0" algn="just" rtl="0">
              <a:spcBef>
                <a:spcPts val="0"/>
              </a:spcBef>
              <a:spcAft>
                <a:spcPts val="0"/>
              </a:spcAft>
              <a:buNone/>
            </a:pPr>
            <a:endParaRPr sz="1600">
              <a:solidFill>
                <a:srgbClr val="333333"/>
              </a:solidFill>
              <a:highlight>
                <a:srgbClr val="FFFFFF"/>
              </a:highlight>
              <a:latin typeface="Source Sans 3"/>
              <a:ea typeface="Source Sans 3"/>
              <a:cs typeface="Source Sans 3"/>
              <a:sym typeface="Source Sans 3"/>
            </a:endParaRPr>
          </a:p>
        </p:txBody>
      </p:sp>
      <p:pic>
        <p:nvPicPr>
          <p:cNvPr id="235" name="Google Shape;235;p41" title="LOGO ANJ pour fonds blanc.png"/>
          <p:cNvPicPr preferRelativeResize="0"/>
          <p:nvPr/>
        </p:nvPicPr>
        <p:blipFill>
          <a:blip r:embed="rId7">
            <a:alphaModFix/>
          </a:blip>
          <a:stretch>
            <a:fillRect/>
          </a:stretch>
        </p:blipFill>
        <p:spPr>
          <a:xfrm>
            <a:off x="142225" y="1732617"/>
            <a:ext cx="1678275" cy="16782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sz="2550">
                <a:solidFill>
                  <a:srgbClr val="674EA7"/>
                </a:solidFill>
                <a:latin typeface="Montserrat"/>
                <a:ea typeface="Montserrat"/>
                <a:cs typeface="Montserrat"/>
                <a:sym typeface="Montserrat"/>
              </a:rPr>
              <a:t>Inventer un projet collectif en groupes : scénario imposé</a:t>
            </a:r>
            <a:endParaRPr sz="2550">
              <a:solidFill>
                <a:srgbClr val="674EA7"/>
              </a:solidFill>
              <a:latin typeface="Montserrat"/>
              <a:ea typeface="Montserrat"/>
              <a:cs typeface="Montserrat"/>
              <a:sym typeface="Montserrat"/>
            </a:endParaRPr>
          </a:p>
        </p:txBody>
      </p:sp>
      <p:sp>
        <p:nvSpPr>
          <p:cNvPr id="241" name="Google Shape;241;p42"/>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u="sng">
                <a:solidFill>
                  <a:srgbClr val="434343"/>
                </a:solidFill>
                <a:latin typeface="Source Sans 3 Light"/>
                <a:ea typeface="Source Sans 3 Light"/>
                <a:cs typeface="Source Sans 3 Light"/>
                <a:sym typeface="Source Sans 3 Light"/>
              </a:rPr>
              <a:t>Consignes:</a:t>
            </a:r>
            <a:endParaRPr u="sng">
              <a:solidFill>
                <a:srgbClr val="434343"/>
              </a:solidFill>
              <a:latin typeface="Source Sans 3 Light"/>
              <a:ea typeface="Source Sans 3 Light"/>
              <a:cs typeface="Source Sans 3 Light"/>
              <a:sym typeface="Source Sans 3 Light"/>
            </a:endParaRPr>
          </a:p>
          <a:p>
            <a:pPr marL="457200" lvl="0" indent="-342900" algn="l" rtl="0">
              <a:spcBef>
                <a:spcPts val="1200"/>
              </a:spcBef>
              <a:spcAft>
                <a:spcPts val="0"/>
              </a:spcAft>
              <a:buClr>
                <a:srgbClr val="434343"/>
              </a:buClr>
              <a:buSzPts val="1800"/>
              <a:buFont typeface="Source Sans 3 Light"/>
              <a:buChar char="-"/>
            </a:pPr>
            <a:r>
              <a:rPr lang="fr">
                <a:solidFill>
                  <a:srgbClr val="434343"/>
                </a:solidFill>
                <a:latin typeface="Source Sans 3 Light"/>
                <a:ea typeface="Source Sans 3 Light"/>
                <a:cs typeface="Source Sans 3 Light"/>
                <a:sym typeface="Source Sans 3 Light"/>
              </a:rPr>
              <a:t>En groupe de 4-5 élèves vous recevez un scénario avec des indications pour monter un projet engagé : objectif, lieu,  budget et personnes impliquées. </a:t>
            </a:r>
            <a:endParaRPr>
              <a:solidFill>
                <a:srgbClr val="434343"/>
              </a:solidFill>
              <a:latin typeface="Source Sans 3 Light"/>
              <a:ea typeface="Source Sans 3 Light"/>
              <a:cs typeface="Source Sans 3 Light"/>
              <a:sym typeface="Source Sans 3 Light"/>
            </a:endParaRPr>
          </a:p>
          <a:p>
            <a:pPr marL="457200" lvl="0" indent="-342900" algn="l" rtl="0">
              <a:spcBef>
                <a:spcPts val="0"/>
              </a:spcBef>
              <a:spcAft>
                <a:spcPts val="0"/>
              </a:spcAft>
              <a:buClr>
                <a:srgbClr val="434343"/>
              </a:buClr>
              <a:buSzPts val="1800"/>
              <a:buFont typeface="Source Sans 3 Light"/>
              <a:buChar char="-"/>
            </a:pPr>
            <a:r>
              <a:rPr lang="fr">
                <a:solidFill>
                  <a:srgbClr val="434343"/>
                </a:solidFill>
                <a:latin typeface="Source Sans 3 Light"/>
                <a:ea typeface="Source Sans 3 Light"/>
                <a:cs typeface="Source Sans 3 Light"/>
                <a:sym typeface="Source Sans 3 Light"/>
              </a:rPr>
              <a:t>En 15 minutes vous devez réfléchir ensemble à quoi pourrait ressembler ce projet </a:t>
            </a:r>
            <a:r>
              <a:rPr lang="fr" u="sng">
                <a:solidFill>
                  <a:srgbClr val="434343"/>
                </a:solidFill>
                <a:latin typeface="Source Sans 3 Light"/>
                <a:ea typeface="Source Sans 3 Light"/>
                <a:cs typeface="Source Sans 3 Light"/>
                <a:sym typeface="Source Sans 3 Light"/>
              </a:rPr>
              <a:t>en respectant les contraintes imposées</a:t>
            </a:r>
            <a:r>
              <a:rPr lang="fr">
                <a:solidFill>
                  <a:srgbClr val="434343"/>
                </a:solidFill>
                <a:latin typeface="Source Sans 3 Light"/>
                <a:ea typeface="Source Sans 3 Light"/>
                <a:cs typeface="Source Sans 3 Light"/>
                <a:sym typeface="Source Sans 3 Light"/>
              </a:rPr>
              <a:t>.</a:t>
            </a:r>
            <a:endParaRPr>
              <a:solidFill>
                <a:srgbClr val="434343"/>
              </a:solidFill>
              <a:latin typeface="Source Sans 3 Light"/>
              <a:ea typeface="Source Sans 3 Light"/>
              <a:cs typeface="Source Sans 3 Light"/>
              <a:sym typeface="Source Sans 3 Light"/>
            </a:endParaRPr>
          </a:p>
          <a:p>
            <a:pPr marL="457200" lvl="0" indent="-342900" algn="l" rtl="0">
              <a:spcBef>
                <a:spcPts val="0"/>
              </a:spcBef>
              <a:spcAft>
                <a:spcPts val="0"/>
              </a:spcAft>
              <a:buClr>
                <a:srgbClr val="434343"/>
              </a:buClr>
              <a:buSzPts val="1800"/>
              <a:buFont typeface="Source Sans 3 Light"/>
              <a:buChar char="-"/>
            </a:pPr>
            <a:r>
              <a:rPr lang="fr">
                <a:solidFill>
                  <a:srgbClr val="434343"/>
                </a:solidFill>
                <a:latin typeface="Source Sans 3 Light"/>
                <a:ea typeface="Source Sans 3 Light"/>
                <a:cs typeface="Source Sans 3 Light"/>
                <a:sym typeface="Source Sans 3 Light"/>
              </a:rPr>
              <a:t>Soyez créatif-tives, vous pouvez aussi dessiner!</a:t>
            </a:r>
            <a:endParaRPr>
              <a:solidFill>
                <a:srgbClr val="434343"/>
              </a:solidFill>
              <a:latin typeface="Source Sans 3 Light"/>
              <a:ea typeface="Source Sans 3 Light"/>
              <a:cs typeface="Source Sans 3 Light"/>
              <a:sym typeface="Source Sans 3 Light"/>
            </a:endParaRPr>
          </a:p>
          <a:p>
            <a:pPr marL="457200" lvl="0" indent="0" algn="l" rtl="0">
              <a:spcBef>
                <a:spcPts val="1200"/>
              </a:spcBef>
              <a:spcAft>
                <a:spcPts val="1200"/>
              </a:spcAft>
              <a:buNone/>
            </a:pPr>
            <a:r>
              <a:rPr lang="fr">
                <a:solidFill>
                  <a:srgbClr val="434343"/>
                </a:solidFill>
                <a:latin typeface="Source Sans 3 Light"/>
                <a:ea typeface="Source Sans 3 Light"/>
                <a:cs typeface="Source Sans 3 Light"/>
                <a:sym typeface="Source Sans 3 Light"/>
              </a:rPr>
              <a:t>3,2,1 c’est parti!</a:t>
            </a:r>
            <a:endParaRPr>
              <a:solidFill>
                <a:srgbClr val="434343"/>
              </a:solidFill>
              <a:latin typeface="Source Sans 3 Light"/>
              <a:ea typeface="Source Sans 3 Light"/>
              <a:cs typeface="Source Sans 3 Light"/>
              <a:sym typeface="Source Sans 3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sz="2550">
                <a:solidFill>
                  <a:srgbClr val="674EA7"/>
                </a:solidFill>
                <a:latin typeface="Montserrat"/>
                <a:ea typeface="Montserrat"/>
                <a:cs typeface="Montserrat"/>
                <a:sym typeface="Montserrat"/>
              </a:rPr>
              <a:t>Imaginer votre propre</a:t>
            </a:r>
            <a:r>
              <a:rPr lang="fr" sz="2550" b="1">
                <a:solidFill>
                  <a:srgbClr val="674EA7"/>
                </a:solidFill>
                <a:latin typeface="Montserrat"/>
                <a:ea typeface="Montserrat"/>
                <a:cs typeface="Montserrat"/>
                <a:sym typeface="Montserrat"/>
              </a:rPr>
              <a:t> projet engagé en groupe</a:t>
            </a:r>
            <a:endParaRPr sz="2550" b="1">
              <a:solidFill>
                <a:srgbClr val="674EA7"/>
              </a:solidFill>
              <a:latin typeface="Montserrat"/>
              <a:ea typeface="Montserrat"/>
              <a:cs typeface="Montserrat"/>
              <a:sym typeface="Montserrat"/>
            </a:endParaRPr>
          </a:p>
        </p:txBody>
      </p:sp>
      <p:sp>
        <p:nvSpPr>
          <p:cNvPr id="247" name="Google Shape;247;p43"/>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u="sng">
                <a:solidFill>
                  <a:srgbClr val="434343"/>
                </a:solidFill>
                <a:latin typeface="Source Sans 3 Light"/>
                <a:ea typeface="Source Sans 3 Light"/>
                <a:cs typeface="Source Sans 3 Light"/>
                <a:sym typeface="Source Sans 3 Light"/>
              </a:rPr>
              <a:t>Consignes:</a:t>
            </a:r>
            <a:endParaRPr u="sng">
              <a:solidFill>
                <a:srgbClr val="434343"/>
              </a:solidFill>
              <a:latin typeface="Source Sans 3 Light"/>
              <a:ea typeface="Source Sans 3 Light"/>
              <a:cs typeface="Source Sans 3 Light"/>
              <a:sym typeface="Source Sans 3 Light"/>
            </a:endParaRPr>
          </a:p>
          <a:p>
            <a:pPr marL="457200" lvl="0" indent="-342900" algn="l" rtl="0">
              <a:spcBef>
                <a:spcPts val="1200"/>
              </a:spcBef>
              <a:spcAft>
                <a:spcPts val="0"/>
              </a:spcAft>
              <a:buClr>
                <a:srgbClr val="434343"/>
              </a:buClr>
              <a:buSzPts val="1800"/>
              <a:buFont typeface="Source Sans 3 Light"/>
              <a:buChar char="-"/>
            </a:pPr>
            <a:r>
              <a:rPr lang="fr">
                <a:solidFill>
                  <a:srgbClr val="434343"/>
                </a:solidFill>
                <a:latin typeface="Source Sans 3 Light"/>
                <a:ea typeface="Source Sans 3 Light"/>
                <a:cs typeface="Source Sans 3 Light"/>
                <a:sym typeface="Source Sans 3 Light"/>
              </a:rPr>
              <a:t>En groupe, vous devez monter votre propre projet engagé, sur la thématique de votre choix</a:t>
            </a:r>
            <a:endParaRPr>
              <a:solidFill>
                <a:srgbClr val="434343"/>
              </a:solidFill>
              <a:latin typeface="Source Sans 3 Light"/>
              <a:ea typeface="Source Sans 3 Light"/>
              <a:cs typeface="Source Sans 3 Light"/>
              <a:sym typeface="Source Sans 3 Light"/>
            </a:endParaRPr>
          </a:p>
          <a:p>
            <a:pPr marL="457200" lvl="0" indent="-342900" algn="l" rtl="0">
              <a:spcBef>
                <a:spcPts val="0"/>
              </a:spcBef>
              <a:spcAft>
                <a:spcPts val="0"/>
              </a:spcAft>
              <a:buClr>
                <a:srgbClr val="434343"/>
              </a:buClr>
              <a:buSzPts val="1800"/>
              <a:buFont typeface="Source Sans 3 Light"/>
              <a:buChar char="-"/>
            </a:pPr>
            <a:r>
              <a:rPr lang="fr">
                <a:solidFill>
                  <a:srgbClr val="434343"/>
                </a:solidFill>
                <a:latin typeface="Source Sans 3 Light"/>
                <a:ea typeface="Source Sans 3 Light"/>
                <a:cs typeface="Source Sans 3 Light"/>
                <a:sym typeface="Source Sans 3 Light"/>
              </a:rPr>
              <a:t>En 15 minutes sur la feuille A3 vous devez imaginer ensemble à quoi pourrait ressembler ce projet</a:t>
            </a:r>
            <a:endParaRPr>
              <a:solidFill>
                <a:srgbClr val="434343"/>
              </a:solidFill>
              <a:latin typeface="Source Sans 3 Light"/>
              <a:ea typeface="Source Sans 3 Light"/>
              <a:cs typeface="Source Sans 3 Light"/>
              <a:sym typeface="Source Sans 3 Light"/>
            </a:endParaRPr>
          </a:p>
          <a:p>
            <a:pPr marL="457200" lvl="0" indent="-342900" algn="l" rtl="0">
              <a:spcBef>
                <a:spcPts val="0"/>
              </a:spcBef>
              <a:spcAft>
                <a:spcPts val="0"/>
              </a:spcAft>
              <a:buClr>
                <a:srgbClr val="434343"/>
              </a:buClr>
              <a:buSzPts val="1800"/>
              <a:buFont typeface="Source Sans 3 Light"/>
              <a:buChar char="-"/>
            </a:pPr>
            <a:r>
              <a:rPr lang="fr">
                <a:solidFill>
                  <a:srgbClr val="434343"/>
                </a:solidFill>
                <a:latin typeface="Source Sans 3 Light"/>
                <a:ea typeface="Source Sans 3 Light"/>
                <a:cs typeface="Source Sans 3 Light"/>
                <a:sym typeface="Source Sans 3 Light"/>
              </a:rPr>
              <a:t>Vous avez carte blanche pour le thème, le lieu, etc. mais le projet doit être réalisable à votre niveau</a:t>
            </a:r>
            <a:endParaRPr>
              <a:solidFill>
                <a:srgbClr val="434343"/>
              </a:solidFill>
              <a:latin typeface="Source Sans 3 Light"/>
              <a:ea typeface="Source Sans 3 Light"/>
              <a:cs typeface="Source Sans 3 Light"/>
              <a:sym typeface="Source Sans 3 Light"/>
            </a:endParaRPr>
          </a:p>
          <a:p>
            <a:pPr marL="457200" lvl="0" indent="0" algn="l" rtl="0">
              <a:spcBef>
                <a:spcPts val="1200"/>
              </a:spcBef>
              <a:spcAft>
                <a:spcPts val="1200"/>
              </a:spcAft>
              <a:buNone/>
            </a:pPr>
            <a:r>
              <a:rPr lang="fr">
                <a:solidFill>
                  <a:srgbClr val="434343"/>
                </a:solidFill>
                <a:latin typeface="Source Sans 3 Light"/>
                <a:ea typeface="Source Sans 3 Light"/>
                <a:cs typeface="Source Sans 3 Light"/>
                <a:sym typeface="Source Sans 3 Light"/>
              </a:rPr>
              <a:t>3,2,1 c’est parti!</a:t>
            </a:r>
            <a:endParaRPr>
              <a:solidFill>
                <a:srgbClr val="434343"/>
              </a:solidFill>
              <a:latin typeface="Source Sans 3 Light"/>
              <a:ea typeface="Source Sans 3 Light"/>
              <a:cs typeface="Source Sans 3 Light"/>
              <a:sym typeface="Source Sans 3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4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r" sz="2550">
                <a:solidFill>
                  <a:srgbClr val="674EA7"/>
                </a:solidFill>
                <a:latin typeface="Montserrat"/>
                <a:ea typeface="Montserrat"/>
                <a:cs typeface="Montserrat"/>
                <a:sym typeface="Montserrat"/>
              </a:rPr>
              <a:t>Les questions à se poser</a:t>
            </a:r>
            <a:endParaRPr sz="2550" b="1">
              <a:solidFill>
                <a:srgbClr val="674EA7"/>
              </a:solidFill>
              <a:latin typeface="Montserrat"/>
              <a:ea typeface="Montserrat"/>
              <a:cs typeface="Montserrat"/>
              <a:sym typeface="Montserrat"/>
            </a:endParaRPr>
          </a:p>
        </p:txBody>
      </p:sp>
      <p:sp>
        <p:nvSpPr>
          <p:cNvPr id="253" name="Google Shape;253;p4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457200" marR="0" lvl="0" indent="-361950" algn="l" rtl="0">
              <a:lnSpc>
                <a:spcPct val="115000"/>
              </a:lnSpc>
              <a:spcBef>
                <a:spcPts val="0"/>
              </a:spcBef>
              <a:spcAft>
                <a:spcPts val="0"/>
              </a:spcAft>
              <a:buClr>
                <a:srgbClr val="434343"/>
              </a:buClr>
              <a:buSzPts val="2100"/>
              <a:buFont typeface="Source Sans 3 Light"/>
              <a:buChar char="-"/>
            </a:pPr>
            <a:r>
              <a:rPr lang="fr" sz="2100">
                <a:solidFill>
                  <a:srgbClr val="434343"/>
                </a:solidFill>
                <a:latin typeface="Source Sans 3 Light"/>
                <a:ea typeface="Source Sans 3 Light"/>
                <a:cs typeface="Source Sans 3 Light"/>
                <a:sym typeface="Source Sans 3 Light"/>
              </a:rPr>
              <a:t>À quel problème collectif mon projet répond-t-il ? </a:t>
            </a:r>
            <a:endParaRPr sz="2100">
              <a:solidFill>
                <a:srgbClr val="434343"/>
              </a:solidFill>
              <a:latin typeface="Source Sans 3 Light"/>
              <a:ea typeface="Source Sans 3 Light"/>
              <a:cs typeface="Source Sans 3 Light"/>
              <a:sym typeface="Source Sans 3 Light"/>
            </a:endParaRPr>
          </a:p>
          <a:p>
            <a:pPr marL="457200" marR="0" lvl="0" indent="-361950" algn="l" rtl="0">
              <a:lnSpc>
                <a:spcPct val="115000"/>
              </a:lnSpc>
              <a:spcBef>
                <a:spcPts val="0"/>
              </a:spcBef>
              <a:spcAft>
                <a:spcPts val="0"/>
              </a:spcAft>
              <a:buClr>
                <a:srgbClr val="434343"/>
              </a:buClr>
              <a:buSzPts val="2100"/>
              <a:buFont typeface="Source Sans 3 Light"/>
              <a:buChar char="-"/>
            </a:pPr>
            <a:r>
              <a:rPr lang="fr" sz="2100">
                <a:solidFill>
                  <a:srgbClr val="434343"/>
                </a:solidFill>
                <a:latin typeface="Source Sans 3 Light"/>
                <a:ea typeface="Source Sans 3 Light"/>
                <a:cs typeface="Source Sans 3 Light"/>
                <a:sym typeface="Source Sans 3 Light"/>
              </a:rPr>
              <a:t>Qui bénéficiera directement du projet ?</a:t>
            </a:r>
            <a:endParaRPr sz="2100">
              <a:solidFill>
                <a:srgbClr val="434343"/>
              </a:solidFill>
              <a:latin typeface="Source Sans 3 Light"/>
              <a:ea typeface="Source Sans 3 Light"/>
              <a:cs typeface="Source Sans 3 Light"/>
              <a:sym typeface="Source Sans 3 Light"/>
            </a:endParaRPr>
          </a:p>
          <a:p>
            <a:pPr marL="457200" marR="0" lvl="0" indent="-361950" algn="l" rtl="0">
              <a:lnSpc>
                <a:spcPct val="115000"/>
              </a:lnSpc>
              <a:spcBef>
                <a:spcPts val="0"/>
              </a:spcBef>
              <a:spcAft>
                <a:spcPts val="0"/>
              </a:spcAft>
              <a:buClr>
                <a:srgbClr val="434343"/>
              </a:buClr>
              <a:buSzPts val="2100"/>
              <a:buFont typeface="Source Sans 3 Light"/>
              <a:buChar char="-"/>
            </a:pPr>
            <a:r>
              <a:rPr lang="fr" sz="2100">
                <a:solidFill>
                  <a:srgbClr val="434343"/>
                </a:solidFill>
                <a:latin typeface="Source Sans 3 Light"/>
                <a:ea typeface="Source Sans 3 Light"/>
                <a:cs typeface="Source Sans 3 Light"/>
                <a:sym typeface="Source Sans 3 Light"/>
              </a:rPr>
              <a:t>Où se déroulera le projet ? </a:t>
            </a:r>
            <a:endParaRPr sz="2100">
              <a:solidFill>
                <a:srgbClr val="434343"/>
              </a:solidFill>
              <a:latin typeface="Source Sans 3 Light"/>
              <a:ea typeface="Source Sans 3 Light"/>
              <a:cs typeface="Source Sans 3 Light"/>
              <a:sym typeface="Source Sans 3 Light"/>
            </a:endParaRPr>
          </a:p>
          <a:p>
            <a:pPr marL="457200" marR="0" lvl="0" indent="-361950" algn="l" rtl="0">
              <a:lnSpc>
                <a:spcPct val="115000"/>
              </a:lnSpc>
              <a:spcBef>
                <a:spcPts val="0"/>
              </a:spcBef>
              <a:spcAft>
                <a:spcPts val="0"/>
              </a:spcAft>
              <a:buClr>
                <a:srgbClr val="434343"/>
              </a:buClr>
              <a:buSzPts val="2100"/>
              <a:buFont typeface="Source Sans 3 Light"/>
              <a:buChar char="-"/>
            </a:pPr>
            <a:r>
              <a:rPr lang="fr" sz="2100">
                <a:solidFill>
                  <a:srgbClr val="434343"/>
                </a:solidFill>
                <a:latin typeface="Source Sans 3 Light"/>
                <a:ea typeface="Source Sans 3 Light"/>
                <a:cs typeface="Source Sans 3 Light"/>
                <a:sym typeface="Source Sans 3 Light"/>
              </a:rPr>
              <a:t>Comment trouver les fonds nécessaires à la réalisation du projet ?</a:t>
            </a:r>
            <a:endParaRPr sz="2100">
              <a:solidFill>
                <a:srgbClr val="434343"/>
              </a:solidFill>
              <a:latin typeface="Source Sans 3 Light"/>
              <a:ea typeface="Source Sans 3 Light"/>
              <a:cs typeface="Source Sans 3 Light"/>
              <a:sym typeface="Source Sans 3 Light"/>
            </a:endParaRPr>
          </a:p>
          <a:p>
            <a:pPr marL="457200" marR="0" lvl="0" indent="-361950" algn="l" rtl="0">
              <a:lnSpc>
                <a:spcPct val="115000"/>
              </a:lnSpc>
              <a:spcBef>
                <a:spcPts val="0"/>
              </a:spcBef>
              <a:spcAft>
                <a:spcPts val="0"/>
              </a:spcAft>
              <a:buClr>
                <a:srgbClr val="434343"/>
              </a:buClr>
              <a:buSzPts val="2100"/>
              <a:buFont typeface="Source Sans 3 Light"/>
              <a:buChar char="-"/>
            </a:pPr>
            <a:r>
              <a:rPr lang="fr" sz="2100">
                <a:solidFill>
                  <a:srgbClr val="434343"/>
                </a:solidFill>
                <a:latin typeface="Source Sans 3 Light"/>
                <a:ea typeface="Source Sans 3 Light"/>
                <a:cs typeface="Source Sans 3 Light"/>
                <a:sym typeface="Source Sans 3 Light"/>
              </a:rPr>
              <a:t>Quelles sont les étapes à réaliser ?</a:t>
            </a:r>
            <a:endParaRPr sz="2100">
              <a:solidFill>
                <a:srgbClr val="434343"/>
              </a:solidFill>
              <a:latin typeface="Source Sans 3 Light"/>
              <a:ea typeface="Source Sans 3 Light"/>
              <a:cs typeface="Source Sans 3 Light"/>
              <a:sym typeface="Source Sans 3 Light"/>
            </a:endParaRPr>
          </a:p>
          <a:p>
            <a:pPr marL="457200" marR="0" lvl="0" indent="-361950" algn="l" rtl="0">
              <a:lnSpc>
                <a:spcPct val="115000"/>
              </a:lnSpc>
              <a:spcBef>
                <a:spcPts val="0"/>
              </a:spcBef>
              <a:spcAft>
                <a:spcPts val="0"/>
              </a:spcAft>
              <a:buClr>
                <a:srgbClr val="434343"/>
              </a:buClr>
              <a:buSzPts val="2100"/>
              <a:buFont typeface="Source Sans 3 Light"/>
              <a:buChar char="-"/>
            </a:pPr>
            <a:r>
              <a:rPr lang="fr" sz="2100">
                <a:solidFill>
                  <a:srgbClr val="434343"/>
                </a:solidFill>
                <a:latin typeface="Source Sans 3 Light"/>
                <a:ea typeface="Source Sans 3 Light"/>
                <a:cs typeface="Source Sans 3 Light"/>
                <a:sym typeface="Source Sans 3 Light"/>
              </a:rPr>
              <a:t>Quels sont les potentiels obstacles ?</a:t>
            </a:r>
            <a:endParaRPr sz="2100">
              <a:solidFill>
                <a:srgbClr val="434343"/>
              </a:solidFill>
              <a:latin typeface="Source Sans 3 Light"/>
              <a:ea typeface="Source Sans 3 Light"/>
              <a:cs typeface="Source Sans 3 Light"/>
              <a:sym typeface="Source Sans 3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5"/>
          <p:cNvSpPr txBox="1">
            <a:spLocks noGrp="1"/>
          </p:cNvSpPr>
          <p:nvPr>
            <p:ph type="title"/>
          </p:nvPr>
        </p:nvSpPr>
        <p:spPr>
          <a:xfrm>
            <a:off x="373525" y="4587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r">
                <a:solidFill>
                  <a:srgbClr val="6A4C90"/>
                </a:solidFill>
                <a:latin typeface="Montserrat SemiBold"/>
                <a:ea typeface="Montserrat SemiBold"/>
                <a:cs typeface="Montserrat SemiBold"/>
                <a:sym typeface="Montserrat SemiBold"/>
              </a:rPr>
              <a:t>Premier pas</a:t>
            </a:r>
            <a:endParaRPr>
              <a:solidFill>
                <a:srgbClr val="6A4C90"/>
              </a:solidFill>
              <a:latin typeface="Montserrat SemiBold"/>
              <a:ea typeface="Montserrat SemiBold"/>
              <a:cs typeface="Montserrat SemiBold"/>
              <a:sym typeface="Montserrat SemiBold"/>
            </a:endParaRPr>
          </a:p>
        </p:txBody>
      </p:sp>
      <p:sp>
        <p:nvSpPr>
          <p:cNvPr id="259" name="Google Shape;259;p45"/>
          <p:cNvSpPr txBox="1">
            <a:spLocks noGrp="1"/>
          </p:cNvSpPr>
          <p:nvPr>
            <p:ph type="body" idx="1"/>
          </p:nvPr>
        </p:nvSpPr>
        <p:spPr>
          <a:xfrm>
            <a:off x="311700" y="1266325"/>
            <a:ext cx="46965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solidFill>
                <a:srgbClr val="434343"/>
              </a:solidFill>
              <a:latin typeface="Source Sans 3 Light"/>
              <a:ea typeface="Source Sans 3 Light"/>
              <a:cs typeface="Source Sans 3 Light"/>
              <a:sym typeface="Source Sans 3 Light"/>
            </a:endParaRPr>
          </a:p>
          <a:p>
            <a:pPr marL="457200" lvl="0" indent="-342900" algn="l" rtl="0">
              <a:spcBef>
                <a:spcPts val="1200"/>
              </a:spcBef>
              <a:spcAft>
                <a:spcPts val="0"/>
              </a:spcAft>
              <a:buClr>
                <a:srgbClr val="434343"/>
              </a:buClr>
              <a:buSzPts val="1800"/>
              <a:buFont typeface="Source Sans 3 Light"/>
              <a:buChar char="-"/>
            </a:pPr>
            <a:r>
              <a:rPr lang="fr">
                <a:solidFill>
                  <a:srgbClr val="434343"/>
                </a:solidFill>
                <a:latin typeface="Source Sans 3 Light"/>
                <a:ea typeface="Source Sans 3 Light"/>
                <a:cs typeface="Source Sans 3 Light"/>
                <a:sym typeface="Source Sans 3 Light"/>
              </a:rPr>
              <a:t>Une fois le projet imaginé, trouvez la toute première action à réaliser pour le projet, la plus simple possible. Que vous pourriez réaliser dès maintenant.</a:t>
            </a:r>
            <a:endParaRPr>
              <a:solidFill>
                <a:srgbClr val="434343"/>
              </a:solidFill>
              <a:latin typeface="Source Sans 3 Light"/>
              <a:ea typeface="Source Sans 3 Light"/>
              <a:cs typeface="Source Sans 3 Light"/>
              <a:sym typeface="Source Sans 3 Light"/>
            </a:endParaRPr>
          </a:p>
        </p:txBody>
      </p:sp>
      <p:pic>
        <p:nvPicPr>
          <p:cNvPr id="260" name="Google Shape;260;p45" title="Capture d’écran 2025-11-27 à 10.19.19.png"/>
          <p:cNvPicPr preferRelativeResize="0"/>
          <p:nvPr/>
        </p:nvPicPr>
        <p:blipFill>
          <a:blip r:embed="rId3">
            <a:alphaModFix/>
          </a:blip>
          <a:stretch>
            <a:fillRect/>
          </a:stretch>
        </p:blipFill>
        <p:spPr>
          <a:xfrm>
            <a:off x="5175720" y="0"/>
            <a:ext cx="3968276" cy="26467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E4C4EA"/>
            </a:gs>
            <a:gs pos="100000">
              <a:srgbClr val="9F86BE"/>
            </a:gs>
          </a:gsLst>
          <a:lin ang="5400012" scaled="0"/>
        </a:gradFill>
        <a:effectLst/>
      </p:bgPr>
    </p:bg>
    <p:spTree>
      <p:nvGrpSpPr>
        <p:cNvPr id="1" name="Shape 264"/>
        <p:cNvGrpSpPr/>
        <p:nvPr/>
      </p:nvGrpSpPr>
      <p:grpSpPr>
        <a:xfrm>
          <a:off x="0" y="0"/>
          <a:ext cx="0" cy="0"/>
          <a:chOff x="0" y="0"/>
          <a:chExt cx="0" cy="0"/>
        </a:xfrm>
      </p:grpSpPr>
      <p:sp>
        <p:nvSpPr>
          <p:cNvPr id="265" name="Google Shape;265;p46"/>
          <p:cNvSpPr txBox="1">
            <a:spLocks noGrp="1"/>
          </p:cNvSpPr>
          <p:nvPr>
            <p:ph type="title" idx="4294967295"/>
          </p:nvPr>
        </p:nvSpPr>
        <p:spPr>
          <a:xfrm>
            <a:off x="311700" y="21282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fr" sz="3220">
                <a:solidFill>
                  <a:srgbClr val="A1496B"/>
                </a:solidFill>
                <a:latin typeface="Montserrat SemiBold"/>
                <a:ea typeface="Montserrat SemiBold"/>
                <a:cs typeface="Montserrat SemiBold"/>
                <a:sym typeface="Montserrat SemiBold"/>
              </a:rPr>
              <a:t>Présentation des projets </a:t>
            </a:r>
            <a:endParaRPr sz="3220">
              <a:solidFill>
                <a:srgbClr val="A1496B"/>
              </a:solidFill>
              <a:latin typeface="Montserrat SemiBold"/>
              <a:ea typeface="Montserrat SemiBold"/>
              <a:cs typeface="Montserrat SemiBold"/>
              <a:sym typeface="Montserrat SemiBold"/>
            </a:endParaRPr>
          </a:p>
        </p:txBody>
      </p:sp>
      <p:pic>
        <p:nvPicPr>
          <p:cNvPr id="266" name="Google Shape;266;p46" title="Bonhomme d.png"/>
          <p:cNvPicPr preferRelativeResize="0"/>
          <p:nvPr/>
        </p:nvPicPr>
        <p:blipFill>
          <a:blip r:embed="rId3">
            <a:alphaModFix/>
          </a:blip>
          <a:stretch>
            <a:fillRect/>
          </a:stretch>
        </p:blipFill>
        <p:spPr>
          <a:xfrm>
            <a:off x="311700" y="320300"/>
            <a:ext cx="2785848" cy="1720751"/>
          </a:xfrm>
          <a:prstGeom prst="rect">
            <a:avLst/>
          </a:prstGeom>
          <a:noFill/>
          <a:ln>
            <a:noFill/>
          </a:ln>
        </p:spPr>
      </p:pic>
      <p:pic>
        <p:nvPicPr>
          <p:cNvPr id="267" name="Google Shape;267;p46" title="Bonhomme a.png"/>
          <p:cNvPicPr preferRelativeResize="0"/>
          <p:nvPr/>
        </p:nvPicPr>
        <p:blipFill>
          <a:blip r:embed="rId4">
            <a:alphaModFix/>
          </a:blip>
          <a:stretch>
            <a:fillRect/>
          </a:stretch>
        </p:blipFill>
        <p:spPr>
          <a:xfrm>
            <a:off x="6966250" y="1420175"/>
            <a:ext cx="1866040" cy="2137749"/>
          </a:xfrm>
          <a:prstGeom prst="rect">
            <a:avLst/>
          </a:prstGeom>
          <a:noFill/>
          <a:ln>
            <a:noFill/>
          </a:ln>
        </p:spPr>
      </p:pic>
      <p:pic>
        <p:nvPicPr>
          <p:cNvPr id="268" name="Google Shape;268;p46" title="Bonhomme c.png"/>
          <p:cNvPicPr preferRelativeResize="0"/>
          <p:nvPr/>
        </p:nvPicPr>
        <p:blipFill>
          <a:blip r:embed="rId5">
            <a:alphaModFix/>
          </a:blip>
          <a:stretch>
            <a:fillRect/>
          </a:stretch>
        </p:blipFill>
        <p:spPr>
          <a:xfrm>
            <a:off x="1774800" y="2974700"/>
            <a:ext cx="1689776" cy="196405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62438E"/>
        </a:solidFill>
        <a:effectLst/>
      </p:bgPr>
    </p:bg>
    <p:spTree>
      <p:nvGrpSpPr>
        <p:cNvPr id="1" name="Shape 272"/>
        <p:cNvGrpSpPr/>
        <p:nvPr/>
      </p:nvGrpSpPr>
      <p:grpSpPr>
        <a:xfrm>
          <a:off x="0" y="0"/>
          <a:ext cx="0" cy="0"/>
          <a:chOff x="0" y="0"/>
          <a:chExt cx="0" cy="0"/>
        </a:xfrm>
      </p:grpSpPr>
      <p:pic>
        <p:nvPicPr>
          <p:cNvPr id="273" name="Google Shape;273;p47"/>
          <p:cNvPicPr preferRelativeResize="0"/>
          <p:nvPr/>
        </p:nvPicPr>
        <p:blipFill rotWithShape="1">
          <a:blip r:embed="rId3">
            <a:alphaModFix/>
          </a:blip>
          <a:srcRect l="13686" t="11626" r="7611" b="5448"/>
          <a:stretch/>
        </p:blipFill>
        <p:spPr>
          <a:xfrm>
            <a:off x="7676473" y="3848450"/>
            <a:ext cx="917727" cy="954075"/>
          </a:xfrm>
          <a:prstGeom prst="rect">
            <a:avLst/>
          </a:prstGeom>
          <a:noFill/>
          <a:ln>
            <a:noFill/>
          </a:ln>
        </p:spPr>
      </p:pic>
      <p:pic>
        <p:nvPicPr>
          <p:cNvPr id="274" name="Google Shape;274;p47" title="Logo_site_web_partenaire.png"/>
          <p:cNvPicPr preferRelativeResize="0"/>
          <p:nvPr/>
        </p:nvPicPr>
        <p:blipFill>
          <a:blip r:embed="rId4">
            <a:alphaModFix/>
          </a:blip>
          <a:stretch>
            <a:fillRect/>
          </a:stretch>
        </p:blipFill>
        <p:spPr>
          <a:xfrm>
            <a:off x="690827" y="3848450"/>
            <a:ext cx="966799" cy="954074"/>
          </a:xfrm>
          <a:prstGeom prst="rect">
            <a:avLst/>
          </a:prstGeom>
          <a:noFill/>
          <a:ln>
            <a:noFill/>
          </a:ln>
        </p:spPr>
      </p:pic>
      <p:pic>
        <p:nvPicPr>
          <p:cNvPr id="275" name="Google Shape;275;p47" title="Sticker avec QR.png"/>
          <p:cNvPicPr preferRelativeResize="0"/>
          <p:nvPr/>
        </p:nvPicPr>
        <p:blipFill rotWithShape="1">
          <a:blip r:embed="rId5">
            <a:alphaModFix/>
          </a:blip>
          <a:srcRect b="-1895"/>
          <a:stretch/>
        </p:blipFill>
        <p:spPr>
          <a:xfrm>
            <a:off x="3116200" y="156850"/>
            <a:ext cx="2911600" cy="4829798"/>
          </a:xfrm>
          <a:prstGeom prst="rect">
            <a:avLst/>
          </a:prstGeom>
          <a:noFill/>
          <a:ln>
            <a:noFill/>
          </a:ln>
        </p:spPr>
      </p:pic>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2127</Words>
  <Application>Microsoft Office PowerPoint</Application>
  <PresentationFormat>Affichage à l'écran (16:9)</PresentationFormat>
  <Paragraphs>206</Paragraphs>
  <Slides>34</Slides>
  <Notes>34</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34</vt:i4>
      </vt:variant>
    </vt:vector>
  </HeadingPairs>
  <TitlesOfParts>
    <vt:vector size="48" baseType="lpstr">
      <vt:lpstr>Source Sans 3 SemiBold</vt:lpstr>
      <vt:lpstr>PT Sans Narrow</vt:lpstr>
      <vt:lpstr>Montserrat</vt:lpstr>
      <vt:lpstr>Montserrat Alternates</vt:lpstr>
      <vt:lpstr>Source Sans 3 Medium</vt:lpstr>
      <vt:lpstr>Open Sans</vt:lpstr>
      <vt:lpstr>Arial</vt:lpstr>
      <vt:lpstr>Montserrat ExtraBold</vt:lpstr>
      <vt:lpstr>Source Sans 3</vt:lpstr>
      <vt:lpstr>Calibri</vt:lpstr>
      <vt:lpstr>Source Sans 3 Light</vt:lpstr>
      <vt:lpstr>Montserrat ExtraLight</vt:lpstr>
      <vt:lpstr>Montserrat SemiBold</vt:lpstr>
      <vt:lpstr>Tropic</vt:lpstr>
      <vt:lpstr>Présentation PowerPoint</vt:lpstr>
      <vt:lpstr>Thème : L’engagement     Définition : Agir pour une cause d’intérêt collectif  → Fait de prendre parti sur les problèmes politiques ou sociaux par son action et ses discours  Il existe de nombreuses formes d’engagement individuel ou collectif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Qu’est-ce qu’une valeur ?</vt:lpstr>
      <vt:lpstr>Présentation PowerPoint</vt:lpstr>
      <vt:lpstr>Présentation PowerPoint</vt:lpstr>
      <vt:lpstr>Qu’est-ce qu’une cause ?</vt:lpstr>
      <vt:lpstr>Présentation PowerPoint</vt:lpstr>
      <vt:lpstr>La carte de l’engagement</vt:lpstr>
      <vt:lpstr>Présentation PowerPoint</vt:lpstr>
      <vt:lpstr>La participation politique formelle</vt:lpstr>
      <vt:lpstr>La participation politique informelle</vt:lpstr>
      <vt:lpstr>Qu’est-ce que c’est un “projet” ? </vt:lpstr>
      <vt:lpstr>Ressource : Soutien aux projets de jeunes</vt:lpstr>
      <vt:lpstr>Ressource : le programme À nous de jouer ! </vt:lpstr>
      <vt:lpstr>Inventer un projet collectif en groupes : scénario imposé</vt:lpstr>
      <vt:lpstr>Imaginer votre propre projet engagé en groupe</vt:lpstr>
      <vt:lpstr>Les questions à se poser</vt:lpstr>
      <vt:lpstr>Premier pas</vt:lpstr>
      <vt:lpstr>Présentation des projets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Despont Coline</cp:lastModifiedBy>
  <cp:revision>1</cp:revision>
  <dcterms:modified xsi:type="dcterms:W3CDTF">2026-08-24T16:08:39Z</dcterms:modified>
</cp:coreProperties>
</file>