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notesSlides/notesSlide2.xml" ContentType="application/vnd.openxmlformats-officedocument.presentationml.notesSlide+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notesSlides/notesSlide4.xml" ContentType="application/vnd.openxmlformats-officedocument.presentationml.notesSlide+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notesSlides/notesSlide5.xml" ContentType="application/vnd.openxmlformats-officedocument.presentationml.notesSlide+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6.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notesSlides/notesSlide7.xml" ContentType="application/vnd.openxmlformats-officedocument.presentationml.notesSlide+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8.xml" ContentType="application/vnd.openxmlformats-officedocument.presentationml.notesSlide+xml"/>
  <Override PartName="/ppt/ink/ink1.xml" ContentType="application/inkml+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notesSlides/notesSlide9.xml" ContentType="application/vnd.openxmlformats-officedocument.presentationml.notesSlide+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notesSlides/notesSlide10.xml" ContentType="application/vnd.openxmlformats-officedocument.presentationml.notesSlide+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notesSlides/notesSlide11.xml" ContentType="application/vnd.openxmlformats-officedocument.presentationml.notesSlide+xml"/>
  <Override PartName="/ppt/tags/tag278.xml" ContentType="application/vnd.openxmlformats-officedocument.presentationml.tags+xml"/>
  <Override PartName="/ppt/tags/tag279.xml" ContentType="application/vnd.openxmlformats-officedocument.presentationml.tags+xml"/>
  <Override PartName="/ppt/notesSlides/notesSlide12.xml" ContentType="application/vnd.openxmlformats-officedocument.presentationml.notesSlide+xml"/>
  <Override PartName="/ppt/tags/tag280.xml" ContentType="application/vnd.openxmlformats-officedocument.presentationml.tags+xml"/>
  <Override PartName="/ppt/tags/tag281.xml" ContentType="application/vnd.openxmlformats-officedocument.presentationml.tags+xml"/>
  <Override PartName="/ppt/notesSlides/notesSlide13.xml" ContentType="application/vnd.openxmlformats-officedocument.presentationml.notesSlide+xml"/>
  <Override PartName="/ppt/tags/tag282.xml" ContentType="application/vnd.openxmlformats-officedocument.presentationml.tags+xml"/>
  <Override PartName="/ppt/tags/tag283.xml" ContentType="application/vnd.openxmlformats-officedocument.presentationml.tags+xml"/>
  <Override PartName="/ppt/notesSlides/notesSlide14.xml" ContentType="application/vnd.openxmlformats-officedocument.presentationml.notesSlide+xml"/>
  <Override PartName="/ppt/tags/tag284.xml" ContentType="application/vnd.openxmlformats-officedocument.presentationml.tags+xml"/>
  <Override PartName="/ppt/tags/tag285.xml" ContentType="application/vnd.openxmlformats-officedocument.presentationml.tags+xml"/>
  <Override PartName="/ppt/notesSlides/notesSlide15.xml" ContentType="application/vnd.openxmlformats-officedocument.presentationml.notesSlide+xml"/>
  <Override PartName="/ppt/tags/tag286.xml" ContentType="application/vnd.openxmlformats-officedocument.presentationml.tags+xml"/>
  <Override PartName="/ppt/tags/tag287.xml" ContentType="application/vnd.openxmlformats-officedocument.presentationml.tags+xml"/>
  <Override PartName="/ppt/notesSlides/notesSlide16.xml" ContentType="application/vnd.openxmlformats-officedocument.presentationml.notesSlide+xml"/>
  <Override PartName="/ppt/tags/tag288.xml" ContentType="application/vnd.openxmlformats-officedocument.presentationml.tags+xml"/>
  <Override PartName="/ppt/tags/tag289.xml" ContentType="application/vnd.openxmlformats-officedocument.presentationml.tags+xml"/>
  <Override PartName="/ppt/notesSlides/notesSlide17.xml" ContentType="application/vnd.openxmlformats-officedocument.presentationml.notesSlide+xml"/>
  <Override PartName="/ppt/tags/tag290.xml" ContentType="application/vnd.openxmlformats-officedocument.presentationml.tags+xml"/>
  <Override PartName="/ppt/tags/tag291.xml" ContentType="application/vnd.openxmlformats-officedocument.presentationml.tags+xml"/>
  <Override PartName="/ppt/notesSlides/notesSlide18.xml" ContentType="application/vnd.openxmlformats-officedocument.presentationml.notesSlide+xml"/>
  <Override PartName="/ppt/tags/tag292.xml" ContentType="application/vnd.openxmlformats-officedocument.presentationml.tags+xml"/>
  <Override PartName="/ppt/tags/tag293.xml" ContentType="application/vnd.openxmlformats-officedocument.presentationml.tags+xml"/>
  <Override PartName="/ppt/notesSlides/notesSlide19.xml" ContentType="application/vnd.openxmlformats-officedocument.presentationml.notesSlide+xml"/>
  <Override PartName="/ppt/tags/tag294.xml" ContentType="application/vnd.openxmlformats-officedocument.presentationml.tags+xml"/>
  <Override PartName="/ppt/notesSlides/notesSlide20.xml" ContentType="application/vnd.openxmlformats-officedocument.presentationml.notesSlide+xml"/>
  <Override PartName="/ppt/tags/tag295.xml" ContentType="application/vnd.openxmlformats-officedocument.presentationml.tags+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8" r:id="rId1"/>
  </p:sldMasterIdLst>
  <p:notesMasterIdLst>
    <p:notesMasterId r:id="rId23"/>
  </p:notesMasterIdLst>
  <p:handoutMasterIdLst>
    <p:handoutMasterId r:id="rId24"/>
  </p:handoutMasterIdLst>
  <p:sldIdLst>
    <p:sldId id="334" r:id="rId2"/>
    <p:sldId id="333" r:id="rId3"/>
    <p:sldId id="284" r:id="rId4"/>
    <p:sldId id="285" r:id="rId5"/>
    <p:sldId id="316" r:id="rId6"/>
    <p:sldId id="317" r:id="rId7"/>
    <p:sldId id="318" r:id="rId8"/>
    <p:sldId id="287" r:id="rId9"/>
    <p:sldId id="288" r:id="rId10"/>
    <p:sldId id="319" r:id="rId11"/>
    <p:sldId id="320" r:id="rId12"/>
    <p:sldId id="323" r:id="rId13"/>
    <p:sldId id="324" r:id="rId14"/>
    <p:sldId id="325" r:id="rId15"/>
    <p:sldId id="326" r:id="rId16"/>
    <p:sldId id="331" r:id="rId17"/>
    <p:sldId id="332" r:id="rId18"/>
    <p:sldId id="327" r:id="rId19"/>
    <p:sldId id="328" r:id="rId20"/>
    <p:sldId id="329" r:id="rId21"/>
    <p:sldId id="330" r:id="rId22"/>
  </p:sldIdLst>
  <p:sldSz cx="9144000" cy="6858000" type="screen4x3"/>
  <p:notesSz cx="6735763" cy="9866313"/>
  <p:custDataLst>
    <p:tags r:id="rId25"/>
  </p:custDataLst>
  <p:defaultTextStyle>
    <a:defPPr>
      <a:defRPr lang="de-DE"/>
    </a:defPPr>
    <a:lvl1pPr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1pPr>
    <a:lvl2pPr marL="4572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2pPr>
    <a:lvl3pPr marL="9144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3pPr>
    <a:lvl4pPr marL="13716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4pPr>
    <a:lvl5pPr marL="18288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5pPr>
    <a:lvl6pPr marL="2286000" algn="l" defTabSz="914400" rtl="0" eaLnBrk="1" latinLnBrk="0" hangingPunct="1">
      <a:defRPr sz="2000" kern="1200">
        <a:solidFill>
          <a:schemeClr val="tx1"/>
        </a:solidFill>
        <a:latin typeface="Arial" charset="0"/>
        <a:ea typeface="ＭＳ Ｐゴシック" pitchFamily="-112" charset="-128"/>
        <a:cs typeface="+mn-cs"/>
      </a:defRPr>
    </a:lvl6pPr>
    <a:lvl7pPr marL="2743200" algn="l" defTabSz="914400" rtl="0" eaLnBrk="1" latinLnBrk="0" hangingPunct="1">
      <a:defRPr sz="2000" kern="1200">
        <a:solidFill>
          <a:schemeClr val="tx1"/>
        </a:solidFill>
        <a:latin typeface="Arial" charset="0"/>
        <a:ea typeface="ＭＳ Ｐゴシック" pitchFamily="-112" charset="-128"/>
        <a:cs typeface="+mn-cs"/>
      </a:defRPr>
    </a:lvl7pPr>
    <a:lvl8pPr marL="3200400" algn="l" defTabSz="914400" rtl="0" eaLnBrk="1" latinLnBrk="0" hangingPunct="1">
      <a:defRPr sz="2000" kern="1200">
        <a:solidFill>
          <a:schemeClr val="tx1"/>
        </a:solidFill>
        <a:latin typeface="Arial" charset="0"/>
        <a:ea typeface="ＭＳ Ｐゴシック" pitchFamily="-112" charset="-128"/>
        <a:cs typeface="+mn-cs"/>
      </a:defRPr>
    </a:lvl8pPr>
    <a:lvl9pPr marL="3657600" algn="l" defTabSz="914400" rtl="0" eaLnBrk="1" latinLnBrk="0" hangingPunct="1">
      <a:defRPr sz="20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4110">
          <p15:clr>
            <a:srgbClr val="A4A3A4"/>
          </p15:clr>
        </p15:guide>
        <p15:guide id="2" orient="horz" pos="442">
          <p15:clr>
            <a:srgbClr val="A4A3A4"/>
          </p15:clr>
        </p15:guide>
        <p15:guide id="3" orient="horz" pos="1026">
          <p15:clr>
            <a:srgbClr val="A4A3A4"/>
          </p15:clr>
        </p15:guide>
        <p15:guide id="4" orient="horz">
          <p15:clr>
            <a:srgbClr val="A4A3A4"/>
          </p15:clr>
        </p15:guide>
        <p15:guide id="5" orient="horz" pos="197">
          <p15:clr>
            <a:srgbClr val="A4A3A4"/>
          </p15:clr>
        </p15:guide>
        <p15:guide id="6" orient="horz" pos="3786">
          <p15:clr>
            <a:srgbClr val="A4A3A4"/>
          </p15:clr>
        </p15:guide>
        <p15:guide id="7" pos="5489">
          <p15:clr>
            <a:srgbClr val="A4A3A4"/>
          </p15:clr>
        </p15:guide>
        <p15:guide id="8" pos="295">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CC75C7-D590-965A-03BB-E59C9C55B5D8}" name="Schmid Reto" initials="SR" userId="S::Reto.Schmid@fr.ch::7240535b-443f-4552-babe-74d4870eaf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eto Schmid" initials="RS" lastIdx="6" clrIdx="0"/>
  <p:cmAuthor id="1" name="hayozmi" initials="hm" lastIdx="1" clrIdx="1"/>
  <p:cmAuthor id="2" name="Grosset Manuella" initials="GM" lastIdx="5" clrIdx="2"/>
  <p:cmAuthor id="3" name="Moret Anne" initials="MA" lastIdx="8" clrIdx="3">
    <p:extLst>
      <p:ext uri="{19B8F6BF-5375-455C-9EA6-DF929625EA0E}">
        <p15:presenceInfo xmlns:p15="http://schemas.microsoft.com/office/powerpoint/2012/main" userId="S-1-5-21-2057967664-228095481-798045042-137774" providerId="AD"/>
      </p:ext>
    </p:extLst>
  </p:cmAuthor>
  <p:cmAuthor id="4" name="Hayoz Mireille" initials="HM" lastIdx="4" clrIdx="4">
    <p:extLst>
      <p:ext uri="{19B8F6BF-5375-455C-9EA6-DF929625EA0E}">
        <p15:presenceInfo xmlns:p15="http://schemas.microsoft.com/office/powerpoint/2012/main" userId="S-1-5-21-2057967664-228095481-798045042-35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3333"/>
    <a:srgbClr val="BFDBFD"/>
    <a:srgbClr val="FF3300"/>
    <a:srgbClr val="0A74F4"/>
    <a:srgbClr val="002C77"/>
    <a:srgbClr val="00A0DB"/>
    <a:srgbClr val="AED1FC"/>
    <a:srgbClr val="A3CBFB"/>
    <a:srgbClr val="889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31" autoAdjust="0"/>
    <p:restoredTop sz="94598" autoAdjust="0"/>
  </p:normalViewPr>
  <p:slideViewPr>
    <p:cSldViewPr snapToObjects="1" showGuides="1">
      <p:cViewPr varScale="1">
        <p:scale>
          <a:sx n="104" d="100"/>
          <a:sy n="104" d="100"/>
        </p:scale>
        <p:origin x="1890" y="114"/>
      </p:cViewPr>
      <p:guideLst>
        <p:guide orient="horz" pos="4110"/>
        <p:guide orient="horz" pos="442"/>
        <p:guide orient="horz" pos="1026"/>
        <p:guide orient="horz"/>
        <p:guide orient="horz" pos="197"/>
        <p:guide orient="horz" pos="3786"/>
        <p:guide pos="5489"/>
        <p:guide pos="2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7" d="100"/>
          <a:sy n="77" d="100"/>
        </p:scale>
        <p:origin x="2652"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3"/>
          </p:nvPr>
        </p:nvSpPr>
        <p:spPr>
          <a:xfrm>
            <a:off x="3815375" y="9371289"/>
            <a:ext cx="2918831" cy="493316"/>
          </a:xfrm>
          <a:prstGeom prst="rect">
            <a:avLst/>
          </a:prstGeom>
        </p:spPr>
        <p:txBody>
          <a:bodyPr vert="horz" lIns="90163" tIns="45080" rIns="90163" bIns="45080" rtlCol="0" anchor="b"/>
          <a:lstStyle>
            <a:lvl1pPr algn="r">
              <a:defRPr sz="1200"/>
            </a:lvl1pPr>
          </a:lstStyle>
          <a:p>
            <a:fld id="{38CBB414-5300-4C80-97AF-711A6ED602D4}" type="slidenum">
              <a:rPr lang="fr-CH" smtClean="0"/>
              <a:pPr/>
              <a:t>‹N°›</a:t>
            </a:fld>
            <a:endParaRPr lang="fr-CH" dirty="0"/>
          </a:p>
        </p:txBody>
      </p:sp>
      <p:sp>
        <p:nvSpPr>
          <p:cNvPr id="6" name="Espace réservé du pied de page 5">
            <a:extLst>
              <a:ext uri="{FF2B5EF4-FFF2-40B4-BE49-F238E27FC236}">
                <a16:creationId xmlns:a16="http://schemas.microsoft.com/office/drawing/2014/main" id="{998D6748-2C01-293C-E031-4841A7492956}"/>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r>
              <a:rPr lang="fr-CH" dirty="0"/>
              <a:t>Compte rendu 2023</a:t>
            </a:r>
          </a:p>
          <a:p>
            <a:r>
              <a:rPr lang="fr-CH" dirty="0"/>
              <a:t>Secrétariat du Grand Conseil </a:t>
            </a:r>
          </a:p>
        </p:txBody>
      </p:sp>
      <p:sp>
        <p:nvSpPr>
          <p:cNvPr id="4" name="Espace réservé de l'en-tête 3">
            <a:extLst>
              <a:ext uri="{FF2B5EF4-FFF2-40B4-BE49-F238E27FC236}">
                <a16:creationId xmlns:a16="http://schemas.microsoft.com/office/drawing/2014/main" id="{7C10E662-7C2E-3802-E667-4B86D44A5207}"/>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fr-CH"/>
          </a:p>
        </p:txBody>
      </p:sp>
    </p:spTree>
    <p:extLst>
      <p:ext uri="{BB962C8B-B14F-4D97-AF65-F5344CB8AC3E}">
        <p14:creationId xmlns:p14="http://schemas.microsoft.com/office/powerpoint/2010/main" val="1781474836"/>
      </p:ext>
    </p:extLst>
  </p:cSld>
  <p:clrMap bg1="lt1" tx1="dk1" bg2="lt2" tx2="dk2" accent1="accent1" accent2="accent2" accent3="accent3" accent4="accent4" accent5="accent5" accent6="accent6" hlink="hlink" folHlink="folHlink"/>
  <p:hf sldNum="0" hdr="0" ft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06897" units="1/cm"/>
          <inkml:channelProperty channel="T" name="resolution" value="1" units="1/dev"/>
        </inkml:channelProperties>
      </inkml:inkSource>
      <inkml:timestamp xml:id="ts0" timeString="2020-05-01T07:07:40.375"/>
    </inkml:context>
    <inkml:brush xml:id="br0">
      <inkml:brushProperty name="width" value="0.05833" units="cm"/>
      <inkml:brushProperty name="height" value="0.05833"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18831" cy="493316"/>
          </a:xfrm>
          <a:prstGeom prst="rect">
            <a:avLst/>
          </a:prstGeom>
        </p:spPr>
        <p:txBody>
          <a:bodyPr vert="horz" wrap="square" lIns="90163" tIns="45080" rIns="90163" bIns="45080" numCol="1" anchor="t" anchorCtr="0" compatLnSpc="1">
            <a:prstTxWarp prst="textNoShape">
              <a:avLst/>
            </a:prstTxWarp>
          </a:bodyPr>
          <a:lstStyle>
            <a:lvl1pPr algn="l">
              <a:defRPr sz="1200">
                <a:latin typeface="Calibri" pitchFamily="34" charset="0"/>
              </a:defRPr>
            </a:lvl1pPr>
          </a:lstStyle>
          <a:p>
            <a:endParaRPr lang="fr-CH" dirty="0"/>
          </a:p>
        </p:txBody>
      </p:sp>
      <p:sp>
        <p:nvSpPr>
          <p:cNvPr id="3" name="Datumsplatzhalter 2"/>
          <p:cNvSpPr>
            <a:spLocks noGrp="1"/>
          </p:cNvSpPr>
          <p:nvPr>
            <p:ph type="dt" idx="1"/>
          </p:nvPr>
        </p:nvSpPr>
        <p:spPr>
          <a:xfrm>
            <a:off x="3815375" y="2"/>
            <a:ext cx="2918831" cy="493316"/>
          </a:xfrm>
          <a:prstGeom prst="rect">
            <a:avLst/>
          </a:prstGeom>
        </p:spPr>
        <p:txBody>
          <a:bodyPr vert="horz" wrap="square" lIns="90163" tIns="45080" rIns="90163" bIns="45080" numCol="1" anchor="t" anchorCtr="0" compatLnSpc="1">
            <a:prstTxWarp prst="textNoShape">
              <a:avLst/>
            </a:prstTxWarp>
          </a:bodyPr>
          <a:lstStyle>
            <a:lvl1pPr algn="r">
              <a:defRPr sz="1200">
                <a:latin typeface="Calibri" pitchFamily="34" charset="0"/>
              </a:defRPr>
            </a:lvl1pPr>
          </a:lstStyle>
          <a:p>
            <a:fld id="{E032694F-FD2E-45AC-9D43-536C462D8729}" type="datetime1">
              <a:rPr lang="fr-CH" smtClean="0"/>
              <a:pPr/>
              <a:t>15.05.2025</a:t>
            </a:fld>
            <a:endParaRPr lang="fr-CH" dirty="0"/>
          </a:p>
        </p:txBody>
      </p:sp>
      <p:sp>
        <p:nvSpPr>
          <p:cNvPr id="4" name="Folienbildplatzhalter 3"/>
          <p:cNvSpPr>
            <a:spLocks noGrp="1" noRot="1" noChangeAspect="1"/>
          </p:cNvSpPr>
          <p:nvPr>
            <p:ph type="sldImg" idx="2"/>
          </p:nvPr>
        </p:nvSpPr>
        <p:spPr>
          <a:xfrm>
            <a:off x="903288" y="741363"/>
            <a:ext cx="4929187" cy="3698875"/>
          </a:xfrm>
          <a:prstGeom prst="rect">
            <a:avLst/>
          </a:prstGeom>
          <a:noFill/>
          <a:ln w="12700">
            <a:solidFill>
              <a:prstClr val="black"/>
            </a:solidFill>
          </a:ln>
        </p:spPr>
        <p:txBody>
          <a:bodyPr vert="horz" wrap="square" lIns="90163" tIns="45080" rIns="90163" bIns="45080" numCol="1" anchor="ctr" anchorCtr="0" compatLnSpc="1">
            <a:prstTxWarp prst="textNoShape">
              <a:avLst/>
            </a:prstTxWarp>
          </a:bodyPr>
          <a:lstStyle/>
          <a:p>
            <a:pPr lvl="0"/>
            <a:endParaRPr lang="en-GB" dirty="0"/>
          </a:p>
        </p:txBody>
      </p:sp>
      <p:sp>
        <p:nvSpPr>
          <p:cNvPr id="5" name="Notizenplatzhalter 4"/>
          <p:cNvSpPr>
            <a:spLocks noGrp="1"/>
          </p:cNvSpPr>
          <p:nvPr>
            <p:ph type="body" sz="quarter" idx="3"/>
          </p:nvPr>
        </p:nvSpPr>
        <p:spPr>
          <a:xfrm>
            <a:off x="673577" y="4686502"/>
            <a:ext cx="5388610" cy="4439840"/>
          </a:xfrm>
          <a:prstGeom prst="rect">
            <a:avLst/>
          </a:prstGeom>
        </p:spPr>
        <p:txBody>
          <a:bodyPr vert="horz" wrap="square" lIns="90163" tIns="45080" rIns="90163" bIns="45080" numCol="1" anchor="t" anchorCtr="0" compatLnSpc="1">
            <a:prstTxWarp prst="textNoShape">
              <a:avLst/>
            </a:prstTxWarp>
            <a:normAutofit/>
          </a:bodyPr>
          <a:lstStyle/>
          <a:p>
            <a:pPr lvl="0"/>
            <a:r>
              <a:rPr lang="fr-CH"/>
              <a:t>Textmasterformate durch Klicken bearbeiten</a:t>
            </a:r>
          </a:p>
          <a:p>
            <a:pPr lvl="1"/>
            <a:r>
              <a:rPr lang="fr-CH"/>
              <a:t>Zweite Ebene</a:t>
            </a:r>
          </a:p>
          <a:p>
            <a:pPr lvl="2"/>
            <a:r>
              <a:rPr lang="fr-CH"/>
              <a:t>Dritte Ebene</a:t>
            </a:r>
          </a:p>
          <a:p>
            <a:pPr lvl="3"/>
            <a:r>
              <a:rPr lang="fr-CH"/>
              <a:t>Vierte Ebene</a:t>
            </a:r>
          </a:p>
          <a:p>
            <a:pPr lvl="4"/>
            <a:r>
              <a:rPr lang="fr-CH"/>
              <a:t>Fünfte Ebene</a:t>
            </a:r>
          </a:p>
        </p:txBody>
      </p:sp>
      <p:sp>
        <p:nvSpPr>
          <p:cNvPr id="6" name="Fußzeilenplatzhalter 5"/>
          <p:cNvSpPr>
            <a:spLocks noGrp="1"/>
          </p:cNvSpPr>
          <p:nvPr>
            <p:ph type="ftr" sz="quarter" idx="4"/>
          </p:nvPr>
        </p:nvSpPr>
        <p:spPr>
          <a:xfrm>
            <a:off x="2" y="9371289"/>
            <a:ext cx="2918831" cy="493316"/>
          </a:xfrm>
          <a:prstGeom prst="rect">
            <a:avLst/>
          </a:prstGeom>
        </p:spPr>
        <p:txBody>
          <a:bodyPr vert="horz" wrap="square" lIns="90163" tIns="45080" rIns="90163" bIns="45080" numCol="1" anchor="b" anchorCtr="0" compatLnSpc="1">
            <a:prstTxWarp prst="textNoShape">
              <a:avLst/>
            </a:prstTxWarp>
          </a:bodyPr>
          <a:lstStyle>
            <a:lvl1pPr algn="l">
              <a:defRPr sz="1200">
                <a:latin typeface="Calibri" pitchFamily="34" charset="0"/>
              </a:defRPr>
            </a:lvl1pPr>
          </a:lstStyle>
          <a:p>
            <a:endParaRPr lang="fr-CH" dirty="0"/>
          </a:p>
        </p:txBody>
      </p:sp>
      <p:sp>
        <p:nvSpPr>
          <p:cNvPr id="7" name="Foliennummernplatzhalter 6"/>
          <p:cNvSpPr>
            <a:spLocks noGrp="1"/>
          </p:cNvSpPr>
          <p:nvPr>
            <p:ph type="sldNum" sz="quarter" idx="5"/>
          </p:nvPr>
        </p:nvSpPr>
        <p:spPr>
          <a:xfrm>
            <a:off x="3815375" y="9371289"/>
            <a:ext cx="2918831" cy="493316"/>
          </a:xfrm>
          <a:prstGeom prst="rect">
            <a:avLst/>
          </a:prstGeom>
        </p:spPr>
        <p:txBody>
          <a:bodyPr vert="horz" wrap="square" lIns="90163" tIns="45080" rIns="90163" bIns="45080" numCol="1" anchor="b" anchorCtr="0" compatLnSpc="1">
            <a:prstTxWarp prst="textNoShape">
              <a:avLst/>
            </a:prstTxWarp>
          </a:bodyPr>
          <a:lstStyle>
            <a:lvl1pPr algn="r">
              <a:defRPr sz="1200">
                <a:latin typeface="Calibri" pitchFamily="34" charset="0"/>
              </a:defRPr>
            </a:lvl1pPr>
          </a:lstStyle>
          <a:p>
            <a:fld id="{C1870A02-3A71-4083-BCC0-4D14A98E74AD}" type="slidenum">
              <a:rPr lang="fr-CH" smtClean="0"/>
              <a:pPr/>
              <a:t>‹N°›</a:t>
            </a:fld>
            <a:endParaRPr lang="fr-CH" dirty="0"/>
          </a:p>
        </p:txBody>
      </p:sp>
    </p:spTree>
    <p:extLst>
      <p:ext uri="{BB962C8B-B14F-4D97-AF65-F5344CB8AC3E}">
        <p14:creationId xmlns:p14="http://schemas.microsoft.com/office/powerpoint/2010/main" val="42393178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p:cNvSpPr>
          <p:nvPr>
            <p:ph type="sldImg"/>
          </p:nvPr>
        </p:nvSpPr>
        <p:spPr bwMode="auto">
          <a:noFill/>
          <a:ln>
            <a:solidFill>
              <a:srgbClr val="000000"/>
            </a:solidFill>
            <a:miter lim="800000"/>
            <a:headEnd/>
            <a:tailEnd/>
          </a:ln>
        </p:spPr>
      </p:sp>
      <p:sp>
        <p:nvSpPr>
          <p:cNvPr id="10243" name="Notizenplatzhalter 2"/>
          <p:cNvSpPr>
            <a:spLocks noGrp="1"/>
          </p:cNvSpPr>
          <p:nvPr>
            <p:ph type="body" idx="1"/>
          </p:nvPr>
        </p:nvSpPr>
        <p:spPr bwMode="auto">
          <a:noFill/>
        </p:spPr>
        <p:txBody>
          <a:bodyPr/>
          <a:lstStyle/>
          <a:p>
            <a:pPr eaLnBrk="1" hangingPunct="1">
              <a:spcBef>
                <a:spcPct val="0"/>
              </a:spcBef>
            </a:pPr>
            <a:endParaRPr lang="fr-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1.xml"/><Relationship Id="rId7"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tags" Target="../tags/tag27.xml"/><Relationship Id="rId18" Type="http://schemas.openxmlformats.org/officeDocument/2006/relationships/tags" Target="../tags/tag32.xml"/><Relationship Id="rId3" Type="http://schemas.openxmlformats.org/officeDocument/2006/relationships/tags" Target="../tags/tag17.xml"/><Relationship Id="rId21" Type="http://schemas.openxmlformats.org/officeDocument/2006/relationships/tags" Target="../tags/tag35.xml"/><Relationship Id="rId7" Type="http://schemas.openxmlformats.org/officeDocument/2006/relationships/tags" Target="../tags/tag21.xml"/><Relationship Id="rId12" Type="http://schemas.openxmlformats.org/officeDocument/2006/relationships/tags" Target="../tags/tag26.xml"/><Relationship Id="rId17" Type="http://schemas.openxmlformats.org/officeDocument/2006/relationships/tags" Target="../tags/tag31.xml"/><Relationship Id="rId2" Type="http://schemas.openxmlformats.org/officeDocument/2006/relationships/tags" Target="../tags/tag16.xml"/><Relationship Id="rId16" Type="http://schemas.openxmlformats.org/officeDocument/2006/relationships/tags" Target="../tags/tag30.xml"/><Relationship Id="rId20" Type="http://schemas.openxmlformats.org/officeDocument/2006/relationships/tags" Target="../tags/tag34.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5" Type="http://schemas.openxmlformats.org/officeDocument/2006/relationships/tags" Target="../tags/tag29.xml"/><Relationship Id="rId23" Type="http://schemas.openxmlformats.org/officeDocument/2006/relationships/oleObject" Target="../embeddings/oleObject5.bin"/><Relationship Id="rId10" Type="http://schemas.openxmlformats.org/officeDocument/2006/relationships/tags" Target="../tags/tag24.xml"/><Relationship Id="rId19" Type="http://schemas.openxmlformats.org/officeDocument/2006/relationships/tags" Target="../tags/tag33.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tags" Target="../tags/tag28.xml"/><Relationship Id="rId22"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tags" Target="../tags/tag38.xml"/><Relationship Id="rId7"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oleObject" Target="../embeddings/oleObject7.bin"/><Relationship Id="rId5" Type="http://schemas.openxmlformats.org/officeDocument/2006/relationships/slideMaster" Target="../slideMasters/slideMaster1.xml"/><Relationship Id="rId4" Type="http://schemas.openxmlformats.org/officeDocument/2006/relationships/tags" Target="../tags/tag45.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59.xml"/><Relationship Id="rId13" Type="http://schemas.openxmlformats.org/officeDocument/2006/relationships/tags" Target="../tags/tag64.xm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tags" Target="../tags/tag63.xml"/><Relationship Id="rId2" Type="http://schemas.openxmlformats.org/officeDocument/2006/relationships/tags" Target="../tags/tag53.xml"/><Relationship Id="rId16" Type="http://schemas.openxmlformats.org/officeDocument/2006/relationships/oleObject" Target="../embeddings/oleObject10.bin"/><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tags" Target="../tags/tag62.xml"/><Relationship Id="rId5" Type="http://schemas.openxmlformats.org/officeDocument/2006/relationships/tags" Target="../tags/tag56.xml"/><Relationship Id="rId15" Type="http://schemas.openxmlformats.org/officeDocument/2006/relationships/slideMaster" Target="../slideMasters/slideMaster1.xml"/><Relationship Id="rId10" Type="http://schemas.openxmlformats.org/officeDocument/2006/relationships/tags" Target="../tags/tag61.xml"/><Relationship Id="rId4" Type="http://schemas.openxmlformats.org/officeDocument/2006/relationships/tags" Target="../tags/tag55.xml"/><Relationship Id="rId9" Type="http://schemas.openxmlformats.org/officeDocument/2006/relationships/tags" Target="../tags/tag60.xml"/><Relationship Id="rId14" Type="http://schemas.openxmlformats.org/officeDocument/2006/relationships/tags" Target="../tags/tag65.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slideMaster" Target="../slideMasters/slideMaster1.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oleObject" Target="../embeddings/oleObject11.bin"/></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oleObject" Target="../embeddings/oleObject12.bin"/><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slideMaster" Target="../slideMasters/slideMaster1.xml"/><Relationship Id="rId5" Type="http://schemas.openxmlformats.org/officeDocument/2006/relationships/tags" Target="../tags/tag82.xml"/><Relationship Id="rId10" Type="http://schemas.openxmlformats.org/officeDocument/2006/relationships/tags" Target="../tags/tag87.xml"/><Relationship Id="rId4" Type="http://schemas.openxmlformats.org/officeDocument/2006/relationships/tags" Target="../tags/tag81.xml"/><Relationship Id="rId9" Type="http://schemas.openxmlformats.org/officeDocument/2006/relationships/tags" Target="../tags/tag86.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95.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5" Type="http://schemas.openxmlformats.org/officeDocument/2006/relationships/tags" Target="../tags/tag92.xml"/><Relationship Id="rId10" Type="http://schemas.openxmlformats.org/officeDocument/2006/relationships/oleObject" Target="../embeddings/oleObject13.bin"/><Relationship Id="rId4" Type="http://schemas.openxmlformats.org/officeDocument/2006/relationships/tags" Target="../tags/tag91.xml"/><Relationship Id="rId9"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tags" Target="../tags/tag98.xml"/><Relationship Id="rId7" Type="http://schemas.openxmlformats.org/officeDocument/2006/relationships/slideMaster" Target="../slideMasters/slideMaster1.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5" Type="http://schemas.openxmlformats.org/officeDocument/2006/relationships/tags" Target="../tags/tag100.xml"/><Relationship Id="rId4" Type="http://schemas.openxmlformats.org/officeDocument/2006/relationships/tags" Target="../tags/tag99.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oleObject" Target="../embeddings/oleObject15.bin"/><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slideMaster" Target="../slideMasters/slideMaster1.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0" Type="http://schemas.openxmlformats.org/officeDocument/2006/relationships/tags" Target="../tags/tag111.xml"/><Relationship Id="rId4" Type="http://schemas.openxmlformats.org/officeDocument/2006/relationships/tags" Target="../tags/tag105.xml"/><Relationship Id="rId9" Type="http://schemas.openxmlformats.org/officeDocument/2006/relationships/tags" Target="../tags/tag110.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1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22.xml"/><Relationship Id="rId7" Type="http://schemas.openxmlformats.org/officeDocument/2006/relationships/slideMaster" Target="../slideMasters/slideMaster1.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tags" Target="../tags/tag138.xml"/><Relationship Id="rId18" Type="http://schemas.openxmlformats.org/officeDocument/2006/relationships/tags" Target="../tags/tag143.xml"/><Relationship Id="rId3" Type="http://schemas.openxmlformats.org/officeDocument/2006/relationships/tags" Target="../tags/tag128.xml"/><Relationship Id="rId21" Type="http://schemas.openxmlformats.org/officeDocument/2006/relationships/tags" Target="../tags/tag146.xml"/><Relationship Id="rId7" Type="http://schemas.openxmlformats.org/officeDocument/2006/relationships/tags" Target="../tags/tag132.xml"/><Relationship Id="rId12" Type="http://schemas.openxmlformats.org/officeDocument/2006/relationships/tags" Target="../tags/tag137.xml"/><Relationship Id="rId17" Type="http://schemas.openxmlformats.org/officeDocument/2006/relationships/tags" Target="../tags/tag142.xml"/><Relationship Id="rId2" Type="http://schemas.openxmlformats.org/officeDocument/2006/relationships/tags" Target="../tags/tag127.xml"/><Relationship Id="rId16" Type="http://schemas.openxmlformats.org/officeDocument/2006/relationships/tags" Target="../tags/tag141.xml"/><Relationship Id="rId20" Type="http://schemas.openxmlformats.org/officeDocument/2006/relationships/tags" Target="../tags/tag145.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tags" Target="../tags/tag140.xml"/><Relationship Id="rId23" Type="http://schemas.openxmlformats.org/officeDocument/2006/relationships/oleObject" Target="../embeddings/oleObject5.bin"/><Relationship Id="rId10" Type="http://schemas.openxmlformats.org/officeDocument/2006/relationships/tags" Target="../tags/tag135.xml"/><Relationship Id="rId19" Type="http://schemas.openxmlformats.org/officeDocument/2006/relationships/tags" Target="../tags/tag144.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tags" Target="../tags/tag139.xml"/><Relationship Id="rId22"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47.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56.xml"/><Relationship Id="rId7" Type="http://schemas.openxmlformats.org/officeDocument/2006/relationships/slideMaster" Target="../slideMasters/slideMaster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167.xml"/><Relationship Id="rId13" Type="http://schemas.openxmlformats.org/officeDocument/2006/relationships/tags" Target="../tags/tag172.xml"/><Relationship Id="rId18" Type="http://schemas.openxmlformats.org/officeDocument/2006/relationships/tags" Target="../tags/tag177.xml"/><Relationship Id="rId3" Type="http://schemas.openxmlformats.org/officeDocument/2006/relationships/tags" Target="../tags/tag162.xml"/><Relationship Id="rId21" Type="http://schemas.openxmlformats.org/officeDocument/2006/relationships/tags" Target="../tags/tag180.xml"/><Relationship Id="rId7" Type="http://schemas.openxmlformats.org/officeDocument/2006/relationships/tags" Target="../tags/tag166.xml"/><Relationship Id="rId12" Type="http://schemas.openxmlformats.org/officeDocument/2006/relationships/tags" Target="../tags/tag171.xml"/><Relationship Id="rId17" Type="http://schemas.openxmlformats.org/officeDocument/2006/relationships/tags" Target="../tags/tag176.xml"/><Relationship Id="rId2" Type="http://schemas.openxmlformats.org/officeDocument/2006/relationships/tags" Target="../tags/tag161.xml"/><Relationship Id="rId16" Type="http://schemas.openxmlformats.org/officeDocument/2006/relationships/tags" Target="../tags/tag175.xml"/><Relationship Id="rId20" Type="http://schemas.openxmlformats.org/officeDocument/2006/relationships/tags" Target="../tags/tag179.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tags" Target="../tags/tag170.xml"/><Relationship Id="rId5" Type="http://schemas.openxmlformats.org/officeDocument/2006/relationships/tags" Target="../tags/tag164.xml"/><Relationship Id="rId15" Type="http://schemas.openxmlformats.org/officeDocument/2006/relationships/tags" Target="../tags/tag174.xml"/><Relationship Id="rId23" Type="http://schemas.openxmlformats.org/officeDocument/2006/relationships/oleObject" Target="../embeddings/oleObject5.bin"/><Relationship Id="rId10" Type="http://schemas.openxmlformats.org/officeDocument/2006/relationships/tags" Target="../tags/tag169.xml"/><Relationship Id="rId19" Type="http://schemas.openxmlformats.org/officeDocument/2006/relationships/tags" Target="../tags/tag178.xml"/><Relationship Id="rId4" Type="http://schemas.openxmlformats.org/officeDocument/2006/relationships/tags" Target="../tags/tag163.xml"/><Relationship Id="rId9" Type="http://schemas.openxmlformats.org/officeDocument/2006/relationships/tags" Target="../tags/tag168.xml"/><Relationship Id="rId14" Type="http://schemas.openxmlformats.org/officeDocument/2006/relationships/tags" Target="../tags/tag173.xml"/><Relationship Id="rId22"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81.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90.xml"/><Relationship Id="rId7" Type="http://schemas.openxmlformats.org/officeDocument/2006/relationships/slideMaster" Target="../slideMasters/slideMaster1.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Layouts/_rels/slideLayout42.xml.rels><?xml version="1.0" encoding="UTF-8" standalone="yes"?>
<Relationships xmlns="http://schemas.openxmlformats.org/package/2006/relationships"><Relationship Id="rId8" Type="http://schemas.openxmlformats.org/officeDocument/2006/relationships/tags" Target="../tags/tag201.xml"/><Relationship Id="rId13" Type="http://schemas.openxmlformats.org/officeDocument/2006/relationships/tags" Target="../tags/tag206.xml"/><Relationship Id="rId18" Type="http://schemas.openxmlformats.org/officeDocument/2006/relationships/tags" Target="../tags/tag211.xml"/><Relationship Id="rId3" Type="http://schemas.openxmlformats.org/officeDocument/2006/relationships/tags" Target="../tags/tag196.xml"/><Relationship Id="rId21" Type="http://schemas.openxmlformats.org/officeDocument/2006/relationships/tags" Target="../tags/tag214.xml"/><Relationship Id="rId7" Type="http://schemas.openxmlformats.org/officeDocument/2006/relationships/tags" Target="../tags/tag200.xml"/><Relationship Id="rId12" Type="http://schemas.openxmlformats.org/officeDocument/2006/relationships/tags" Target="../tags/tag205.xml"/><Relationship Id="rId17" Type="http://schemas.openxmlformats.org/officeDocument/2006/relationships/tags" Target="../tags/tag210.xml"/><Relationship Id="rId2" Type="http://schemas.openxmlformats.org/officeDocument/2006/relationships/tags" Target="../tags/tag195.xml"/><Relationship Id="rId16" Type="http://schemas.openxmlformats.org/officeDocument/2006/relationships/tags" Target="../tags/tag209.xml"/><Relationship Id="rId20" Type="http://schemas.openxmlformats.org/officeDocument/2006/relationships/tags" Target="../tags/tag213.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tags" Target="../tags/tag204.xml"/><Relationship Id="rId5" Type="http://schemas.openxmlformats.org/officeDocument/2006/relationships/tags" Target="../tags/tag198.xml"/><Relationship Id="rId15" Type="http://schemas.openxmlformats.org/officeDocument/2006/relationships/tags" Target="../tags/tag208.xml"/><Relationship Id="rId23" Type="http://schemas.openxmlformats.org/officeDocument/2006/relationships/oleObject" Target="../embeddings/oleObject5.bin"/><Relationship Id="rId10" Type="http://schemas.openxmlformats.org/officeDocument/2006/relationships/tags" Target="../tags/tag203.xml"/><Relationship Id="rId19" Type="http://schemas.openxmlformats.org/officeDocument/2006/relationships/tags" Target="../tags/tag212.xml"/><Relationship Id="rId4" Type="http://schemas.openxmlformats.org/officeDocument/2006/relationships/tags" Target="../tags/tag197.xml"/><Relationship Id="rId9" Type="http://schemas.openxmlformats.org/officeDocument/2006/relationships/tags" Target="../tags/tag202.xml"/><Relationship Id="rId14" Type="http://schemas.openxmlformats.org/officeDocument/2006/relationships/tags" Target="../tags/tag207.xml"/><Relationship Id="rId22"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15.xml"/></Relationships>
</file>

<file path=ppt/slideLayouts/_rels/slideLayout44.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224.xml"/><Relationship Id="rId7" Type="http://schemas.openxmlformats.org/officeDocument/2006/relationships/slideMaster" Target="../slideMasters/slideMaster1.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4" Type="http://schemas.openxmlformats.org/officeDocument/2006/relationships/tags" Target="../tags/tag225.xml"/></Relationships>
</file>

<file path=ppt/slideLayouts/_rels/slideLayout47.xml.rels><?xml version="1.0" encoding="UTF-8" standalone="yes"?>
<Relationships xmlns="http://schemas.openxmlformats.org/package/2006/relationships"><Relationship Id="rId8" Type="http://schemas.openxmlformats.org/officeDocument/2006/relationships/tags" Target="../tags/tag235.xml"/><Relationship Id="rId13" Type="http://schemas.openxmlformats.org/officeDocument/2006/relationships/tags" Target="../tags/tag240.xml"/><Relationship Id="rId18" Type="http://schemas.openxmlformats.org/officeDocument/2006/relationships/tags" Target="../tags/tag245.xml"/><Relationship Id="rId3" Type="http://schemas.openxmlformats.org/officeDocument/2006/relationships/tags" Target="../tags/tag230.xml"/><Relationship Id="rId21" Type="http://schemas.openxmlformats.org/officeDocument/2006/relationships/tags" Target="../tags/tag248.xml"/><Relationship Id="rId7" Type="http://schemas.openxmlformats.org/officeDocument/2006/relationships/tags" Target="../tags/tag234.xml"/><Relationship Id="rId12" Type="http://schemas.openxmlformats.org/officeDocument/2006/relationships/tags" Target="../tags/tag239.xml"/><Relationship Id="rId17" Type="http://schemas.openxmlformats.org/officeDocument/2006/relationships/tags" Target="../tags/tag244.xml"/><Relationship Id="rId2" Type="http://schemas.openxmlformats.org/officeDocument/2006/relationships/tags" Target="../tags/tag229.xml"/><Relationship Id="rId16" Type="http://schemas.openxmlformats.org/officeDocument/2006/relationships/tags" Target="../tags/tag243.xml"/><Relationship Id="rId20" Type="http://schemas.openxmlformats.org/officeDocument/2006/relationships/tags" Target="../tags/tag247.xml"/><Relationship Id="rId1" Type="http://schemas.openxmlformats.org/officeDocument/2006/relationships/tags" Target="../tags/tag228.xml"/><Relationship Id="rId6" Type="http://schemas.openxmlformats.org/officeDocument/2006/relationships/tags" Target="../tags/tag233.xml"/><Relationship Id="rId11" Type="http://schemas.openxmlformats.org/officeDocument/2006/relationships/tags" Target="../tags/tag238.xml"/><Relationship Id="rId5" Type="http://schemas.openxmlformats.org/officeDocument/2006/relationships/tags" Target="../tags/tag232.xml"/><Relationship Id="rId15" Type="http://schemas.openxmlformats.org/officeDocument/2006/relationships/tags" Target="../tags/tag242.xml"/><Relationship Id="rId23" Type="http://schemas.openxmlformats.org/officeDocument/2006/relationships/oleObject" Target="../embeddings/oleObject5.bin"/><Relationship Id="rId10" Type="http://schemas.openxmlformats.org/officeDocument/2006/relationships/tags" Target="../tags/tag237.xml"/><Relationship Id="rId19" Type="http://schemas.openxmlformats.org/officeDocument/2006/relationships/tags" Target="../tags/tag246.xml"/><Relationship Id="rId4" Type="http://schemas.openxmlformats.org/officeDocument/2006/relationships/tags" Target="../tags/tag231.xml"/><Relationship Id="rId9" Type="http://schemas.openxmlformats.org/officeDocument/2006/relationships/tags" Target="../tags/tag236.xml"/><Relationship Id="rId14" Type="http://schemas.openxmlformats.org/officeDocument/2006/relationships/tags" Target="../tags/tag241.xml"/><Relationship Id="rId22"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94E433-EA75-4625-8A73-516F56453032}"/>
              </a:ext>
            </a:extLst>
          </p:cNvPr>
          <p:cNvSpPr>
            <a:spLocks noGrp="1"/>
          </p:cNvSpPr>
          <p:nvPr>
            <p:ph type="ctrTitle"/>
          </p:nvPr>
        </p:nvSpPr>
        <p:spPr>
          <a:xfrm>
            <a:off x="1143000" y="1122363"/>
            <a:ext cx="6858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B8C12A61-FC2A-43D2-A603-3BB7295B578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EED5BCF6-DFFA-4872-9BBB-0395267F4B42}"/>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F28CB1EE-2F12-48CE-8CC9-ABCDA4B55C83}"/>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5B4C9FEE-C350-4BBA-B4C2-35AB2C46844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447834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FA789A-3868-45DC-904A-1CCF38AE7F9A}"/>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B5F9F3B3-4E68-444E-AF83-553A88B0D23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63F3DF45-A2AA-4EB5-9BB0-307AC98C571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9E6AF72E-1ADA-4F46-8C48-6AA031F63007}"/>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B1F700E7-CCFF-47EA-A812-CFC65635162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27785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7180037-0F83-4C2D-9E16-E3C00868E1BB}"/>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E0110D73-E1D2-42AF-B8C6-1E2F6D7C97F6}"/>
              </a:ext>
            </a:extLst>
          </p:cNvPr>
          <p:cNvSpPr>
            <a:spLocks noGrp="1"/>
          </p:cNvSpPr>
          <p:nvPr>
            <p:ph type="body" orient="vert" idx="1"/>
          </p:nvPr>
        </p:nvSpPr>
        <p:spPr>
          <a:xfrm>
            <a:off x="628650" y="365125"/>
            <a:ext cx="57626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7E6FAEDB-8D4B-4F45-94A3-A7B5FA74D8B8}"/>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31DBEDA3-9DAA-4B50-8552-C5AFCD8A7385}"/>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C9F12AB1-AFD9-4929-9F50-B822D9ADD8D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895551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
        <p:nvSpPr>
          <p:cNvPr id="2" name="Espace réservé de la date 1">
            <a:extLst>
              <a:ext uri="{FF2B5EF4-FFF2-40B4-BE49-F238E27FC236}">
                <a16:creationId xmlns:a16="http://schemas.microsoft.com/office/drawing/2014/main" id="{24D0B400-4F2F-4406-2AE6-1C745750204A}"/>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6205C65F-A0BD-BCBB-9726-DB6009F076CC}"/>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B926C009-91F3-F1AD-1A4B-87B40E421CE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35163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
        <p:nvSpPr>
          <p:cNvPr id="3" name="Espace réservé de la date 2">
            <a:extLst>
              <a:ext uri="{FF2B5EF4-FFF2-40B4-BE49-F238E27FC236}">
                <a16:creationId xmlns:a16="http://schemas.microsoft.com/office/drawing/2014/main" id="{3C26FA93-644B-FA2D-13A8-6917A035EA20}"/>
              </a:ext>
            </a:extLst>
          </p:cNvPr>
          <p:cNvSpPr>
            <a:spLocks noGrp="1"/>
          </p:cNvSpPr>
          <p:nvPr>
            <p:ph type="dt" sz="half" idx="14"/>
          </p:nvPr>
        </p:nvSpPr>
        <p:spPr/>
        <p:txBody>
          <a:bodyPr/>
          <a:lstStyle/>
          <a:p>
            <a:endParaRPr lang="fr-CH"/>
          </a:p>
        </p:txBody>
      </p:sp>
      <p:sp>
        <p:nvSpPr>
          <p:cNvPr id="5" name="Espace réservé du pied de page 4">
            <a:extLst>
              <a:ext uri="{FF2B5EF4-FFF2-40B4-BE49-F238E27FC236}">
                <a16:creationId xmlns:a16="http://schemas.microsoft.com/office/drawing/2014/main" id="{6CADF710-CBE7-4C3F-ADDF-FBC5312B9352}"/>
              </a:ext>
            </a:extLst>
          </p:cNvPr>
          <p:cNvSpPr>
            <a:spLocks noGrp="1"/>
          </p:cNvSpPr>
          <p:nvPr>
            <p:ph type="ftr" sz="quarter" idx="15"/>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A5B0911-2654-BC9D-131B-22F91687763F}"/>
              </a:ext>
            </a:extLst>
          </p:cNvPr>
          <p:cNvSpPr>
            <a:spLocks noGrp="1"/>
          </p:cNvSpPr>
          <p:nvPr>
            <p:ph type="sldNum" sz="quarter" idx="16"/>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14577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861536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161356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5576895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zweispaltiger Text mit Fazit">
    <p:spTree>
      <p:nvGrpSpPr>
        <p:cNvPr id="1" name=""/>
        <p:cNvGrpSpPr/>
        <p:nvPr/>
      </p:nvGrpSpPr>
      <p:grpSpPr>
        <a:xfrm>
          <a:off x="0" y="0"/>
          <a:ext cx="0" cy="0"/>
          <a:chOff x="0" y="0"/>
          <a:chExt cx="0" cy="0"/>
        </a:xfrm>
      </p:grpSpPr>
      <p:graphicFrame>
        <p:nvGraphicFramePr>
          <p:cNvPr id="24" name="Objekt 2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24" name="Objekt 2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51970"/>
          </a:xfrm>
        </p:spPr>
        <p:txBody>
          <a:bodyPr/>
          <a:lstStyle>
            <a:lvl1pPr>
              <a:defRPr baseline="0"/>
            </a:lvl1pPr>
          </a:lstStyle>
          <a:p>
            <a:r>
              <a:rPr lang="fr-CH" dirty="0"/>
              <a:t>Titel bearbeiten</a:t>
            </a:r>
            <a:br>
              <a:rPr lang="fr-CH" dirty="0"/>
            </a:br>
            <a:r>
              <a:rPr lang="fr-CH" dirty="0"/>
              <a:t>—</a:t>
            </a:r>
          </a:p>
        </p:txBody>
      </p:sp>
      <p:sp>
        <p:nvSpPr>
          <p:cNvPr id="25" name="Textplatzhalter 22"/>
          <p:cNvSpPr>
            <a:spLocks noGrp="1"/>
          </p:cNvSpPr>
          <p:nvPr>
            <p:ph type="body" sz="quarter" idx="13" hasCustomPrompt="1"/>
            <p:custDataLst>
              <p:tags r:id="rId2"/>
            </p:custDataLst>
          </p:nvPr>
        </p:nvSpPr>
        <p:spPr>
          <a:xfrm>
            <a:off x="5067299" y="1858223"/>
            <a:ext cx="3632201" cy="307777"/>
          </a:xfrm>
        </p:spPr>
        <p:txBody>
          <a:bodyPr wrap="square">
            <a:spAutoFit/>
          </a:bodyPr>
          <a:lstStyle>
            <a:lvl1pPr>
              <a:spcAft>
                <a:spcPts val="0"/>
              </a:spcAft>
              <a:defRPr sz="2000" b="1"/>
            </a:lvl1pPr>
            <a:lvl2pPr>
              <a:defRPr sz="1800" b="1"/>
            </a:lvl2pPr>
            <a:lvl3pPr>
              <a:defRPr sz="1800" b="1"/>
            </a:lvl3pPr>
            <a:lvl4pPr>
              <a:defRPr sz="1800" b="1"/>
            </a:lvl4pPr>
            <a:lvl5pPr>
              <a:defRPr sz="1800" b="1"/>
            </a:lvl5pPr>
          </a:lstStyle>
          <a:p>
            <a:pPr lvl="0"/>
            <a:r>
              <a:rPr lang="fr-CH"/>
              <a:t>Titel</a:t>
            </a:r>
            <a:endParaRPr lang="fr-CH" dirty="0"/>
          </a:p>
        </p:txBody>
      </p:sp>
      <p:sp>
        <p:nvSpPr>
          <p:cNvPr id="32" name="Textplatzhalter 31"/>
          <p:cNvSpPr>
            <a:spLocks noGrp="1"/>
          </p:cNvSpPr>
          <p:nvPr>
            <p:ph type="body" sz="quarter" idx="18"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34" name="Textplatzhalter 33"/>
          <p:cNvSpPr>
            <a:spLocks noGrp="1"/>
          </p:cNvSpPr>
          <p:nvPr>
            <p:ph type="body" sz="quarter" idx="19" hasCustomPrompt="1"/>
            <p:custDataLst>
              <p:tags r:id="rId4"/>
            </p:custDataLst>
          </p:nvPr>
        </p:nvSpPr>
        <p:spPr>
          <a:xfrm>
            <a:off x="457200" y="1858223"/>
            <a:ext cx="3632400" cy="307777"/>
          </a:xfrm>
        </p:spPr>
        <p:txBody>
          <a:bodyPr wrap="square">
            <a:spAutoFit/>
          </a:bodyPr>
          <a:lstStyle>
            <a:lvl1pPr>
              <a:defRPr b="1"/>
            </a:lvl1pPr>
          </a:lstStyle>
          <a:p>
            <a:pPr lvl="0"/>
            <a:r>
              <a:rPr lang="fr-CH" dirty="0" err="1"/>
              <a:t>Titel</a:t>
            </a:r>
            <a:endParaRPr lang="fr-CH" dirty="0"/>
          </a:p>
        </p:txBody>
      </p:sp>
      <p:sp>
        <p:nvSpPr>
          <p:cNvPr id="36" name="Textplatzhalter 35"/>
          <p:cNvSpPr>
            <a:spLocks noGrp="1"/>
          </p:cNvSpPr>
          <p:nvPr>
            <p:ph type="body" sz="quarter" idx="20"/>
            <p:custDataLst>
              <p:tags r:id="rId5"/>
            </p:custDataLst>
          </p:nvPr>
        </p:nvSpPr>
        <p:spPr>
          <a:xfrm>
            <a:off x="457200" y="2221364"/>
            <a:ext cx="363240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40" name="Textplatzhalter 39"/>
          <p:cNvSpPr>
            <a:spLocks noGrp="1"/>
          </p:cNvSpPr>
          <p:nvPr>
            <p:ph type="body" sz="quarter" idx="22"/>
            <p:custDataLst>
              <p:tags r:id="rId6"/>
            </p:custDataLst>
          </p:nvPr>
        </p:nvSpPr>
        <p:spPr>
          <a:xfrm>
            <a:off x="5067299" y="2221364"/>
            <a:ext cx="3632201" cy="2154436"/>
          </a:xfrm>
        </p:spPr>
        <p:txBody>
          <a:bodyPr wrap="square">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Foto Hoch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800600" y="1327200"/>
            <a:ext cx="3900488" cy="615553"/>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3"/>
            </p:custDataLst>
          </p:nvPr>
        </p:nvSpPr>
        <p:spPr>
          <a:xfrm>
            <a:off x="457200" y="1766400"/>
            <a:ext cx="4186238" cy="2154436"/>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4"/>
            </p:custDataLst>
          </p:nvPr>
        </p:nvSpPr>
        <p:spPr>
          <a:xfrm>
            <a:off x="457200" y="1327200"/>
            <a:ext cx="4186238"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Layout Foto Quer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57199" y="1766400"/>
            <a:ext cx="8242301" cy="307777"/>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10" name="Textplatzhalter 9"/>
          <p:cNvSpPr>
            <a:spLocks noGrp="1"/>
          </p:cNvSpPr>
          <p:nvPr>
            <p:ph type="body" sz="quarter" idx="13" hasCustomPrompt="1"/>
            <p:custDataLst>
              <p:tags r:id="rId3"/>
            </p:custDataLst>
          </p:nvPr>
        </p:nvSpPr>
        <p:spPr>
          <a:xfrm>
            <a:off x="457200" y="1327200"/>
            <a:ext cx="8242300"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6A477-B740-4307-BAE0-43CCF0F65AB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87EEE49-88DA-40AA-9C5E-3EE52CA86880}"/>
              </a:ext>
            </a:extLst>
          </p:cNvPr>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8753C0B4-A735-43FE-8D91-B7FD76854507}"/>
              </a:ext>
            </a:extLst>
          </p:cNvPr>
          <p:cNvSpPr>
            <a:spLocks noGrp="1"/>
          </p:cNvSpPr>
          <p:nvPr>
            <p:ph type="dt" sz="half" idx="10"/>
          </p:nvPr>
        </p:nvSpPr>
        <p:spPr/>
        <p:txBody>
          <a:bodyPr/>
          <a:lstStyle/>
          <a:p>
            <a:endParaRPr lang="fr-CH" dirty="0"/>
          </a:p>
        </p:txBody>
      </p:sp>
      <p:sp>
        <p:nvSpPr>
          <p:cNvPr id="5" name="Espace réservé du pied de page 4">
            <a:extLst>
              <a:ext uri="{FF2B5EF4-FFF2-40B4-BE49-F238E27FC236}">
                <a16:creationId xmlns:a16="http://schemas.microsoft.com/office/drawing/2014/main" id="{F90BB0E8-162E-4DAF-B4B7-4BCD42971C9B}"/>
              </a:ext>
            </a:extLst>
          </p:cNvPr>
          <p:cNvSpPr>
            <a:spLocks noGrp="1"/>
          </p:cNvSpPr>
          <p:nvPr>
            <p:ph type="ftr" sz="quarter" idx="11"/>
          </p:nvPr>
        </p:nvSpPr>
        <p:spPr/>
        <p:txBody>
          <a:bodyPr/>
          <a:lstStyle>
            <a:lvl1pPr algn="l">
              <a:defRPr/>
            </a:lvl1pPr>
          </a:lstStyle>
          <a:p>
            <a:r>
              <a:rPr lang="fr-CH" sz="1000">
                <a:solidFill>
                  <a:schemeClr val="tx1"/>
                </a:solidFill>
              </a:rPr>
              <a:t>Compte rendu</a:t>
            </a:r>
            <a:endParaRPr lang="fr-CH" sz="1000" dirty="0">
              <a:solidFill>
                <a:schemeClr val="tx1"/>
              </a:solidFill>
            </a:endParaRPr>
          </a:p>
        </p:txBody>
      </p:sp>
      <p:sp>
        <p:nvSpPr>
          <p:cNvPr id="6" name="Espace réservé du numéro de diapositive 5">
            <a:extLst>
              <a:ext uri="{FF2B5EF4-FFF2-40B4-BE49-F238E27FC236}">
                <a16:creationId xmlns:a16="http://schemas.microsoft.com/office/drawing/2014/main" id="{9C927A8D-7F46-460A-8751-C451441B1CDB}"/>
              </a:ext>
            </a:extLst>
          </p:cNvPr>
          <p:cNvSpPr>
            <a:spLocks noGrp="1"/>
          </p:cNvSpPr>
          <p:nvPr>
            <p:ph type="sldNum" sz="quarter" idx="12"/>
          </p:nvPr>
        </p:nvSpPr>
        <p:spPr/>
        <p:txBody>
          <a:bodyPr/>
          <a:lstStyle/>
          <a:p>
            <a:fld id="{0F212A8B-664A-4B58-9245-4A8E1F3C8C72}" type="slidenum">
              <a:rPr lang="fr-CH" smtClean="0"/>
              <a:pPr/>
              <a:t>‹N°›</a:t>
            </a:fld>
            <a:endParaRPr lang="fr-CH" dirty="0"/>
          </a:p>
        </p:txBody>
      </p:sp>
    </p:spTree>
    <p:extLst>
      <p:ext uri="{BB962C8B-B14F-4D97-AF65-F5344CB8AC3E}">
        <p14:creationId xmlns:p14="http://schemas.microsoft.com/office/powerpoint/2010/main" val="2188105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ayout zwei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Cliquez pour modifier le style du titre</a:t>
            </a:r>
            <a:endParaRPr lang="en-US"/>
          </a:p>
        </p:txBody>
      </p:sp>
      <p:sp>
        <p:nvSpPr>
          <p:cNvPr id="4" name="Bildplatzhalter 3"/>
          <p:cNvSpPr>
            <a:spLocks noGrp="1"/>
          </p:cNvSpPr>
          <p:nvPr>
            <p:ph type="pic" sz="quarter" idx="10"/>
          </p:nvPr>
        </p:nvSpPr>
        <p:spPr>
          <a:xfrm>
            <a:off x="457200" y="1371600"/>
            <a:ext cx="4032000" cy="4644000"/>
          </a:xfrm>
        </p:spPr>
        <p:txBody>
          <a:bodyPr/>
          <a:lstStyle/>
          <a:p>
            <a:r>
              <a:rPr lang="fr-FR" dirty="0"/>
              <a:t>Cliquez sur l'icône pour ajouter une image</a:t>
            </a:r>
            <a:endParaRPr lang="en-US" dirty="0"/>
          </a:p>
        </p:txBody>
      </p:sp>
      <p:sp>
        <p:nvSpPr>
          <p:cNvPr id="5" name="Bildplatzhalter 3"/>
          <p:cNvSpPr>
            <a:spLocks noGrp="1"/>
          </p:cNvSpPr>
          <p:nvPr>
            <p:ph type="pic" sz="quarter" idx="11"/>
          </p:nvPr>
        </p:nvSpPr>
        <p:spPr>
          <a:xfrm>
            <a:off x="4667500" y="1371600"/>
            <a:ext cx="4032000" cy="4644000"/>
          </a:xfrm>
        </p:spPr>
        <p:txBody>
          <a:bodyPr/>
          <a:lstStyle/>
          <a:p>
            <a:r>
              <a:rPr lang="fr-FR" dirty="0"/>
              <a:t>Cliquez sur l'icône pour ajouter une image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yout Grafik">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6" name="Objekt 5"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2"/>
            </p:custDataLst>
          </p:nvPr>
        </p:nvSpPr>
        <p:spPr>
          <a:xfrm>
            <a:off x="457200" y="2407920"/>
            <a:ext cx="8242300" cy="1846659"/>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Textplatzhalter 9"/>
          <p:cNvSpPr>
            <a:spLocks noGrp="1"/>
          </p:cNvSpPr>
          <p:nvPr>
            <p:ph type="body" sz="quarter" idx="13"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yout Prozess 6er">
    <p:spTree>
      <p:nvGrpSpPr>
        <p:cNvPr id="1" name=""/>
        <p:cNvGrpSpPr/>
        <p:nvPr/>
      </p:nvGrpSpPr>
      <p:grpSpPr>
        <a:xfrm>
          <a:off x="0" y="0"/>
          <a:ext cx="0" cy="0"/>
          <a:chOff x="0" y="0"/>
          <a:chExt cx="0" cy="0"/>
        </a:xfrm>
      </p:grpSpPr>
      <p:graphicFrame>
        <p:nvGraphicFramePr>
          <p:cNvPr id="27" name="Objekt 2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6" imgW="0" imgH="0" progId="">
                  <p:embed/>
                </p:oleObj>
              </mc:Choice>
              <mc:Fallback>
                <p:oleObj name="think-cell Slide" r:id="rId16" imgW="0" imgH="0" progId="">
                  <p:embed/>
                  <p:pic>
                    <p:nvPicPr>
                      <p:cNvPr id="27" name="Objekt 2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hasCustomPrompt="1"/>
            <p:custDataLst>
              <p:tags r:id="rId2"/>
            </p:custDataLst>
          </p:nvPr>
        </p:nvSpPr>
        <p:spPr>
          <a:xfrm>
            <a:off x="573226" y="2373243"/>
            <a:ext cx="1260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3"/>
            </p:custDataLst>
          </p:nvPr>
        </p:nvSpPr>
        <p:spPr>
          <a:xfrm>
            <a:off x="573226" y="3113577"/>
            <a:ext cx="1260000" cy="1538883"/>
          </a:xfrm>
        </p:spPr>
        <p:txBody>
          <a:bodyPr wrap="square">
            <a:spAutoFit/>
          </a:bodyPr>
          <a:lstStyle>
            <a:lvl1pPr>
              <a:defRPr/>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4"/>
            </p:custDataLst>
          </p:nvPr>
        </p:nvSpPr>
        <p:spPr>
          <a:xfrm>
            <a:off x="2032186" y="2373243"/>
            <a:ext cx="1260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16" hasCustomPrompt="1"/>
            <p:custDataLst>
              <p:tags r:id="rId5"/>
            </p:custDataLst>
          </p:nvPr>
        </p:nvSpPr>
        <p:spPr>
          <a:xfrm>
            <a:off x="2032186" y="3113577"/>
            <a:ext cx="1260000" cy="307777"/>
          </a:xfrm>
        </p:spPr>
        <p:txBody>
          <a:bodyPr wrap="square">
            <a:spAutoFit/>
          </a:bodyPr>
          <a:lstStyle>
            <a:lvl1pPr>
              <a:defRPr b="0"/>
            </a:lvl1pPr>
          </a:lstStyle>
          <a:p>
            <a:pPr lvl="0"/>
            <a:r>
              <a:rPr lang="fr-CH" dirty="0" err="1"/>
              <a:t>Titel</a:t>
            </a:r>
            <a:endParaRPr lang="fr-CH" dirty="0"/>
          </a:p>
        </p:txBody>
      </p:sp>
      <p:sp>
        <p:nvSpPr>
          <p:cNvPr id="18" name="Textplatzhalter 7"/>
          <p:cNvSpPr>
            <a:spLocks noGrp="1"/>
          </p:cNvSpPr>
          <p:nvPr>
            <p:ph type="body" sz="quarter" idx="17" hasCustomPrompt="1"/>
            <p:custDataLst>
              <p:tags r:id="rId6"/>
            </p:custDataLst>
          </p:nvPr>
        </p:nvSpPr>
        <p:spPr>
          <a:xfrm>
            <a:off x="3363702" y="2373243"/>
            <a:ext cx="1260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7"/>
            </p:custDataLst>
          </p:nvPr>
        </p:nvSpPr>
        <p:spPr>
          <a:xfrm>
            <a:off x="3363702" y="3113577"/>
            <a:ext cx="1260000" cy="307777"/>
          </a:xfrm>
        </p:spPr>
        <p:txBody>
          <a:bodyPr wrap="square">
            <a:spAutoFit/>
          </a:bodyPr>
          <a:lstStyle>
            <a:lvl1pPr>
              <a:defRPr b="0"/>
            </a:lvl1pPr>
          </a:lstStyle>
          <a:p>
            <a:pPr lvl="0"/>
            <a:r>
              <a:rPr lang="fr-CH" dirty="0"/>
              <a:t>Titel</a:t>
            </a:r>
          </a:p>
        </p:txBody>
      </p:sp>
      <p:sp>
        <p:nvSpPr>
          <p:cNvPr id="20" name="Textplatzhalter 7"/>
          <p:cNvSpPr>
            <a:spLocks noGrp="1"/>
          </p:cNvSpPr>
          <p:nvPr>
            <p:ph type="body" sz="quarter" idx="19" hasCustomPrompt="1"/>
            <p:custDataLst>
              <p:tags r:id="rId8"/>
            </p:custDataLst>
          </p:nvPr>
        </p:nvSpPr>
        <p:spPr>
          <a:xfrm>
            <a:off x="4695218" y="2373243"/>
            <a:ext cx="126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9"/>
            </p:custDataLst>
          </p:nvPr>
        </p:nvSpPr>
        <p:spPr>
          <a:xfrm>
            <a:off x="4695218" y="3113577"/>
            <a:ext cx="126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10"/>
            </p:custDataLst>
          </p:nvPr>
        </p:nvSpPr>
        <p:spPr>
          <a:xfrm>
            <a:off x="6026733" y="2373243"/>
            <a:ext cx="1260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11"/>
            </p:custDataLst>
          </p:nvPr>
        </p:nvSpPr>
        <p:spPr>
          <a:xfrm>
            <a:off x="6026733" y="3113577"/>
            <a:ext cx="1260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12"/>
            </p:custDataLst>
          </p:nvPr>
        </p:nvSpPr>
        <p:spPr>
          <a:xfrm>
            <a:off x="7358248" y="2373243"/>
            <a:ext cx="12600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13"/>
            </p:custDataLst>
          </p:nvPr>
        </p:nvSpPr>
        <p:spPr>
          <a:xfrm>
            <a:off x="7358248" y="3113577"/>
            <a:ext cx="1260000" cy="307777"/>
          </a:xfrm>
        </p:spPr>
        <p:txBody>
          <a:bodyPr wrap="square">
            <a:spAutoFit/>
          </a:bodyPr>
          <a:lstStyle>
            <a:lvl1pPr>
              <a:defRPr b="0"/>
            </a:lvl1pPr>
          </a:lstStyle>
          <a:p>
            <a:pPr lvl="0"/>
            <a:r>
              <a:rPr lang="fr-CH" dirty="0"/>
              <a:t>Titel</a:t>
            </a:r>
          </a:p>
        </p:txBody>
      </p:sp>
      <p:sp>
        <p:nvSpPr>
          <p:cNvPr id="28" name="Textplatzhalter 9"/>
          <p:cNvSpPr>
            <a:spLocks noGrp="1"/>
          </p:cNvSpPr>
          <p:nvPr>
            <p:ph type="body" sz="quarter" idx="13" hasCustomPrompt="1"/>
            <p:custDataLst>
              <p:tags r:id="rId14"/>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 Prozess 5er">
    <p:spTree>
      <p:nvGrpSpPr>
        <p:cNvPr id="1" name=""/>
        <p:cNvGrpSpPr/>
        <p:nvPr/>
      </p:nvGrpSpPr>
      <p:grpSpPr>
        <a:xfrm>
          <a:off x="0" y="0"/>
          <a:ext cx="0" cy="0"/>
          <a:chOff x="0" y="0"/>
          <a:chExt cx="0" cy="0"/>
        </a:xfrm>
      </p:grpSpPr>
      <p:graphicFrame>
        <p:nvGraphicFramePr>
          <p:cNvPr id="31" name="Objekt 3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4" imgW="0" imgH="0" progId="">
                  <p:embed/>
                </p:oleObj>
              </mc:Choice>
              <mc:Fallback>
                <p:oleObj name="think-cell Slide" r:id="rId14" imgW="0" imgH="0" progId="">
                  <p:embed/>
                  <p:pic>
                    <p:nvPicPr>
                      <p:cNvPr id="31" name="Objekt 30"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1512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2"/>
            </p:custDataLst>
          </p:nvPr>
        </p:nvSpPr>
        <p:spPr>
          <a:xfrm>
            <a:off x="573226" y="3113577"/>
            <a:ext cx="1519237" cy="1231106"/>
          </a:xfrm>
        </p:spPr>
        <p:txBody>
          <a:bodyPr wrap="square">
            <a:spAutoFit/>
          </a:bodyPr>
          <a:lstStyle>
            <a:lvl1pPr>
              <a:defRPr/>
            </a:lvl1pPr>
          </a:lstStyle>
          <a:p>
            <a:pPr lvl="0"/>
            <a:r>
              <a:rPr lang="fr-FR"/>
              <a:t>Cliquez pour modifier les styles du texte du masque</a:t>
            </a:r>
          </a:p>
        </p:txBody>
      </p:sp>
      <p:sp>
        <p:nvSpPr>
          <p:cNvPr id="18" name="Textplatzhalter 7"/>
          <p:cNvSpPr>
            <a:spLocks noGrp="1"/>
          </p:cNvSpPr>
          <p:nvPr>
            <p:ph type="body" sz="quarter" idx="17" hasCustomPrompt="1"/>
            <p:custDataLst>
              <p:tags r:id="rId3"/>
            </p:custDataLst>
          </p:nvPr>
        </p:nvSpPr>
        <p:spPr>
          <a:xfrm>
            <a:off x="2307236" y="2373243"/>
            <a:ext cx="1512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4"/>
            </p:custDataLst>
          </p:nvPr>
        </p:nvSpPr>
        <p:spPr>
          <a:xfrm>
            <a:off x="2307236" y="3113577"/>
            <a:ext cx="1512000" cy="307777"/>
          </a:xfrm>
        </p:spPr>
        <p:txBody>
          <a:bodyPr wrap="square">
            <a:spAutoFit/>
          </a:bodyPr>
          <a:lstStyle>
            <a:lvl1pPr>
              <a:defRPr b="0"/>
            </a:lvl1pPr>
          </a:lstStyle>
          <a:p>
            <a:pPr lvl="0"/>
            <a:r>
              <a:rPr lang="fr-CH" dirty="0" err="1"/>
              <a:t>Titel</a:t>
            </a:r>
            <a:endParaRPr lang="fr-CH" dirty="0"/>
          </a:p>
        </p:txBody>
      </p:sp>
      <p:sp>
        <p:nvSpPr>
          <p:cNvPr id="20" name="Textplatzhalter 7"/>
          <p:cNvSpPr>
            <a:spLocks noGrp="1"/>
          </p:cNvSpPr>
          <p:nvPr>
            <p:ph type="body" sz="quarter" idx="19" hasCustomPrompt="1"/>
            <p:custDataLst>
              <p:tags r:id="rId5"/>
            </p:custDataLst>
          </p:nvPr>
        </p:nvSpPr>
        <p:spPr>
          <a:xfrm>
            <a:off x="3929319" y="2373243"/>
            <a:ext cx="144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6"/>
            </p:custDataLst>
          </p:nvPr>
        </p:nvSpPr>
        <p:spPr>
          <a:xfrm>
            <a:off x="3929319" y="3113577"/>
            <a:ext cx="144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7"/>
            </p:custDataLst>
          </p:nvPr>
        </p:nvSpPr>
        <p:spPr>
          <a:xfrm>
            <a:off x="5479402" y="2373243"/>
            <a:ext cx="1512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8"/>
            </p:custDataLst>
          </p:nvPr>
        </p:nvSpPr>
        <p:spPr>
          <a:xfrm>
            <a:off x="5479402" y="3113577"/>
            <a:ext cx="1512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9"/>
            </p:custDataLst>
          </p:nvPr>
        </p:nvSpPr>
        <p:spPr>
          <a:xfrm>
            <a:off x="7101486" y="2373243"/>
            <a:ext cx="151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10"/>
            </p:custDataLst>
          </p:nvPr>
        </p:nvSpPr>
        <p:spPr>
          <a:xfrm>
            <a:off x="7101486" y="3113577"/>
            <a:ext cx="1512000" cy="307777"/>
          </a:xfrm>
        </p:spPr>
        <p:txBody>
          <a:bodyPr wrap="square">
            <a:spAutoFit/>
          </a:bodyPr>
          <a:lstStyle>
            <a:lvl1pPr>
              <a:defRPr b="0"/>
            </a:lvl1pPr>
          </a:lstStyle>
          <a:p>
            <a:pPr lvl="0"/>
            <a:r>
              <a:rPr lang="fr-CH" dirty="0"/>
              <a:t>Titel</a:t>
            </a:r>
          </a:p>
        </p:txBody>
      </p:sp>
      <p:sp>
        <p:nvSpPr>
          <p:cNvPr id="28" name="Titel 1"/>
          <p:cNvSpPr>
            <a:spLocks noGrp="1"/>
          </p:cNvSpPr>
          <p:nvPr>
            <p:ph type="title" hasCustomPrompt="1"/>
            <p:custDataLst>
              <p:tags r:id="rId11"/>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9" name="Textplatzhalter 9"/>
          <p:cNvSpPr>
            <a:spLocks noGrp="1"/>
          </p:cNvSpPr>
          <p:nvPr>
            <p:ph type="body" sz="quarter" idx="13" hasCustomPrompt="1"/>
            <p:custDataLst>
              <p:tags r:id="rId12"/>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ayout Prozess 4er">
    <p:spTree>
      <p:nvGrpSpPr>
        <p:cNvPr id="1" name=""/>
        <p:cNvGrpSpPr/>
        <p:nvPr/>
      </p:nvGrpSpPr>
      <p:grpSpPr>
        <a:xfrm>
          <a:off x="0" y="0"/>
          <a:ext cx="0" cy="0"/>
          <a:chOff x="0" y="0"/>
          <a:chExt cx="0" cy="0"/>
        </a:xfrm>
      </p:grpSpPr>
      <p:graphicFrame>
        <p:nvGraphicFramePr>
          <p:cNvPr id="28" name="Objekt 2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2" imgW="0" imgH="0" progId="">
                  <p:embed/>
                </p:oleObj>
              </mc:Choice>
              <mc:Fallback>
                <p:oleObj name="think-cell Slide" r:id="rId12" imgW="0" imgH="0" progId="">
                  <p:embed/>
                  <p:pic>
                    <p:nvPicPr>
                      <p:cNvPr id="28" name="Objekt 2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Textplatzhalter 7"/>
          <p:cNvSpPr>
            <a:spLocks noGrp="1"/>
          </p:cNvSpPr>
          <p:nvPr>
            <p:ph type="body" sz="quarter" idx="14"/>
            <p:custDataLst>
              <p:tags r:id="rId1"/>
            </p:custDataLst>
          </p:nvPr>
        </p:nvSpPr>
        <p:spPr>
          <a:xfrm>
            <a:off x="573226" y="3113577"/>
            <a:ext cx="1872000" cy="1231106"/>
          </a:xfrm>
        </p:spPr>
        <p:txBody>
          <a:bodyPr wrap="square">
            <a:spAutoFit/>
          </a:bodyPr>
          <a:lstStyle>
            <a:lvl1pPr>
              <a:defRPr/>
            </a:lvl1pPr>
          </a:lstStyle>
          <a:p>
            <a:pPr lvl="0"/>
            <a:r>
              <a:rPr lang="fr-FR"/>
              <a:t>Cliquez pour modifier les styles du texte du masque</a:t>
            </a:r>
          </a:p>
        </p:txBody>
      </p:sp>
      <p:sp>
        <p:nvSpPr>
          <p:cNvPr id="21" name="Textplatzhalter 7"/>
          <p:cNvSpPr>
            <a:spLocks noGrp="1"/>
          </p:cNvSpPr>
          <p:nvPr>
            <p:ph type="body" sz="quarter" idx="20" hasCustomPrompt="1"/>
            <p:custDataLst>
              <p:tags r:id="rId2"/>
            </p:custDataLst>
          </p:nvPr>
        </p:nvSpPr>
        <p:spPr>
          <a:xfrm>
            <a:off x="2683200" y="3113577"/>
            <a:ext cx="1872000" cy="307777"/>
          </a:xfrm>
        </p:spPr>
        <p:txBody>
          <a:bodyPr wrap="square">
            <a:spAutoFit/>
          </a:bodyPr>
          <a:lstStyle>
            <a:lvl1pPr>
              <a:defRPr b="0"/>
            </a:lvl1pPr>
          </a:lstStyle>
          <a:p>
            <a:pPr lvl="0"/>
            <a:r>
              <a:rPr lang="fr-CH" dirty="0"/>
              <a:t>Titel</a:t>
            </a:r>
          </a:p>
        </p:txBody>
      </p:sp>
      <p:sp>
        <p:nvSpPr>
          <p:cNvPr id="23" name="Textplatzhalter 7"/>
          <p:cNvSpPr>
            <a:spLocks noGrp="1"/>
          </p:cNvSpPr>
          <p:nvPr>
            <p:ph type="body" sz="quarter" idx="22" hasCustomPrompt="1"/>
            <p:custDataLst>
              <p:tags r:id="rId3"/>
            </p:custDataLst>
          </p:nvPr>
        </p:nvSpPr>
        <p:spPr>
          <a:xfrm>
            <a:off x="4684244" y="3113577"/>
            <a:ext cx="1872000" cy="307777"/>
          </a:xfrm>
        </p:spPr>
        <p:txBody>
          <a:bodyPr wrap="square">
            <a:spAutoFit/>
          </a:bodyPr>
          <a:lstStyle>
            <a:lvl1pPr>
              <a:defRPr b="0"/>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6685288" y="3113577"/>
            <a:ext cx="1872000" cy="307777"/>
          </a:xfrm>
        </p:spPr>
        <p:txBody>
          <a:bodyPr wrap="square">
            <a:spAutoFit/>
          </a:bodyPr>
          <a:lstStyle>
            <a:lvl1pPr>
              <a:defRPr b="0"/>
            </a:lvl1pPr>
          </a:lstStyle>
          <a:p>
            <a:pPr lvl="0"/>
            <a:r>
              <a:rPr lang="fr-CH" dirty="0"/>
              <a:t>Titel</a:t>
            </a:r>
          </a:p>
        </p:txBody>
      </p:sp>
      <p:sp>
        <p:nvSpPr>
          <p:cNvPr id="13" name="Textplatzhalter 7"/>
          <p:cNvSpPr>
            <a:spLocks noGrp="1"/>
          </p:cNvSpPr>
          <p:nvPr>
            <p:ph type="body" sz="quarter" idx="12" hasCustomPrompt="1"/>
            <p:custDataLst>
              <p:tags r:id="rId5"/>
            </p:custDataLst>
          </p:nvPr>
        </p:nvSpPr>
        <p:spPr>
          <a:xfrm>
            <a:off x="573226" y="2373243"/>
            <a:ext cx="1872000" cy="307777"/>
          </a:xfrm>
        </p:spPr>
        <p:txBody>
          <a:bodyPr wrap="square">
            <a:spAutoFit/>
          </a:bodyPr>
          <a:lstStyle>
            <a:lvl1pPr>
              <a:defRPr b="1"/>
            </a:lvl1pPr>
          </a:lstStyle>
          <a:p>
            <a:pPr lvl="0"/>
            <a:r>
              <a:rPr lang="fr-CH" dirty="0" err="1"/>
              <a:t>Titel</a:t>
            </a:r>
            <a:endParaRPr lang="fr-CH" dirty="0"/>
          </a:p>
        </p:txBody>
      </p:sp>
      <p:sp>
        <p:nvSpPr>
          <p:cNvPr id="16" name="Textplatzhalter 7"/>
          <p:cNvSpPr>
            <a:spLocks noGrp="1"/>
          </p:cNvSpPr>
          <p:nvPr>
            <p:ph type="body" sz="quarter" idx="19" hasCustomPrompt="1"/>
            <p:custDataLst>
              <p:tags r:id="rId6"/>
            </p:custDataLst>
          </p:nvPr>
        </p:nvSpPr>
        <p:spPr>
          <a:xfrm>
            <a:off x="2683200" y="2373243"/>
            <a:ext cx="1872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21" hasCustomPrompt="1"/>
            <p:custDataLst>
              <p:tags r:id="rId7"/>
            </p:custDataLst>
          </p:nvPr>
        </p:nvSpPr>
        <p:spPr>
          <a:xfrm>
            <a:off x="4684244" y="2373243"/>
            <a:ext cx="1872000" cy="307777"/>
          </a:xfrm>
        </p:spPr>
        <p:txBody>
          <a:bodyPr wrap="square">
            <a:spAutoFit/>
          </a:bodyPr>
          <a:lstStyle>
            <a:lvl1pPr>
              <a:defRPr b="1"/>
            </a:lvl1pPr>
          </a:lstStyle>
          <a:p>
            <a:pPr lvl="0"/>
            <a:r>
              <a:rPr lang="fr-CH" dirty="0"/>
              <a:t>Titel</a:t>
            </a:r>
          </a:p>
        </p:txBody>
      </p:sp>
      <p:sp>
        <p:nvSpPr>
          <p:cNvPr id="18" name="Textplatzhalter 7"/>
          <p:cNvSpPr>
            <a:spLocks noGrp="1"/>
          </p:cNvSpPr>
          <p:nvPr>
            <p:ph type="body" sz="quarter" idx="23" hasCustomPrompt="1"/>
            <p:custDataLst>
              <p:tags r:id="rId8"/>
            </p:custDataLst>
          </p:nvPr>
        </p:nvSpPr>
        <p:spPr>
          <a:xfrm>
            <a:off x="6685288" y="2373243"/>
            <a:ext cx="1872000" cy="307777"/>
          </a:xfrm>
        </p:spPr>
        <p:txBody>
          <a:bodyPr wrap="square">
            <a:spAutoFit/>
          </a:bodyPr>
          <a:lstStyle>
            <a:lvl1pPr>
              <a:defRPr b="1"/>
            </a:lvl1pPr>
          </a:lstStyle>
          <a:p>
            <a:pPr lvl="0"/>
            <a:r>
              <a:rPr lang="fr-CH" dirty="0"/>
              <a:t>Titel</a:t>
            </a:r>
          </a:p>
        </p:txBody>
      </p:sp>
      <p:sp>
        <p:nvSpPr>
          <p:cNvPr id="19" name="Titel 1"/>
          <p:cNvSpPr>
            <a:spLocks noGrp="1"/>
          </p:cNvSpPr>
          <p:nvPr>
            <p:ph type="title" hasCustomPrompt="1"/>
            <p:custDataLst>
              <p:tags r:id="rId9"/>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6" name="Textplatzhalter 9"/>
          <p:cNvSpPr>
            <a:spLocks noGrp="1"/>
          </p:cNvSpPr>
          <p:nvPr>
            <p:ph type="body" sz="quarter" idx="13" hasCustomPrompt="1"/>
            <p:custDataLst>
              <p:tags r:id="rId10"/>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yout Prozess 3er">
    <p:spTree>
      <p:nvGrpSpPr>
        <p:cNvPr id="1" name=""/>
        <p:cNvGrpSpPr/>
        <p:nvPr/>
      </p:nvGrpSpPr>
      <p:grpSpPr>
        <a:xfrm>
          <a:off x="0" y="0"/>
          <a:ext cx="0" cy="0"/>
          <a:chOff x="0" y="0"/>
          <a:chExt cx="0" cy="0"/>
        </a:xfrm>
      </p:grpSpPr>
      <p:graphicFrame>
        <p:nvGraphicFramePr>
          <p:cNvPr id="17" name="Objekt 1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0" imgW="0" imgH="0" progId="">
                  <p:embed/>
                </p:oleObj>
              </mc:Choice>
              <mc:Fallback>
                <p:oleObj name="think-cell Slide" r:id="rId10" imgW="0" imgH="0" progId="">
                  <p:embed/>
                  <p:pic>
                    <p:nvPicPr>
                      <p:cNvPr id="17" name="Objekt 1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2592000" cy="307777"/>
          </a:xfrm>
        </p:spPr>
        <p:txBody>
          <a:bodyPr wrap="square">
            <a:spAutoFit/>
          </a:bodyPr>
          <a:lstStyle>
            <a:lvl1pPr>
              <a:defRPr b="1"/>
            </a:lvl1pPr>
          </a:lstStyle>
          <a:p>
            <a:pPr lvl="0"/>
            <a:r>
              <a:rPr lang="fr-CH" dirty="0"/>
              <a:t>Titel</a:t>
            </a:r>
          </a:p>
        </p:txBody>
      </p:sp>
      <p:sp>
        <p:nvSpPr>
          <p:cNvPr id="15" name="Textplatzhalter 7"/>
          <p:cNvSpPr>
            <a:spLocks noGrp="1"/>
          </p:cNvSpPr>
          <p:nvPr>
            <p:ph type="body" sz="quarter" idx="14"/>
            <p:custDataLst>
              <p:tags r:id="rId2"/>
            </p:custDataLst>
          </p:nvPr>
        </p:nvSpPr>
        <p:spPr>
          <a:xfrm>
            <a:off x="573226" y="3113577"/>
            <a:ext cx="2592000" cy="923330"/>
          </a:xfrm>
        </p:spPr>
        <p:txBody>
          <a:bodyPr wrap="square">
            <a:spAutoFit/>
          </a:bodyPr>
          <a:lstStyle>
            <a:lvl1pPr>
              <a:defRPr/>
            </a:lvl1pPr>
          </a:lstStyle>
          <a:p>
            <a:pPr lvl="0"/>
            <a:r>
              <a:rPr lang="fr-FR"/>
              <a:t>Cliquez pour modifier les styles du texte du masque</a:t>
            </a:r>
          </a:p>
        </p:txBody>
      </p:sp>
      <p:sp>
        <p:nvSpPr>
          <p:cNvPr id="22" name="Textplatzhalter 7"/>
          <p:cNvSpPr>
            <a:spLocks noGrp="1"/>
          </p:cNvSpPr>
          <p:nvPr>
            <p:ph type="body" sz="quarter" idx="21" hasCustomPrompt="1"/>
            <p:custDataLst>
              <p:tags r:id="rId3"/>
            </p:custDataLst>
          </p:nvPr>
        </p:nvSpPr>
        <p:spPr>
          <a:xfrm>
            <a:off x="3383379" y="2373243"/>
            <a:ext cx="2592000" cy="307777"/>
          </a:xfrm>
        </p:spPr>
        <p:txBody>
          <a:bodyPr wrap="square">
            <a:spAutoFit/>
          </a:bodyPr>
          <a:lstStyle>
            <a:lvl1pPr>
              <a:defRPr b="1"/>
            </a:lvl1pPr>
          </a:lstStyle>
          <a:p>
            <a:pPr lvl="0"/>
            <a:r>
              <a:rPr lang="fr-CH"/>
              <a:t>Titel</a:t>
            </a:r>
            <a:endParaRPr lang="fr-CH" dirty="0"/>
          </a:p>
        </p:txBody>
      </p:sp>
      <p:sp>
        <p:nvSpPr>
          <p:cNvPr id="23" name="Textplatzhalter 7"/>
          <p:cNvSpPr>
            <a:spLocks noGrp="1"/>
          </p:cNvSpPr>
          <p:nvPr>
            <p:ph type="body" sz="quarter" idx="22" hasCustomPrompt="1"/>
            <p:custDataLst>
              <p:tags r:id="rId4"/>
            </p:custDataLst>
          </p:nvPr>
        </p:nvSpPr>
        <p:spPr>
          <a:xfrm>
            <a:off x="3383379" y="3113577"/>
            <a:ext cx="2592000" cy="307777"/>
          </a:xfrm>
        </p:spPr>
        <p:txBody>
          <a:bodyPr wrap="square">
            <a:spAutoFit/>
          </a:bodyPr>
          <a:lstStyle>
            <a:lvl1pPr>
              <a:defRPr b="0"/>
            </a:lvl1pPr>
          </a:lstStyle>
          <a:p>
            <a:pPr lvl="0"/>
            <a:r>
              <a:rPr lang="fr-CH" dirty="0" err="1"/>
              <a:t>Titel</a:t>
            </a:r>
            <a:endParaRPr lang="fr-CH" dirty="0"/>
          </a:p>
        </p:txBody>
      </p:sp>
      <p:sp>
        <p:nvSpPr>
          <p:cNvPr id="24" name="Textplatzhalter 7"/>
          <p:cNvSpPr>
            <a:spLocks noGrp="1"/>
          </p:cNvSpPr>
          <p:nvPr>
            <p:ph type="body" sz="quarter" idx="23" hasCustomPrompt="1"/>
            <p:custDataLst>
              <p:tags r:id="rId5"/>
            </p:custDataLst>
          </p:nvPr>
        </p:nvSpPr>
        <p:spPr>
          <a:xfrm>
            <a:off x="6047204" y="2373243"/>
            <a:ext cx="259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6"/>
            </p:custDataLst>
          </p:nvPr>
        </p:nvSpPr>
        <p:spPr>
          <a:xfrm>
            <a:off x="6047204" y="3113577"/>
            <a:ext cx="2592000" cy="307777"/>
          </a:xfrm>
        </p:spPr>
        <p:txBody>
          <a:bodyPr wrap="square">
            <a:spAutoFit/>
          </a:bodyPr>
          <a:lstStyle>
            <a:lvl1pPr>
              <a:defRPr b="0"/>
            </a:lvl1pPr>
          </a:lstStyle>
          <a:p>
            <a:pPr lvl="0"/>
            <a:r>
              <a:rPr lang="fr-CH"/>
              <a:t>Titel</a:t>
            </a:r>
            <a:endParaRPr lang="fr-CH" dirty="0"/>
          </a:p>
        </p:txBody>
      </p:sp>
      <p:sp>
        <p:nvSpPr>
          <p:cNvPr id="11" name="Titel 1"/>
          <p:cNvSpPr>
            <a:spLocks noGrp="1"/>
          </p:cNvSpPr>
          <p:nvPr>
            <p:ph type="title" hasCustomPrompt="1"/>
            <p:custDataLst>
              <p:tags r:id="rId7"/>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2" name="Textplatzhalter 9"/>
          <p:cNvSpPr>
            <a:spLocks noGrp="1"/>
          </p:cNvSpPr>
          <p:nvPr>
            <p:ph type="body" sz="quarter" idx="13" hasCustomPrompt="1"/>
            <p:custDataLst>
              <p:tags r:id="rId8"/>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ayout Prozess 2er">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4032000" cy="307777"/>
          </a:xfrm>
        </p:spPr>
        <p:txBody>
          <a:bodyPr wrap="square">
            <a:spAutoFit/>
          </a:bodyPr>
          <a:lstStyle>
            <a:lvl1pPr>
              <a:defRPr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573226" y="3113577"/>
            <a:ext cx="4032000" cy="615553"/>
          </a:xfrm>
        </p:spPr>
        <p:txBody>
          <a:bodyPr wrap="square">
            <a:spAutoFit/>
          </a:bodyPr>
          <a:lstStyle>
            <a:lvl1pPr>
              <a:defRPr/>
            </a:lvl1pPr>
          </a:lstStyle>
          <a:p>
            <a:pPr lvl="0"/>
            <a:r>
              <a:rPr lang="fr-FR"/>
              <a:t>Cliquez pour modifier les styles du texte du masque</a:t>
            </a:r>
          </a:p>
        </p:txBody>
      </p:sp>
      <p:sp>
        <p:nvSpPr>
          <p:cNvPr id="24" name="Textplatzhalter 7"/>
          <p:cNvSpPr>
            <a:spLocks noGrp="1"/>
          </p:cNvSpPr>
          <p:nvPr>
            <p:ph type="body" sz="quarter" idx="23" hasCustomPrompt="1"/>
            <p:custDataLst>
              <p:tags r:id="rId3"/>
            </p:custDataLst>
          </p:nvPr>
        </p:nvSpPr>
        <p:spPr>
          <a:xfrm>
            <a:off x="4714876" y="2373243"/>
            <a:ext cx="38608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4714876" y="3113577"/>
            <a:ext cx="3860800" cy="307777"/>
          </a:xfrm>
        </p:spPr>
        <p:txBody>
          <a:bodyPr wrap="square">
            <a:spAutoFit/>
          </a:bodyPr>
          <a:lstStyle>
            <a:lvl1pPr>
              <a:defRPr b="0"/>
            </a:lvl1pPr>
          </a:lstStyle>
          <a:p>
            <a:pPr lvl="0"/>
            <a:r>
              <a:rPr lang="fr-CH" dirty="0"/>
              <a:t>Titel</a:t>
            </a:r>
          </a:p>
        </p:txBody>
      </p:sp>
      <p:sp>
        <p:nvSpPr>
          <p:cNvPr id="9" name="Titel 1"/>
          <p:cNvSpPr>
            <a:spLocks noGrp="1"/>
          </p:cNvSpPr>
          <p:nvPr>
            <p:ph type="title" hasCustomPrompt="1"/>
            <p:custDataLst>
              <p:tags r:id="rId5"/>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1" name="Textplatzhalter 9"/>
          <p:cNvSpPr>
            <a:spLocks noGrp="1"/>
          </p:cNvSpPr>
          <p:nvPr>
            <p:ph type="body" sz="quarter" idx="13" hasCustomPrompt="1"/>
            <p:custDataLst>
              <p:tags r:id="rId6"/>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yout Zeitplan">
    <p:spTree>
      <p:nvGrpSpPr>
        <p:cNvPr id="1" name=""/>
        <p:cNvGrpSpPr/>
        <p:nvPr/>
      </p:nvGrpSpPr>
      <p:grpSpPr>
        <a:xfrm>
          <a:off x="0" y="0"/>
          <a:ext cx="0" cy="0"/>
          <a:chOff x="0" y="0"/>
          <a:chExt cx="0" cy="0"/>
        </a:xfrm>
      </p:grpSpPr>
      <p:graphicFrame>
        <p:nvGraphicFramePr>
          <p:cNvPr id="44" name="Objekt 4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3" imgW="0" imgH="0" progId="">
                  <p:embed/>
                </p:oleObj>
              </mc:Choice>
              <mc:Fallback>
                <p:oleObj name="think-cell Slide" r:id="rId13" imgW="0" imgH="0" progId="">
                  <p:embed/>
                  <p:pic>
                    <p:nvPicPr>
                      <p:cNvPr id="44" name="Objekt 4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457200" y="2126400"/>
            <a:ext cx="2386012" cy="246221"/>
          </a:xfrm>
        </p:spPr>
        <p:txBody>
          <a:bodyPr wrap="square">
            <a:spAutoFit/>
          </a:bodyPr>
          <a:lstStyle>
            <a:lvl1pPr>
              <a:defRPr sz="1600"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457199" y="2492375"/>
            <a:ext cx="2386013" cy="492443"/>
          </a:xfrm>
        </p:spPr>
        <p:txBody>
          <a:bodyPr wrap="square">
            <a:spAutoFit/>
          </a:bodyPr>
          <a:lstStyle>
            <a:lvl1pPr>
              <a:defRPr sz="1600"/>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3"/>
            </p:custDataLst>
          </p:nvPr>
        </p:nvSpPr>
        <p:spPr>
          <a:xfrm>
            <a:off x="2965451" y="2126400"/>
            <a:ext cx="954088" cy="246221"/>
          </a:xfrm>
        </p:spPr>
        <p:txBody>
          <a:bodyPr wrap="square">
            <a:spAutoFit/>
          </a:bodyPr>
          <a:lstStyle>
            <a:lvl1pPr>
              <a:defRPr sz="1600" b="1"/>
            </a:lvl1pPr>
          </a:lstStyle>
          <a:p>
            <a:pPr lvl="0"/>
            <a:r>
              <a:rPr lang="fr-CH"/>
              <a:t>Titel</a:t>
            </a:r>
            <a:endParaRPr lang="fr-CH" dirty="0"/>
          </a:p>
        </p:txBody>
      </p:sp>
      <p:sp>
        <p:nvSpPr>
          <p:cNvPr id="17" name="Textplatzhalter 7"/>
          <p:cNvSpPr>
            <a:spLocks noGrp="1"/>
          </p:cNvSpPr>
          <p:nvPr>
            <p:ph type="body" sz="quarter" idx="16" hasCustomPrompt="1"/>
            <p:custDataLst>
              <p:tags r:id="rId4"/>
            </p:custDataLst>
          </p:nvPr>
        </p:nvSpPr>
        <p:spPr>
          <a:xfrm>
            <a:off x="2965450" y="1766400"/>
            <a:ext cx="2320930" cy="246221"/>
          </a:xfrm>
        </p:spPr>
        <p:txBody>
          <a:bodyPr wrap="square">
            <a:spAutoFit/>
          </a:bodyPr>
          <a:lstStyle>
            <a:lvl1pPr>
              <a:defRPr sz="1600" b="1"/>
            </a:lvl1pPr>
          </a:lstStyle>
          <a:p>
            <a:pPr lvl="0"/>
            <a:r>
              <a:rPr lang="fr-CH"/>
              <a:t>Titel</a:t>
            </a:r>
            <a:endParaRPr lang="fr-CH" dirty="0"/>
          </a:p>
        </p:txBody>
      </p:sp>
      <p:sp>
        <p:nvSpPr>
          <p:cNvPr id="18" name="Textplatzhalter 7"/>
          <p:cNvSpPr>
            <a:spLocks noGrp="1"/>
          </p:cNvSpPr>
          <p:nvPr>
            <p:ph type="body" sz="quarter" idx="17" hasCustomPrompt="1"/>
            <p:custDataLst>
              <p:tags r:id="rId5"/>
            </p:custDataLst>
          </p:nvPr>
        </p:nvSpPr>
        <p:spPr>
          <a:xfrm>
            <a:off x="3921126" y="2126400"/>
            <a:ext cx="954088" cy="246221"/>
          </a:xfrm>
        </p:spPr>
        <p:txBody>
          <a:bodyPr wrap="square">
            <a:spAutoFit/>
          </a:bodyPr>
          <a:lstStyle>
            <a:lvl1pPr>
              <a:defRPr sz="1600" b="1"/>
            </a:lvl1pPr>
          </a:lstStyle>
          <a:p>
            <a:pPr lvl="0"/>
            <a:r>
              <a:rPr lang="fr-CH" dirty="0"/>
              <a:t>Titel</a:t>
            </a:r>
          </a:p>
        </p:txBody>
      </p:sp>
      <p:sp>
        <p:nvSpPr>
          <p:cNvPr id="20" name="Textplatzhalter 7"/>
          <p:cNvSpPr>
            <a:spLocks noGrp="1"/>
          </p:cNvSpPr>
          <p:nvPr>
            <p:ph type="body" sz="quarter" idx="19" hasCustomPrompt="1"/>
            <p:custDataLst>
              <p:tags r:id="rId6"/>
            </p:custDataLst>
          </p:nvPr>
        </p:nvSpPr>
        <p:spPr>
          <a:xfrm>
            <a:off x="4873626" y="2126400"/>
            <a:ext cx="954088" cy="246221"/>
          </a:xfrm>
        </p:spPr>
        <p:txBody>
          <a:bodyPr wrap="square">
            <a:spAutoFit/>
          </a:bodyPr>
          <a:lstStyle>
            <a:lvl1pPr>
              <a:defRPr sz="1600" b="1"/>
            </a:lvl1pPr>
          </a:lstStyle>
          <a:p>
            <a:pPr lvl="0"/>
            <a:r>
              <a:rPr lang="fr-CH" dirty="0"/>
              <a:t>Titel</a:t>
            </a:r>
          </a:p>
        </p:txBody>
      </p:sp>
      <p:sp>
        <p:nvSpPr>
          <p:cNvPr id="22" name="Textplatzhalter 7"/>
          <p:cNvSpPr>
            <a:spLocks noGrp="1"/>
          </p:cNvSpPr>
          <p:nvPr>
            <p:ph type="body" sz="quarter" idx="21" hasCustomPrompt="1"/>
            <p:custDataLst>
              <p:tags r:id="rId7"/>
            </p:custDataLst>
          </p:nvPr>
        </p:nvSpPr>
        <p:spPr>
          <a:xfrm>
            <a:off x="5832476" y="2126400"/>
            <a:ext cx="954088" cy="246221"/>
          </a:xfrm>
        </p:spPr>
        <p:txBody>
          <a:bodyPr wrap="square">
            <a:spAutoFit/>
          </a:bodyPr>
          <a:lstStyle>
            <a:lvl1pPr>
              <a:defRPr sz="1600" b="1"/>
            </a:lvl1pPr>
          </a:lstStyle>
          <a:p>
            <a:pPr lvl="0"/>
            <a:r>
              <a:rPr lang="fr-CH" dirty="0"/>
              <a:t>Titel</a:t>
            </a:r>
          </a:p>
        </p:txBody>
      </p:sp>
      <p:sp>
        <p:nvSpPr>
          <p:cNvPr id="24" name="Textplatzhalter 7"/>
          <p:cNvSpPr>
            <a:spLocks noGrp="1"/>
          </p:cNvSpPr>
          <p:nvPr>
            <p:ph type="body" sz="quarter" idx="23" hasCustomPrompt="1"/>
            <p:custDataLst>
              <p:tags r:id="rId8"/>
            </p:custDataLst>
          </p:nvPr>
        </p:nvSpPr>
        <p:spPr>
          <a:xfrm>
            <a:off x="6786564" y="2126400"/>
            <a:ext cx="954088" cy="246221"/>
          </a:xfrm>
        </p:spPr>
        <p:txBody>
          <a:bodyPr wrap="square">
            <a:spAutoFit/>
          </a:bodyPr>
          <a:lstStyle>
            <a:lvl1pPr>
              <a:defRPr sz="1600" b="1"/>
            </a:lvl1pPr>
          </a:lstStyle>
          <a:p>
            <a:pPr lvl="0"/>
            <a:r>
              <a:rPr lang="fr-CH"/>
              <a:t>Titel</a:t>
            </a:r>
            <a:endParaRPr lang="fr-CH" dirty="0"/>
          </a:p>
        </p:txBody>
      </p:sp>
      <p:sp>
        <p:nvSpPr>
          <p:cNvPr id="25" name="Textplatzhalter 7"/>
          <p:cNvSpPr>
            <a:spLocks noGrp="1"/>
          </p:cNvSpPr>
          <p:nvPr>
            <p:ph type="body" sz="quarter" idx="24" hasCustomPrompt="1"/>
            <p:custDataLst>
              <p:tags r:id="rId9"/>
            </p:custDataLst>
          </p:nvPr>
        </p:nvSpPr>
        <p:spPr>
          <a:xfrm>
            <a:off x="7745412" y="2126400"/>
            <a:ext cx="954088" cy="246221"/>
          </a:xfrm>
        </p:spPr>
        <p:txBody>
          <a:bodyPr wrap="square">
            <a:spAutoFit/>
          </a:bodyPr>
          <a:lstStyle>
            <a:lvl1pPr>
              <a:defRPr sz="1600" b="1"/>
            </a:lvl1pPr>
          </a:lstStyle>
          <a:p>
            <a:pPr lvl="0"/>
            <a:r>
              <a:rPr lang="fr-CH" dirty="0"/>
              <a:t>Titel</a:t>
            </a:r>
          </a:p>
        </p:txBody>
      </p:sp>
      <p:sp>
        <p:nvSpPr>
          <p:cNvPr id="14" name="Titel 1"/>
          <p:cNvSpPr>
            <a:spLocks noGrp="1"/>
          </p:cNvSpPr>
          <p:nvPr>
            <p:ph type="title" hasCustomPrompt="1"/>
            <p:custDataLst>
              <p:tags r:id="rId10"/>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9" name="Textplatzhalter 9"/>
          <p:cNvSpPr>
            <a:spLocks noGrp="1"/>
          </p:cNvSpPr>
          <p:nvPr>
            <p:ph type="body" sz="quarter" idx="13" hasCustomPrompt="1"/>
            <p:custDataLst>
              <p:tags r:id="rId11"/>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10855072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862392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EAD690-8366-486F-A4E1-7408F49415E7}"/>
              </a:ext>
            </a:extLst>
          </p:cNvPr>
          <p:cNvSpPr>
            <a:spLocks noGrp="1"/>
          </p:cNvSpPr>
          <p:nvPr>
            <p:ph type="title"/>
          </p:nvPr>
        </p:nvSpPr>
        <p:spPr>
          <a:xfrm>
            <a:off x="623888" y="1709738"/>
            <a:ext cx="78867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B19E9344-AA2D-456B-90DD-3201C42887F0}"/>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67E7693-EAE1-4C5F-AA25-EC6C41E1FF5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B02C5449-EA53-4CC5-8D2A-D3F2C81DD8BC}"/>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F4DC493-7288-40BD-8BAF-1F3594DA087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026090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792132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40752099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2315650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40466989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2837248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3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25653982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32407461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4331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279963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1994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6330A0-000E-4CB9-AEEE-668CC86A8528}"/>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FFD0A2C2-7B69-408C-B397-9AE47283F071}"/>
              </a:ext>
            </a:extLst>
          </p:cNvPr>
          <p:cNvSpPr>
            <a:spLocks noGrp="1"/>
          </p:cNvSpPr>
          <p:nvPr>
            <p:ph sz="half" idx="1"/>
          </p:nvPr>
        </p:nvSpPr>
        <p:spPr>
          <a:xfrm>
            <a:off x="62865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CA696BC-8D43-47D4-8D01-3B1CCECB7F85}"/>
              </a:ext>
            </a:extLst>
          </p:cNvPr>
          <p:cNvSpPr>
            <a:spLocks noGrp="1"/>
          </p:cNvSpPr>
          <p:nvPr>
            <p:ph sz="half" idx="2"/>
          </p:nvPr>
        </p:nvSpPr>
        <p:spPr>
          <a:xfrm>
            <a:off x="464820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116DE154-89CB-467C-8CD6-687A59D76395}"/>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7F6C0D8-6376-40C3-93A4-45D9C672F6FC}"/>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ED34CDF4-1A9F-4623-B944-2C34B7F60B91}"/>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0494776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1180808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8135918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18384899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4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16370604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5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9376420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7782750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6388566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15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C8CF2-2A96-42F8-A70D-B9B66A94FFA2}"/>
              </a:ext>
            </a:extLst>
          </p:cNvPr>
          <p:cNvSpPr>
            <a:spLocks noGrp="1"/>
          </p:cNvSpPr>
          <p:nvPr>
            <p:ph type="title"/>
          </p:nvPr>
        </p:nvSpPr>
        <p:spPr>
          <a:xfrm>
            <a:off x="630238" y="365125"/>
            <a:ext cx="78867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E62BC119-F639-4667-A51B-655FCAACC47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6DBFB9-3FD7-42A5-A15B-7AF27A755959}"/>
              </a:ext>
            </a:extLst>
          </p:cNvPr>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416FF882-99FC-43BF-8AAB-6BDCC03D6BD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C2397AD-8B4D-4C15-B563-0EFF21BDE9E6}"/>
              </a:ext>
            </a:extLst>
          </p:cNvPr>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8195540C-41C0-45C5-8868-6E5DF19D69D7}"/>
              </a:ext>
            </a:extLst>
          </p:cNvPr>
          <p:cNvSpPr>
            <a:spLocks noGrp="1"/>
          </p:cNvSpPr>
          <p:nvPr>
            <p:ph type="dt" sz="half" idx="10"/>
          </p:nvPr>
        </p:nvSpPr>
        <p:spPr/>
        <p:txBody>
          <a:bodyPr/>
          <a:lstStyle/>
          <a:p>
            <a:endParaRPr lang="fr-CH"/>
          </a:p>
        </p:txBody>
      </p:sp>
      <p:sp>
        <p:nvSpPr>
          <p:cNvPr id="8" name="Espace réservé du pied de page 7">
            <a:extLst>
              <a:ext uri="{FF2B5EF4-FFF2-40B4-BE49-F238E27FC236}">
                <a16:creationId xmlns:a16="http://schemas.microsoft.com/office/drawing/2014/main" id="{A1483EB0-A039-4355-8E7D-3E0E4B2335BC}"/>
              </a:ext>
            </a:extLst>
          </p:cNvPr>
          <p:cNvSpPr>
            <a:spLocks noGrp="1"/>
          </p:cNvSpPr>
          <p:nvPr>
            <p:ph type="ftr" sz="quarter" idx="11"/>
          </p:nvPr>
        </p:nvSpPr>
        <p:spPr/>
        <p:txBody>
          <a:bodyPr/>
          <a:lstStyle/>
          <a:p>
            <a:r>
              <a:rPr lang="fr-CH"/>
              <a:t>Compte rendu</a:t>
            </a:r>
          </a:p>
        </p:txBody>
      </p:sp>
      <p:sp>
        <p:nvSpPr>
          <p:cNvPr id="9" name="Espace réservé du numéro de diapositive 8">
            <a:extLst>
              <a:ext uri="{FF2B5EF4-FFF2-40B4-BE49-F238E27FC236}">
                <a16:creationId xmlns:a16="http://schemas.microsoft.com/office/drawing/2014/main" id="{30997CA5-522B-413B-872C-95758749FD68}"/>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2808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2DFD8-56F2-41D5-9AAA-3A9E331096FF}"/>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E0EA96DE-9A90-4B4D-92D0-E16F1F4C59D4}"/>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AA83E13A-A088-4744-8C2E-778F5C8D1393}"/>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E2F2BA44-DEA2-4212-BB06-F86750B58C33}"/>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1477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F91039C-FF11-47A5-9B38-74D1768BEEF3}"/>
              </a:ext>
            </a:extLst>
          </p:cNvPr>
          <p:cNvSpPr>
            <a:spLocks noGrp="1"/>
          </p:cNvSpPr>
          <p:nvPr>
            <p:ph type="dt" sz="half" idx="10"/>
          </p:nvPr>
        </p:nvSpPr>
        <p:spPr/>
        <p:txBody>
          <a:bodyPr/>
          <a:lstStyle/>
          <a:p>
            <a:endParaRPr lang="fr-CH"/>
          </a:p>
        </p:txBody>
      </p:sp>
      <p:sp>
        <p:nvSpPr>
          <p:cNvPr id="3" name="Espace réservé du pied de page 2">
            <a:extLst>
              <a:ext uri="{FF2B5EF4-FFF2-40B4-BE49-F238E27FC236}">
                <a16:creationId xmlns:a16="http://schemas.microsoft.com/office/drawing/2014/main" id="{4592B8E8-A893-4363-84ED-09F61CB5450C}"/>
              </a:ext>
            </a:extLst>
          </p:cNvPr>
          <p:cNvSpPr>
            <a:spLocks noGrp="1"/>
          </p:cNvSpPr>
          <p:nvPr>
            <p:ph type="ftr" sz="quarter" idx="11"/>
          </p:nvPr>
        </p:nvSpPr>
        <p:spPr/>
        <p:txBody>
          <a:bodyPr/>
          <a:lstStyle/>
          <a:p>
            <a:r>
              <a:rPr lang="fr-CH"/>
              <a:t>Compte rendu</a:t>
            </a:r>
          </a:p>
        </p:txBody>
      </p:sp>
      <p:sp>
        <p:nvSpPr>
          <p:cNvPr id="4" name="Espace réservé du numéro de diapositive 3">
            <a:extLst>
              <a:ext uri="{FF2B5EF4-FFF2-40B4-BE49-F238E27FC236}">
                <a16:creationId xmlns:a16="http://schemas.microsoft.com/office/drawing/2014/main" id="{6CAC852C-3D40-4CFE-800B-1A7C8EBF9BA5}"/>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09357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730444-6127-433C-A495-9B588EE2C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5DBE1859-2AD6-4655-A4BC-196D10300E4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53EF5C0C-C468-4EE5-BF0E-229C1EC0BC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D3F69BD-5583-4225-946B-3859B350E2AC}"/>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AE47BE8-394C-43F4-9336-C2C97B79856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F3AAFA58-CF86-4476-B658-5F75EB99D89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905161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76FDA-151D-4A8F-B3A8-4DD2752FE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41F95A0B-59F4-4AA3-9AC1-826CA021F64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D543DBA5-175D-4522-A07C-1F0A4974640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911EC54-5AE4-49FB-9C10-6914F03B9DC3}"/>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303A05AE-E725-4C14-97A1-0371FB01479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AE562DD1-D5CB-4D87-9BEE-A95BA83D308F}"/>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6274014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90560D-B939-4F2A-B730-5F0D29F9A26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223D84EB-5311-42B5-9248-D480A98802C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849CAB4-C1D7-4F34-8830-4DF0066959F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CH"/>
          </a:p>
        </p:txBody>
      </p:sp>
      <p:sp>
        <p:nvSpPr>
          <p:cNvPr id="5" name="Espace réservé du pied de page 4">
            <a:extLst>
              <a:ext uri="{FF2B5EF4-FFF2-40B4-BE49-F238E27FC236}">
                <a16:creationId xmlns:a16="http://schemas.microsoft.com/office/drawing/2014/main" id="{68FA41DC-771C-4DA1-87F8-35F24357371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H"/>
              <a:t>Compte rendu</a:t>
            </a:r>
          </a:p>
        </p:txBody>
      </p:sp>
      <p:sp>
        <p:nvSpPr>
          <p:cNvPr id="6" name="Espace réservé du numéro de diapositive 5">
            <a:extLst>
              <a:ext uri="{FF2B5EF4-FFF2-40B4-BE49-F238E27FC236}">
                <a16:creationId xmlns:a16="http://schemas.microsoft.com/office/drawing/2014/main" id="{12D2ED00-22B2-46D7-839F-DFC302D7ADB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451B5-55FD-4DA5-83B6-746144B957A8}" type="slidenum">
              <a:rPr lang="fr-CH" smtClean="0"/>
              <a:t>‹N°›</a:t>
            </a:fld>
            <a:endParaRPr lang="fr-CH"/>
          </a:p>
        </p:txBody>
      </p:sp>
    </p:spTree>
    <p:extLst>
      <p:ext uri="{BB962C8B-B14F-4D97-AF65-F5344CB8AC3E}">
        <p14:creationId xmlns:p14="http://schemas.microsoft.com/office/powerpoint/2010/main" val="250847899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54" r:id="rId17"/>
    <p:sldLayoutId id="2147483657" r:id="rId18"/>
    <p:sldLayoutId id="2147483658" r:id="rId19"/>
    <p:sldLayoutId id="2147483667" r:id="rId20"/>
    <p:sldLayoutId id="2147483659" r:id="rId21"/>
    <p:sldLayoutId id="2147483660" r:id="rId22"/>
    <p:sldLayoutId id="2147483661" r:id="rId23"/>
    <p:sldLayoutId id="2147483662" r:id="rId24"/>
    <p:sldLayoutId id="2147483663" r:id="rId25"/>
    <p:sldLayoutId id="2147483664" r:id="rId26"/>
    <p:sldLayoutId id="2147483665" r:id="rId27"/>
    <p:sldLayoutId id="2147483697" r:id="rId28"/>
    <p:sldLayoutId id="2147483698" r:id="rId29"/>
    <p:sldLayoutId id="2147483699" r:id="rId30"/>
    <p:sldLayoutId id="2147483700" r:id="rId31"/>
    <p:sldLayoutId id="2147483701" r:id="rId32"/>
    <p:sldLayoutId id="2147483731" r:id="rId33"/>
    <p:sldLayoutId id="2147483732" r:id="rId34"/>
    <p:sldLayoutId id="2147483733" r:id="rId35"/>
    <p:sldLayoutId id="2147483734" r:id="rId36"/>
    <p:sldLayoutId id="2147483735" r:id="rId37"/>
    <p:sldLayoutId id="2147483879" r:id="rId38"/>
    <p:sldLayoutId id="2147483880" r:id="rId39"/>
    <p:sldLayoutId id="2147483881" r:id="rId40"/>
    <p:sldLayoutId id="2147483882" r:id="rId41"/>
    <p:sldLayoutId id="2147483883" r:id="rId42"/>
    <p:sldLayoutId id="2147483947" r:id="rId43"/>
    <p:sldLayoutId id="2147483948" r:id="rId44"/>
    <p:sldLayoutId id="2147483949" r:id="rId45"/>
    <p:sldLayoutId id="2147483950" r:id="rId46"/>
    <p:sldLayoutId id="2147483951" r:id="rId4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oleObject" Target="../embeddings/oleObject23.bin"/><Relationship Id="rId5" Type="http://schemas.openxmlformats.org/officeDocument/2006/relationships/notesSlide" Target="../notesSlides/notesSlide10.xml"/><Relationship Id="rId4"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oleObject" Target="../embeddings/oleObject23.bin"/><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79.xml"/><Relationship Id="rId1" Type="http://schemas.openxmlformats.org/officeDocument/2006/relationships/tags" Target="../tags/tag278.xml"/><Relationship Id="rId5" Type="http://schemas.openxmlformats.org/officeDocument/2006/relationships/oleObject" Target="../embeddings/oleObject23.bin"/><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1.xml"/><Relationship Id="rId1" Type="http://schemas.openxmlformats.org/officeDocument/2006/relationships/tags" Target="../tags/tag280.xml"/><Relationship Id="rId5" Type="http://schemas.openxmlformats.org/officeDocument/2006/relationships/oleObject" Target="../embeddings/oleObject23.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3.xml"/><Relationship Id="rId1" Type="http://schemas.openxmlformats.org/officeDocument/2006/relationships/tags" Target="../tags/tag282.xml"/><Relationship Id="rId5" Type="http://schemas.openxmlformats.org/officeDocument/2006/relationships/oleObject" Target="../embeddings/oleObject24.bin"/><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5.xml"/><Relationship Id="rId1" Type="http://schemas.openxmlformats.org/officeDocument/2006/relationships/tags" Target="../tags/tag284.xml"/><Relationship Id="rId5" Type="http://schemas.openxmlformats.org/officeDocument/2006/relationships/oleObject" Target="../embeddings/oleObject24.bin"/><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7.xml"/><Relationship Id="rId1" Type="http://schemas.openxmlformats.org/officeDocument/2006/relationships/tags" Target="../tags/tag286.xml"/><Relationship Id="rId5" Type="http://schemas.openxmlformats.org/officeDocument/2006/relationships/oleObject" Target="../embeddings/oleObject24.bin"/><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9.xml"/><Relationship Id="rId1" Type="http://schemas.openxmlformats.org/officeDocument/2006/relationships/tags" Target="../tags/tag288.xml"/><Relationship Id="rId5" Type="http://schemas.openxmlformats.org/officeDocument/2006/relationships/oleObject" Target="../embeddings/oleObject24.bin"/><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1.xml"/><Relationship Id="rId1" Type="http://schemas.openxmlformats.org/officeDocument/2006/relationships/tags" Target="../tags/tag290.xml"/><Relationship Id="rId5" Type="http://schemas.openxmlformats.org/officeDocument/2006/relationships/oleObject" Target="../embeddings/oleObject25.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3.xml"/><Relationship Id="rId1" Type="http://schemas.openxmlformats.org/officeDocument/2006/relationships/tags" Target="../tags/tag292.xml"/><Relationship Id="rId5" Type="http://schemas.openxmlformats.org/officeDocument/2006/relationships/oleObject" Target="../embeddings/oleObject25.bin"/><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oleObject" Target="../embeddings/oleObject17.bin"/><Relationship Id="rId5" Type="http://schemas.openxmlformats.org/officeDocument/2006/relationships/notesSlide" Target="../notesSlides/notesSlide2.xml"/><Relationship Id="rId4"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94.xml"/><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295.xml"/><Relationship Id="rId4" Type="http://schemas.openxmlformats.org/officeDocument/2006/relationships/oleObject" Target="../embeddings/oleObject2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53.xml"/><Relationship Id="rId1" Type="http://schemas.openxmlformats.org/officeDocument/2006/relationships/tags" Target="../tags/tag252.xml"/><Relationship Id="rId5" Type="http://schemas.openxmlformats.org/officeDocument/2006/relationships/oleObject" Target="../embeddings/oleObject18.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256.xml"/><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oleObject" Target="../embeddings/oleObject19.bin"/><Relationship Id="rId5" Type="http://schemas.openxmlformats.org/officeDocument/2006/relationships/notesSlide" Target="../notesSlides/notesSlide4.xml"/><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tags" Target="../tags/tag259.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oleObject" Target="../embeddings/oleObject19.bin"/><Relationship Id="rId5" Type="http://schemas.openxmlformats.org/officeDocument/2006/relationships/notesSlide" Target="../notesSlides/notesSlide5.xml"/><Relationship Id="rId4"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oleObject" Target="../embeddings/oleObject20.bin"/><Relationship Id="rId5" Type="http://schemas.openxmlformats.org/officeDocument/2006/relationships/notesSlide" Target="../notesSlides/notesSlide6.xml"/><Relationship Id="rId4"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tags" Target="../tags/tag265.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oleObject" Target="../embeddings/oleObject20.bin"/><Relationship Id="rId5" Type="http://schemas.openxmlformats.org/officeDocument/2006/relationships/notesSlide" Target="../notesSlides/notesSlide7.xml"/><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tags" Target="../tags/tag268.xml"/><Relationship Id="rId7" Type="http://schemas.openxmlformats.org/officeDocument/2006/relationships/customXml" Target="../ink/ink1.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oleObject" Target="../embeddings/oleObject21.bin"/><Relationship Id="rId5" Type="http://schemas.openxmlformats.org/officeDocument/2006/relationships/notesSlide" Target="../notesSlides/notesSlide8.xml"/><Relationship Id="rId15" Type="http://schemas.openxmlformats.org/officeDocument/2006/relationships/image" Target="../media/image6.emf"/><Relationship Id="rId4"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oleObject" Target="../embeddings/oleObject22.bin"/><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7" name="Objekt 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ZoneTexte 5">
            <a:extLst>
              <a:ext uri="{FF2B5EF4-FFF2-40B4-BE49-F238E27FC236}">
                <a16:creationId xmlns:a16="http://schemas.microsoft.com/office/drawing/2014/main" id="{F6EEEAE7-3144-468C-B50E-BD1690FE7AC7}"/>
              </a:ext>
            </a:extLst>
          </p:cNvPr>
          <p:cNvSpPr txBox="1"/>
          <p:nvPr/>
        </p:nvSpPr>
        <p:spPr>
          <a:xfrm>
            <a:off x="2286000" y="3231301"/>
            <a:ext cx="4572000" cy="400110"/>
          </a:xfrm>
          <a:prstGeom prst="rect">
            <a:avLst/>
          </a:prstGeom>
          <a:noFill/>
        </p:spPr>
        <p:txBody>
          <a:bodyPr wrap="square">
            <a:spAutoFit/>
          </a:bodyPr>
          <a:lstStyle/>
          <a:p>
            <a:endParaRPr lang="fr-CH" dirty="0"/>
          </a:p>
        </p:txBody>
      </p:sp>
      <p:sp>
        <p:nvSpPr>
          <p:cNvPr id="5" name="Textplatzhalter 13">
            <a:extLst>
              <a:ext uri="{FF2B5EF4-FFF2-40B4-BE49-F238E27FC236}">
                <a16:creationId xmlns:a16="http://schemas.microsoft.com/office/drawing/2014/main" id="{F5EA9AA9-F9EC-82D0-AA49-16878C2D7654}"/>
              </a:ext>
            </a:extLst>
          </p:cNvPr>
          <p:cNvSpPr>
            <a:spLocks noGrp="1"/>
          </p:cNvSpPr>
          <p:nvPr/>
        </p:nvSpPr>
        <p:spPr bwMode="auto">
          <a:xfrm>
            <a:off x="427037" y="3429000"/>
            <a:ext cx="8289925" cy="236988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457200" rtl="0" eaLnBrk="1" fontAlgn="base" hangingPunct="1">
              <a:spcBef>
                <a:spcPct val="0"/>
              </a:spcBef>
              <a:spcAft>
                <a:spcPts val="600"/>
              </a:spcAft>
              <a:buClr>
                <a:srgbClr val="074EA1"/>
              </a:buClr>
              <a:buFont typeface="Lucida Grande" pitchFamily="-112" charset="0"/>
              <a:defRPr sz="1800" kern="1200" smtClean="0">
                <a:solidFill>
                  <a:schemeClr val="tx1"/>
                </a:solidFill>
                <a:latin typeface="Arial" charset="0"/>
                <a:ea typeface="ＭＳ Ｐゴシック" pitchFamily="-112" charset="-128"/>
                <a:cs typeface="ＭＳ Ｐゴシック" pitchFamily="-112" charset="-128"/>
              </a:defRPr>
            </a:lvl1pPr>
            <a:lvl2pPr marL="273050" indent="-271463" algn="l" defTabSz="457200" rtl="0" eaLnBrk="1" fontAlgn="base" hangingPunct="1">
              <a:spcBef>
                <a:spcPct val="0"/>
              </a:spcBef>
              <a:spcAft>
                <a:spcPts val="600"/>
              </a:spcAft>
              <a:buClr>
                <a:schemeClr val="tx1"/>
              </a:buClr>
              <a:buSzPct val="100000"/>
              <a:buFont typeface="Arial"/>
              <a:buChar char="&gt;"/>
              <a:defRPr sz="2000" kern="1200">
                <a:solidFill>
                  <a:schemeClr val="tx1"/>
                </a:solidFill>
                <a:latin typeface="Arial"/>
                <a:ea typeface="ＭＳ Ｐゴシック" pitchFamily="-112" charset="-128"/>
                <a:cs typeface="+mn-cs"/>
              </a:defRPr>
            </a:lvl2pPr>
            <a:lvl3pPr marL="539750" indent="-265113" algn="l" defTabSz="457200" rtl="0" eaLnBrk="1" fontAlgn="base" hangingPunct="1">
              <a:spcBef>
                <a:spcPct val="0"/>
              </a:spcBef>
              <a:spcAft>
                <a:spcPts val="600"/>
              </a:spcAft>
              <a:buClrTx/>
              <a:buSzPct val="100000"/>
              <a:buFont typeface="Arial"/>
              <a:buChar char="&gt;"/>
              <a:defRPr sz="2000" kern="1200" baseline="0">
                <a:solidFill>
                  <a:schemeClr val="tx1"/>
                </a:solidFill>
                <a:latin typeface="Arial"/>
                <a:ea typeface="ＭＳ Ｐゴシック" pitchFamily="-112" charset="-128"/>
                <a:cs typeface="+mn-cs"/>
              </a:defRPr>
            </a:lvl3pPr>
            <a:lvl4pPr marL="803275" indent="-261938"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4pPr>
            <a:lvl5pPr marL="1076325" indent="-271463"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0"/>
              </a:spcAft>
            </a:pPr>
            <a:r>
              <a:rPr lang="fr-CH" dirty="0"/>
              <a:t>Séance du Bureau, 9 mai 2025</a:t>
            </a:r>
            <a:endParaRPr lang="fr-CH" dirty="0">
              <a:highlight>
                <a:srgbClr val="FFFF00"/>
              </a:highlight>
            </a:endParaRPr>
          </a:p>
          <a:p>
            <a:pPr eaLnBrk="1" hangingPunct="1">
              <a:spcAft>
                <a:spcPct val="0"/>
              </a:spcAft>
            </a:pPr>
            <a:endParaRPr lang="fr-CH" b="1" dirty="0"/>
          </a:p>
          <a:p>
            <a:pPr eaLnBrk="1" hangingPunct="1">
              <a:spcAft>
                <a:spcPct val="0"/>
              </a:spcAft>
            </a:pPr>
            <a:endParaRPr lang="fr-CH" b="1" dirty="0"/>
          </a:p>
          <a:p>
            <a:pPr eaLnBrk="1" hangingPunct="1">
              <a:spcAft>
                <a:spcPct val="0"/>
              </a:spcAft>
            </a:pPr>
            <a:endParaRPr lang="fr-CH" b="1" dirty="0"/>
          </a:p>
          <a:p>
            <a:r>
              <a:rPr lang="fr-CH" dirty="0">
                <a:latin typeface="Times New Roman" pitchFamily="18" charset="0"/>
                <a:cs typeface="Times New Roman" pitchFamily="18" charset="0"/>
              </a:rPr>
              <a:t>Art. 36 al. 3 LGC</a:t>
            </a:r>
          </a:p>
          <a:p>
            <a:r>
              <a:rPr lang="fr-CH" dirty="0">
                <a:latin typeface="Times New Roman" pitchFamily="18" charset="0"/>
                <a:cs typeface="Times New Roman" pitchFamily="18" charset="0"/>
              </a:rPr>
              <a:t>Le Secrétariat remet au Bureau un compte rendu de son activité pour l’année écoulée et lui soumet ses objectifs et priorités pour l’année suivante.</a:t>
            </a:r>
          </a:p>
          <a:p>
            <a:pPr eaLnBrk="1" hangingPunct="1">
              <a:spcAft>
                <a:spcPct val="0"/>
              </a:spcAft>
            </a:pPr>
            <a:endParaRPr lang="fr-CH" b="1" dirty="0"/>
          </a:p>
        </p:txBody>
      </p:sp>
      <p:sp>
        <p:nvSpPr>
          <p:cNvPr id="15" name="ZoneTexte 14">
            <a:extLst>
              <a:ext uri="{FF2B5EF4-FFF2-40B4-BE49-F238E27FC236}">
                <a16:creationId xmlns:a16="http://schemas.microsoft.com/office/drawing/2014/main" id="{0BAB806A-5C2D-F677-6E1C-439C3BA2B031}"/>
              </a:ext>
            </a:extLst>
          </p:cNvPr>
          <p:cNvSpPr txBox="1"/>
          <p:nvPr/>
        </p:nvSpPr>
        <p:spPr>
          <a:xfrm>
            <a:off x="323528" y="1249615"/>
            <a:ext cx="7848872" cy="1384995"/>
          </a:xfrm>
          <a:prstGeom prst="rect">
            <a:avLst/>
          </a:prstGeom>
          <a:noFill/>
        </p:spPr>
        <p:txBody>
          <a:bodyPr wrap="square">
            <a:spAutoFit/>
          </a:bodyPr>
          <a:lstStyle/>
          <a:p>
            <a:pPr algn="l"/>
            <a:r>
              <a:rPr lang="fr-CH" sz="32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Compte rendu 2024</a:t>
            </a:r>
            <a:br>
              <a:rPr lang="fr-CH" sz="32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br>
            <a:r>
              <a:rPr lang="fr-CH" sz="3200" b="0"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du</a:t>
            </a:r>
            <a:r>
              <a:rPr lang="fr-CH" sz="32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 </a:t>
            </a:r>
            <a:r>
              <a:rPr lang="fr-CH" sz="3200" b="0"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Secrétariat du Grand Conseil</a:t>
            </a:r>
            <a:br>
              <a:rPr lang="fr-CH" sz="20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br>
            <a:r>
              <a:rPr lang="fr-CH" sz="2000" b="1" kern="1200" dirty="0">
                <a:solidFill>
                  <a:srgbClr val="000000"/>
                </a:solidFill>
                <a:effectLst/>
                <a:latin typeface="Arial" panose="020B0604020202020204" pitchFamily="34" charset="0"/>
                <a:ea typeface="ＭＳ Ｐゴシック" panose="020B0600070205080204" pitchFamily="34" charset="-128"/>
                <a:cs typeface="ＭＳ Ｐゴシック" panose="020B0600070205080204" pitchFamily="34" charset="-128"/>
              </a:rPr>
              <a:t>—</a:t>
            </a:r>
            <a:endParaRPr lang="fr-CH" dirty="0"/>
          </a:p>
        </p:txBody>
      </p:sp>
      <p:pic>
        <p:nvPicPr>
          <p:cNvPr id="18" name="Image 17">
            <a:extLst>
              <a:ext uri="{FF2B5EF4-FFF2-40B4-BE49-F238E27FC236}">
                <a16:creationId xmlns:a16="http://schemas.microsoft.com/office/drawing/2014/main" id="{58BD4755-A249-E76A-F452-FAF5D3141271}"/>
              </a:ext>
            </a:extLst>
          </p:cNvPr>
          <p:cNvPicPr>
            <a:picLocks noChangeAspect="1"/>
          </p:cNvPicPr>
          <p:nvPr/>
        </p:nvPicPr>
        <p:blipFill>
          <a:blip r:embed="rId4"/>
          <a:stretch>
            <a:fillRect/>
          </a:stretch>
        </p:blipFill>
        <p:spPr>
          <a:xfrm>
            <a:off x="427037" y="379980"/>
            <a:ext cx="1901825" cy="4724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132856"/>
            <a:ext cx="8242298" cy="1923604"/>
          </a:xfrm>
        </p:spPr>
        <p:txBody>
          <a:bodyPr/>
          <a:lstStyle/>
          <a:p>
            <a:pPr lvl="1"/>
            <a:r>
              <a:rPr lang="fr-FR" sz="1800" b="0" dirty="0">
                <a:latin typeface="Times New Roman" pitchFamily="18" charset="0"/>
                <a:cs typeface="Times New Roman" pitchFamily="18" charset="0"/>
              </a:rPr>
              <a:t>Le Secrétariat du Grand Conseil réceptionne les listes de signatures et les transmet aux communes de domicile des signataires dans un délai de 20 jours.</a:t>
            </a:r>
          </a:p>
          <a:p>
            <a:pPr lvl="1"/>
            <a:r>
              <a:rPr lang="fr-FR" sz="1800" b="0" dirty="0">
                <a:latin typeface="Times New Roman" pitchFamily="18" charset="0"/>
                <a:cs typeface="Times New Roman" pitchFamily="18" charset="0"/>
              </a:rPr>
              <a:t>Après authentification des signatures et retour des listes, le Secrétariat transmet la motion populaire au Conseil d’Etat, afin qu’il y réponde.</a:t>
            </a:r>
          </a:p>
          <a:p>
            <a:pPr lvl="1"/>
            <a:r>
              <a:rPr lang="fr-FR" sz="1800" b="0" dirty="0">
                <a:latin typeface="Times New Roman" pitchFamily="18" charset="0"/>
                <a:cs typeface="Times New Roman" pitchFamily="18" charset="0"/>
              </a:rPr>
              <a:t>A chaque étape importante, le SGC informe le comité des motionnaires.</a:t>
            </a: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84784"/>
            <a:ext cx="6694636" cy="682993"/>
          </a:xfrm>
        </p:spPr>
        <p:txBody>
          <a:bodyPr>
            <a:normAutofit/>
          </a:bodyPr>
          <a:lstStyle/>
          <a:p>
            <a:r>
              <a:rPr lang="fr-CH" sz="2400" dirty="0">
                <a:solidFill>
                  <a:schemeClr val="bg1">
                    <a:lumMod val="50000"/>
                  </a:schemeClr>
                </a:solidFill>
              </a:rPr>
              <a:t>3 motions populaires ont été déposées en 2024</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fr-CH" dirty="0">
                <a:latin typeface="Arial" charset="0"/>
              </a:rPr>
              <a:t>8. Motions populaires</a:t>
            </a:r>
            <a:br>
              <a:rPr lang="fr-CH" dirty="0">
                <a:latin typeface="Arial" charset="0"/>
              </a:rPr>
            </a:br>
            <a:r>
              <a:rPr lang="fr-CH" dirty="0">
                <a:latin typeface="Arial" charset="0"/>
              </a:rPr>
              <a:t>—</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492896"/>
            <a:ext cx="8242298" cy="2086784"/>
          </a:xfrm>
        </p:spPr>
        <p:txBody>
          <a:bodyPr>
            <a:normAutofit/>
          </a:bodyPr>
          <a:lstStyle/>
          <a:p>
            <a:pPr lvl="1"/>
            <a:r>
              <a:rPr lang="fr-FR" sz="1800" dirty="0">
                <a:latin typeface="Times New Roman" pitchFamily="18" charset="0"/>
                <a:cs typeface="Times New Roman" pitchFamily="18" charset="0"/>
              </a:rPr>
              <a:t>Le Secrétariat du Grand Conseil prépare les élections auxquelles le Parlement doit procéder et leur donne la suite qu’il convient. </a:t>
            </a:r>
          </a:p>
          <a:p>
            <a:pPr lvl="1"/>
            <a:r>
              <a:rPr lang="fr-FR" sz="1800" dirty="0">
                <a:latin typeface="Times New Roman" pitchFamily="18" charset="0"/>
                <a:cs typeface="Times New Roman" pitchFamily="18" charset="0"/>
              </a:rPr>
              <a:t>Il prépare notamment les préavis établis par la Commission de justice en vue des élections judiciaires et les documents utiles pour les députés, les scrutateurs et la présidence.</a:t>
            </a:r>
            <a:endParaRPr lang="fr-FR" sz="1800" b="0" dirty="0">
              <a:latin typeface="Times New Roman" pitchFamily="18" charset="0"/>
              <a:cs typeface="Times New Roman" pitchFamily="18" charset="0"/>
            </a:endParaRPr>
          </a:p>
          <a:p>
            <a:pPr lvl="1"/>
            <a:r>
              <a:rPr lang="fr-FR" sz="1800" dirty="0">
                <a:latin typeface="Times New Roman" pitchFamily="18" charset="0"/>
                <a:cs typeface="Times New Roman" pitchFamily="18" charset="0"/>
              </a:rPr>
              <a:t>Au terme de chaque session, il informe les médias par communiqué de presse, les personnes élues et non élues ainsi que les instances concernées.</a:t>
            </a:r>
          </a:p>
          <a:p>
            <a:pPr lvl="1">
              <a:buNone/>
            </a:pPr>
            <a:endParaRPr lang="fr-FR" sz="1800" b="0"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12776"/>
            <a:ext cx="7797798" cy="730032"/>
          </a:xfrm>
        </p:spPr>
        <p:txBody>
          <a:bodyPr>
            <a:normAutofit fontScale="62500" lnSpcReduction="20000"/>
          </a:bodyPr>
          <a:lstStyle/>
          <a:p>
            <a:r>
              <a:rPr lang="fr-CH" dirty="0">
                <a:solidFill>
                  <a:schemeClr val="bg1">
                    <a:lumMod val="50000"/>
                  </a:schemeClr>
                </a:solidFill>
              </a:rPr>
              <a:t>39 élections judiciaires</a:t>
            </a:r>
          </a:p>
          <a:p>
            <a:r>
              <a:rPr lang="fr-CH" dirty="0">
                <a:solidFill>
                  <a:schemeClr val="bg1">
                    <a:lumMod val="50000"/>
                  </a:schemeClr>
                </a:solidFill>
              </a:rPr>
              <a:t>38</a:t>
            </a:r>
            <a:r>
              <a:rPr lang="fr-CH" dirty="0"/>
              <a:t> </a:t>
            </a:r>
            <a:r>
              <a:rPr lang="fr-CH" dirty="0">
                <a:solidFill>
                  <a:schemeClr val="bg1">
                    <a:lumMod val="50000"/>
                  </a:schemeClr>
                </a:solidFill>
              </a:rPr>
              <a:t>élections ordinaires</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fr-CH" dirty="0">
                <a:latin typeface="Arial" charset="0"/>
              </a:rPr>
              <a:t>9. Elections</a:t>
            </a:r>
            <a:br>
              <a:rPr lang="fr-CH" dirty="0">
                <a:latin typeface="Arial" charset="0"/>
              </a:rPr>
            </a:br>
            <a:r>
              <a:rPr lang="fr-CH" dirty="0">
                <a:latin typeface="Arial" charset="0"/>
              </a:rPr>
              <a:t>—</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556792"/>
            <a:ext cx="8242298" cy="4139595"/>
          </a:xfrm>
        </p:spPr>
        <p:txBody>
          <a:bodyPr/>
          <a:lstStyle/>
          <a:p>
            <a:pPr lvl="1"/>
            <a:r>
              <a:rPr lang="fr-CH" sz="1800" dirty="0">
                <a:latin typeface="Times New Roman" pitchFamily="18" charset="0"/>
                <a:cs typeface="Times New Roman" pitchFamily="18" charset="0"/>
              </a:rPr>
              <a:t>Le Secrétariat gère l’ensemble de la correspondance interne et externe. Il répond aux demandes téléphoniques et électroniques de l’administration et des tiers privés.</a:t>
            </a:r>
          </a:p>
          <a:p>
            <a:pPr lvl="1"/>
            <a:r>
              <a:rPr lang="fr-CH" sz="1800" dirty="0">
                <a:latin typeface="Times New Roman" pitchFamily="18" charset="0"/>
                <a:cs typeface="Times New Roman" pitchFamily="18" charset="0"/>
              </a:rPr>
              <a:t>Il prépare les documents d’information utiles pour ses interlocuteurs (députés, Bureau, Conseil d’Etat, administration, presse).</a:t>
            </a:r>
          </a:p>
          <a:p>
            <a:pPr lvl="1"/>
            <a:r>
              <a:rPr lang="fr-CH" sz="1800" dirty="0">
                <a:latin typeface="Times New Roman" pitchFamily="18" charset="0"/>
                <a:cs typeface="Times New Roman" pitchFamily="18" charset="0"/>
              </a:rPr>
              <a:t>Il recense les présences et absences des députés aux séances du Plenum, des commissions, du Bureau ou d’autres délégations et effectue, quatre fois par an, le versement de leurs indemnités.</a:t>
            </a:r>
          </a:p>
          <a:p>
            <a:pPr lvl="1"/>
            <a:r>
              <a:rPr lang="fr-CH" sz="1800" dirty="0">
                <a:latin typeface="Times New Roman" pitchFamily="18" charset="0"/>
                <a:cs typeface="Times New Roman" pitchFamily="18" charset="0"/>
              </a:rPr>
              <a:t>Le Secrétariat tient à jour les nombreux registres relatifs au Grand Conseil et à ses activités et les archive régulièrement.</a:t>
            </a:r>
            <a:endParaRPr lang="fr-CH" sz="1800" dirty="0">
              <a:solidFill>
                <a:srgbClr val="333333"/>
              </a:solidFill>
              <a:latin typeface="Times New Roman" pitchFamily="18" charset="0"/>
              <a:cs typeface="Times New Roman" pitchFamily="18" charset="0"/>
            </a:endParaRPr>
          </a:p>
          <a:p>
            <a:pPr lvl="1"/>
            <a:r>
              <a:rPr lang="fr-CH" sz="1800" dirty="0">
                <a:solidFill>
                  <a:srgbClr val="333333"/>
                </a:solidFill>
                <a:latin typeface="Times New Roman" pitchFamily="18" charset="0"/>
                <a:cs typeface="Times New Roman" pitchFamily="18" charset="0"/>
              </a:rPr>
              <a:t>Il gère le système d’information du Parlement (Parlinfo), site qui est en phase de transformation. </a:t>
            </a: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949325"/>
          </a:xfrm>
        </p:spPr>
        <p:txBody>
          <a:bodyPr>
            <a:normAutofit fontScale="90000"/>
          </a:bodyPr>
          <a:lstStyle/>
          <a:p>
            <a:r>
              <a:rPr lang="fr-CH" dirty="0">
                <a:latin typeface="Arial" charset="0"/>
              </a:rPr>
              <a:t>10. Affaires courantes</a:t>
            </a:r>
            <a:br>
              <a:rPr lang="fr-CH" dirty="0">
                <a:latin typeface="Arial" charset="0"/>
              </a:rPr>
            </a:br>
            <a:r>
              <a:rPr lang="fr-CH" dirty="0">
                <a:latin typeface="Arial" charset="0"/>
              </a:rPr>
              <a:t>—</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700808"/>
            <a:ext cx="8242298" cy="5632311"/>
          </a:xfrm>
        </p:spPr>
        <p:txBody>
          <a:bodyPr/>
          <a:lstStyle/>
          <a:p>
            <a:pPr lvl="1"/>
            <a:endParaRPr lang="fr-FR" sz="1800" dirty="0">
              <a:latin typeface="Times New Roman" pitchFamily="18" charset="0"/>
              <a:cs typeface="Times New Roman" pitchFamily="18" charset="0"/>
            </a:endParaRPr>
          </a:p>
          <a:p>
            <a:pPr lvl="1" algn="just"/>
            <a:r>
              <a:rPr lang="fr-FR" sz="1800" dirty="0">
                <a:latin typeface="Times New Roman" pitchFamily="18" charset="0"/>
                <a:cs typeface="Times New Roman" pitchFamily="18" charset="0"/>
              </a:rPr>
              <a:t>Le Secrétariat du Grand Conseil assure les relations avec le Conseil d’Etat. Ce dernier lui communique chaque semaine les objets qu’il a adoptés. Le Secrétariat tient à jour les registres utiles.</a:t>
            </a:r>
          </a:p>
          <a:p>
            <a:pPr lvl="1" algn="just"/>
            <a:r>
              <a:rPr lang="fr-FR" sz="1800" dirty="0">
                <a:latin typeface="Times New Roman" pitchFamily="18" charset="0"/>
                <a:cs typeface="Times New Roman" pitchFamily="18" charset="0"/>
              </a:rPr>
              <a:t>Après chaque session, il communique au Gouvernement les résultats des débats du Parlement.</a:t>
            </a:r>
          </a:p>
          <a:p>
            <a:pPr lvl="1" algn="just"/>
            <a:r>
              <a:rPr lang="fr-FR" sz="1800" dirty="0">
                <a:latin typeface="Times New Roman" pitchFamily="18" charset="0"/>
                <a:cs typeface="Times New Roman" pitchFamily="18" charset="0"/>
              </a:rPr>
              <a:t>Par des contacts réguliers avec la Chancellerie d’Etat, il transmet et reçoit les informations utiles à une collaboration efficace</a:t>
            </a:r>
            <a:r>
              <a:rPr lang="fr-CH" sz="1800" dirty="0">
                <a:latin typeface="Times New Roman" pitchFamily="18" charset="0"/>
                <a:cs typeface="Times New Roman" pitchFamily="18" charset="0"/>
              </a:rPr>
              <a:t>. Une rencontre annuelle est désormais prévue entre les deux Autorités (délégation du Conseil d’Etat et du Bureau) pour aborder divers thèmes dans un souci d’efficience.  </a:t>
            </a: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701675"/>
            <a:ext cx="8242300" cy="723900"/>
          </a:xfrm>
        </p:spPr>
        <p:txBody>
          <a:bodyPr>
            <a:normAutofit fontScale="90000"/>
          </a:bodyPr>
          <a:lstStyle/>
          <a:p>
            <a:r>
              <a:rPr lang="fr-CH" dirty="0">
                <a:latin typeface="Arial" charset="0"/>
              </a:rPr>
              <a:t>11. Relations avec le Conseil d’Etat</a:t>
            </a:r>
            <a:br>
              <a:rPr lang="fr-CH" dirty="0">
                <a:latin typeface="Arial" charset="0"/>
              </a:rPr>
            </a:br>
            <a:r>
              <a:rPr lang="fr-CH" dirty="0">
                <a:latin typeface="Arial" charset="0"/>
              </a:rPr>
              <a:t>—</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37342" y="1628800"/>
            <a:ext cx="8242298" cy="3831818"/>
          </a:xfrm>
        </p:spPr>
        <p:txBody>
          <a:bodyPr>
            <a:normAutofit lnSpcReduction="10000"/>
          </a:bodyPr>
          <a:lstStyle/>
          <a:p>
            <a:pPr lvl="1" algn="just"/>
            <a:r>
              <a:rPr lang="fr-FR" sz="1800" dirty="0">
                <a:latin typeface="Times New Roman" pitchFamily="18" charset="0"/>
                <a:cs typeface="Times New Roman" pitchFamily="18" charset="0"/>
              </a:rPr>
              <a:t>Le Secrétariat du Grand Conseil entretient également des contacts avec les médias accrédités. Il leur envoie les documents liés aux sessions et les informe, par le biais de communiqués de presse réguliers, des activités du Grand Conseil (résultat des élections, etc.) ou de son Bureau (réception de délégation, etc.). Il invite également les journalistes accrédités à prendre part à la sortie officielle du Grand Conseil.</a:t>
            </a:r>
          </a:p>
          <a:p>
            <a:pPr lvl="1" algn="just"/>
            <a:r>
              <a:rPr lang="fr-FR" sz="1800" dirty="0">
                <a:latin typeface="Times New Roman" pitchFamily="18" charset="0"/>
                <a:cs typeface="Times New Roman" pitchFamily="18" charset="0"/>
              </a:rPr>
              <a:t>Lors des sessions parlementaires, les amendements, résultats des votes et résultats des élections sont à la disposition des médias. Le site Internet du Grand Conseil est aussi un outil performant pour la transmission des informations utiles.</a:t>
            </a:r>
          </a:p>
          <a:p>
            <a:pPr lvl="1" algn="just"/>
            <a:r>
              <a:rPr lang="fr-FR" sz="1800" dirty="0">
                <a:latin typeface="Times New Roman" pitchFamily="18" charset="0"/>
                <a:cs typeface="Times New Roman" pitchFamily="18" charset="0"/>
              </a:rPr>
              <a:t>Le Secrétariat répond aussi régulièrement à leurs demandes ou questions en dehors des sessions (par courriel ou par téléphone).</a:t>
            </a:r>
          </a:p>
          <a:p>
            <a:pPr lvl="1" algn="just"/>
            <a:r>
              <a:rPr lang="fr-FR" sz="1800" dirty="0">
                <a:latin typeface="Times New Roman" pitchFamily="18" charset="0"/>
                <a:cs typeface="Times New Roman" pitchFamily="18" charset="0"/>
              </a:rPr>
              <a:t>Durant l’année 2024,</a:t>
            </a:r>
            <a:r>
              <a:rPr lang="fr-CH" sz="1800" dirty="0">
                <a:latin typeface="Times New Roman" pitchFamily="18" charset="0"/>
                <a:cs typeface="Times New Roman" pitchFamily="18" charset="0"/>
              </a:rPr>
              <a:t> </a:t>
            </a:r>
            <a:r>
              <a:rPr lang="fr-FR" sz="1800" dirty="0">
                <a:latin typeface="Times New Roman" pitchFamily="18" charset="0"/>
                <a:cs typeface="Times New Roman" pitchFamily="18" charset="0"/>
              </a:rPr>
              <a:t>le président et la secrétaire générale du Grand Conseil ont  rencontré les représentants des médias à deux reprises autour d’un repas (février et novembre).</a:t>
            </a:r>
            <a:endParaRPr lang="fr-FR" sz="1800" b="1" dirty="0">
              <a:solidFill>
                <a:srgbClr val="FF0000"/>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476250"/>
            <a:ext cx="8242300" cy="949325"/>
          </a:xfrm>
        </p:spPr>
        <p:txBody>
          <a:bodyPr>
            <a:normAutofit fontScale="90000"/>
          </a:bodyPr>
          <a:lstStyle/>
          <a:p>
            <a:r>
              <a:rPr lang="fr-CH" dirty="0">
                <a:latin typeface="Arial" charset="0"/>
              </a:rPr>
              <a:t>12. Relations avec les médias</a:t>
            </a:r>
            <a:br>
              <a:rPr lang="fr-CH" dirty="0">
                <a:latin typeface="Arial" charset="0"/>
              </a:rPr>
            </a:br>
            <a:r>
              <a:rPr lang="fr-CH" dirty="0">
                <a:latin typeface="Arial" charset="0"/>
              </a:rPr>
              <a:t>—</a:t>
            </a: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395536" y="1728267"/>
            <a:ext cx="8242298" cy="4616648"/>
          </a:xfrm>
        </p:spPr>
        <p:txBody>
          <a:bodyPr>
            <a:normAutofit/>
          </a:bodyPr>
          <a:lstStyle/>
          <a:p>
            <a:pPr marL="541338" indent="-365125"/>
            <a:r>
              <a:rPr lang="fr-CH" sz="1800" b="0" dirty="0">
                <a:latin typeface="Times New Roman" pitchFamily="18" charset="0"/>
                <a:cs typeface="Times New Roman" pitchFamily="18" charset="0"/>
              </a:rPr>
              <a:t>Publié sur le site «Parlinfo», le registre des intérêts est mis à jour régulièrement par le Secrétariat du Grand Conseil.  </a:t>
            </a:r>
          </a:p>
          <a:p>
            <a:pPr marL="541338" indent="-365125"/>
            <a:r>
              <a:rPr lang="fr-CH" sz="1800" b="0" dirty="0">
                <a:latin typeface="Times New Roman" pitchFamily="18" charset="0"/>
                <a:cs typeface="Times New Roman" pitchFamily="18" charset="0"/>
              </a:rPr>
              <a:t>A noter que le contenu du registre des intérêts de chaque député relève de sa seule responsabilité. Le SGC n’est en aucun cas garant de l’exactitude des données fournies. </a:t>
            </a:r>
          </a:p>
          <a:p>
            <a:pPr marL="541338" indent="-365125" algn="l">
              <a:spcAft>
                <a:spcPts val="1800"/>
              </a:spcAft>
            </a:pPr>
            <a:r>
              <a:rPr lang="fr-CH" sz="1800" b="0" dirty="0">
                <a:latin typeface="Times New Roman" pitchFamily="18" charset="0"/>
                <a:cs typeface="Times New Roman" pitchFamily="18" charset="0"/>
              </a:rPr>
              <a:t>La loi sur le financement de la politique (</a:t>
            </a:r>
            <a:r>
              <a:rPr lang="fr-CH" sz="1800" b="0" dirty="0" err="1">
                <a:latin typeface="Times New Roman" pitchFamily="18" charset="0"/>
                <a:cs typeface="Times New Roman" pitchFamily="18" charset="0"/>
              </a:rPr>
              <a:t>LFiPol</a:t>
            </a:r>
            <a:r>
              <a:rPr lang="fr-CH" sz="1800" b="0" dirty="0">
                <a:latin typeface="Times New Roman" pitchFamily="18" charset="0"/>
                <a:cs typeface="Times New Roman" pitchFamily="18" charset="0"/>
              </a:rPr>
              <a:t>), adoptée le 16 décembre 2020 et entrée en vigueur le 1</a:t>
            </a:r>
            <a:r>
              <a:rPr lang="fr-CH" sz="1800" b="0" baseline="30000" dirty="0">
                <a:latin typeface="Times New Roman" pitchFamily="18" charset="0"/>
                <a:cs typeface="Times New Roman" pitchFamily="18" charset="0"/>
              </a:rPr>
              <a:t>er</a:t>
            </a:r>
            <a:r>
              <a:rPr lang="fr-CH" sz="1800" b="0" dirty="0">
                <a:latin typeface="Times New Roman" pitchFamily="18" charset="0"/>
                <a:cs typeface="Times New Roman" pitchFamily="18" charset="0"/>
              </a:rPr>
              <a:t> janvier 2021, oblige les députés à déclarer et à publier les revenus qu’ils tirent de leur mandat ainsi que les revenus des activités en lien avec celui-ci (cela concerne toutes les indemnités reçues en application de la législation sur le Grand Conseil).</a:t>
            </a:r>
            <a:r>
              <a:rPr lang="fr-CH" sz="1800" dirty="0">
                <a:latin typeface="Times New Roman" pitchFamily="18" charset="0"/>
                <a:cs typeface="Times New Roman" pitchFamily="18" charset="0"/>
              </a:rPr>
              <a:t> </a:t>
            </a:r>
            <a:r>
              <a:rPr lang="fr-CH" sz="1800" b="0" dirty="0">
                <a:solidFill>
                  <a:srgbClr val="000000"/>
                </a:solidFill>
                <a:latin typeface="Times New Roman" panose="02020603050405020304" pitchFamily="18" charset="0"/>
                <a:cs typeface="Times New Roman" panose="02020603050405020304" pitchFamily="18" charset="0"/>
              </a:rPr>
              <a:t>La liste des revenus doit être adressée à la Chancellerie d’Etat jusqu’à la fin du mois d’août de chaque année civile. La Chancellerie et le Service des contributions (SCC) collaborent pour vérifier, par sondage, l’exhaustivité des revenus acquis. Pour les déclarations </a:t>
            </a:r>
            <a:r>
              <a:rPr lang="fr-CH" sz="1800" b="0">
                <a:solidFill>
                  <a:srgbClr val="000000"/>
                </a:solidFill>
                <a:latin typeface="Times New Roman" panose="02020603050405020304" pitchFamily="18" charset="0"/>
                <a:cs typeface="Times New Roman" panose="02020603050405020304" pitchFamily="18" charset="0"/>
              </a:rPr>
              <a:t>de l’année 2023, </a:t>
            </a:r>
            <a:r>
              <a:rPr lang="fr-CH" sz="1800" b="0" dirty="0">
                <a:solidFill>
                  <a:srgbClr val="000000"/>
                </a:solidFill>
                <a:latin typeface="Times New Roman" panose="02020603050405020304" pitchFamily="18" charset="0"/>
                <a:cs typeface="Times New Roman" panose="02020603050405020304" pitchFamily="18" charset="0"/>
              </a:rPr>
              <a:t>la Chancellerie a  dénoncé quatre  cas à l’autorité de poursuite pénale compétente pour des revenus non déclarés. </a:t>
            </a:r>
          </a:p>
          <a:p>
            <a:endParaRPr lang="fr-CH" sz="1800" b="0" dirty="0">
              <a:solidFill>
                <a:srgbClr val="000000"/>
              </a:solidFill>
              <a:latin typeface="Times New Roman" panose="02020603050405020304" pitchFamily="18" charset="0"/>
              <a:cs typeface="Times New Roman" panose="02020603050405020304" pitchFamily="18" charset="0"/>
            </a:endParaRPr>
          </a:p>
          <a:p>
            <a:endParaRPr lang="fr-CH" sz="1800" b="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1423988"/>
          </a:xfrm>
        </p:spPr>
        <p:txBody>
          <a:bodyPr>
            <a:normAutofit fontScale="90000"/>
          </a:bodyPr>
          <a:lstStyle/>
          <a:p>
            <a:r>
              <a:rPr lang="fr-CH" dirty="0">
                <a:latin typeface="Arial" charset="0"/>
              </a:rPr>
              <a:t>13. </a:t>
            </a:r>
            <a:r>
              <a:rPr lang="fr-CH" dirty="0" err="1">
                <a:latin typeface="Arial" charset="0"/>
              </a:rPr>
              <a:t>Linf</a:t>
            </a:r>
            <a:r>
              <a:rPr lang="fr-CH" dirty="0">
                <a:latin typeface="Arial" charset="0"/>
              </a:rPr>
              <a:t>, registre des intérêts et </a:t>
            </a:r>
            <a:r>
              <a:rPr lang="fr-CH" dirty="0" err="1">
                <a:latin typeface="Arial" charset="0"/>
              </a:rPr>
              <a:t>LFiPol</a:t>
            </a:r>
            <a:r>
              <a:rPr lang="fr-CH" dirty="0">
                <a:latin typeface="Arial" charset="0"/>
              </a:rPr>
              <a:t> </a:t>
            </a:r>
            <a:r>
              <a:rPr lang="fr-CH" sz="2000" dirty="0">
                <a:latin typeface="Arial" charset="0"/>
              </a:rPr>
              <a:t>(transparence des revenus)</a:t>
            </a:r>
            <a:br>
              <a:rPr lang="fr-CH" dirty="0">
                <a:latin typeface="Arial" charset="0"/>
              </a:rPr>
            </a:br>
            <a:r>
              <a:rPr lang="fr-CH" dirty="0">
                <a:latin typeface="Arial" charset="0"/>
              </a:rPr>
              <a:t>—</a:t>
            </a: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242620"/>
            <a:ext cx="8242298" cy="4262705"/>
          </a:xfrm>
        </p:spPr>
        <p:txBody>
          <a:bodyPr>
            <a:normAutofit/>
          </a:bodyPr>
          <a:lstStyle/>
          <a:p>
            <a:pPr lvl="1"/>
            <a:endParaRPr lang="fr-CH" sz="1800" dirty="0">
              <a:latin typeface="Times New Roman" pitchFamily="18" charset="0"/>
              <a:cs typeface="Times New Roman" pitchFamily="18" charset="0"/>
            </a:endParaRPr>
          </a:p>
          <a:p>
            <a:pPr lvl="1"/>
            <a:r>
              <a:rPr lang="fr-CH" sz="1800" dirty="0">
                <a:latin typeface="Times New Roman" pitchFamily="18" charset="0"/>
                <a:cs typeface="Times New Roman" pitchFamily="18" charset="0"/>
              </a:rPr>
              <a:t>L’année 2024 fut une année standard pour le service informatique du SGC. </a:t>
            </a:r>
          </a:p>
          <a:p>
            <a:pPr lvl="1" algn="just"/>
            <a:r>
              <a:rPr lang="fr-CH" sz="1800" dirty="0">
                <a:latin typeface="Times New Roman" pitchFamily="18" charset="0"/>
                <a:cs typeface="Times New Roman" pitchFamily="18" charset="0"/>
              </a:rPr>
              <a:t>Le projet Parlinfo a été initié en 2024. Ce projet a amené beaucoup de questionnements et s’est aventuré dans les eaux marécageuses du SITel. Chasse gardée ou pas, le projet Parlinfo prend forme et devrait satisfaire l’ensemble de la députation. La mise en ligne publique du nouveau site est prévue </a:t>
            </a:r>
            <a:r>
              <a:rPr lang="fr-CH" sz="1800">
                <a:latin typeface="Times New Roman" pitchFamily="18" charset="0"/>
                <a:cs typeface="Times New Roman" pitchFamily="18" charset="0"/>
              </a:rPr>
              <a:t>à  la mi-juin 2025. </a:t>
            </a:r>
            <a:endParaRPr lang="fr-CH" sz="1800" dirty="0">
              <a:latin typeface="Times New Roman" pitchFamily="18" charset="0"/>
              <a:cs typeface="Times New Roman" pitchFamily="18" charset="0"/>
            </a:endParaRPr>
          </a:p>
          <a:p>
            <a:pPr lvl="1" algn="just"/>
            <a:r>
              <a:rPr lang="fr-CH" sz="1800" dirty="0">
                <a:latin typeface="Times New Roman" pitchFamily="18" charset="0"/>
                <a:cs typeface="Times New Roman" pitchFamily="18" charset="0"/>
              </a:rPr>
              <a:t>A ces divers projets, il faut encore ajouter la veille technologique pour trouver de nouvelles améliorations et relever les nouveaux défis techniques pour les années futures, comme l’IA et d’autres socles technologiques sur lesquels nous devrons nous appuyer.</a:t>
            </a:r>
          </a:p>
          <a:p>
            <a:pPr lvl="1" algn="just"/>
            <a:endParaRPr lang="fr-CH" sz="1800" dirty="0">
              <a:latin typeface="Times New Roman" pitchFamily="18" charset="0"/>
              <a:cs typeface="Times New Roman" pitchFamily="18" charset="0"/>
            </a:endParaRPr>
          </a:p>
          <a:p>
            <a:pPr lvl="1"/>
            <a:endParaRPr lang="fr-FR"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836712"/>
            <a:ext cx="8242300" cy="515963"/>
          </a:xfrm>
        </p:spPr>
        <p:txBody>
          <a:bodyPr>
            <a:normAutofit fontScale="90000"/>
          </a:bodyPr>
          <a:lstStyle/>
          <a:p>
            <a:r>
              <a:rPr lang="fr-CH" dirty="0">
                <a:solidFill>
                  <a:srgbClr val="333333"/>
                </a:solidFill>
                <a:latin typeface="Arial" charset="0"/>
              </a:rPr>
              <a:t>14. Informatique</a:t>
            </a:r>
            <a:br>
              <a:rPr lang="fr-CH" dirty="0">
                <a:solidFill>
                  <a:srgbClr val="333333"/>
                </a:solidFill>
                <a:latin typeface="Arial" charset="0"/>
              </a:rPr>
            </a:br>
            <a:r>
              <a:rPr lang="fr-CH" dirty="0">
                <a:latin typeface="Arial" charset="0"/>
              </a:rPr>
              <a:t>—</a:t>
            </a:r>
            <a:br>
              <a:rPr lang="fr-CH" dirty="0">
                <a:latin typeface="Arial" charset="0"/>
              </a:rPr>
            </a:br>
            <a:endParaRPr lang="fr-CH" dirty="0">
              <a:latin typeface="Arial" charset="0"/>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41"/>
          <p:cNvSpPr>
            <a:spLocks noGrp="1"/>
          </p:cNvSpPr>
          <p:nvPr>
            <p:ph type="body" sz="quarter" idx="12"/>
            <p:custDataLst>
              <p:tags r:id="rId1"/>
            </p:custDataLst>
          </p:nvPr>
        </p:nvSpPr>
        <p:spPr>
          <a:xfrm>
            <a:off x="457200" y="1628800"/>
            <a:ext cx="8242298" cy="2292935"/>
          </a:xfrm>
        </p:spPr>
        <p:txBody>
          <a:bodyPr>
            <a:normAutofit/>
          </a:bodyPr>
          <a:lstStyle/>
          <a:p>
            <a:pPr lvl="1" algn="just">
              <a:buClr>
                <a:srgbClr val="000000"/>
              </a:buClr>
            </a:pPr>
            <a:r>
              <a:rPr lang="fr-CH" sz="1800" dirty="0">
                <a:latin typeface="Times New Roman" pitchFamily="18" charset="0"/>
                <a:cs typeface="Times New Roman" pitchFamily="18" charset="0"/>
              </a:rPr>
              <a:t>Le Secrétariat du Grand Conseil est membre sociétaire de la Conférence des secrétaires des parlements, une société simple constituée de la majorité des parlements cantonaux. La Conférence a pour objectif de proposer une plateforme d'information ouverte à tous les parlements cantonaux, où sont publiées toutes les informations et données que ceux-ci jugeront pertinentes.</a:t>
            </a:r>
          </a:p>
          <a:p>
            <a:pPr lvl="1" algn="just">
              <a:buClr>
                <a:srgbClr val="000000"/>
              </a:buClr>
            </a:pPr>
            <a:r>
              <a:rPr lang="fr-CH" sz="1800" dirty="0">
                <a:latin typeface="Times New Roman" pitchFamily="18" charset="0"/>
                <a:cs typeface="Times New Roman" pitchFamily="18" charset="0"/>
              </a:rPr>
              <a:t>Le Secrétariat collabore également avec le secrétariat du Bureau interparlementaire de coordination BIC, notamment pour ce qui est du suivi des conventions intercantonales en cours de négociation/ratification.</a:t>
            </a:r>
          </a:p>
        </p:txBody>
      </p:sp>
      <p:sp>
        <p:nvSpPr>
          <p:cNvPr id="76810" name="Titel 46"/>
          <p:cNvSpPr>
            <a:spLocks noGrp="1"/>
          </p:cNvSpPr>
          <p:nvPr>
            <p:ph type="title" idx="4294967295"/>
            <p:custDataLst>
              <p:tags r:id="rId2"/>
            </p:custDataLst>
          </p:nvPr>
        </p:nvSpPr>
        <p:spPr>
          <a:xfrm>
            <a:off x="901700" y="404813"/>
            <a:ext cx="8242300" cy="949325"/>
          </a:xfrm>
        </p:spPr>
        <p:txBody>
          <a:bodyPr>
            <a:normAutofit fontScale="90000"/>
          </a:bodyPr>
          <a:lstStyle/>
          <a:p>
            <a:r>
              <a:rPr lang="fr-CH" dirty="0">
                <a:latin typeface="Arial" charset="0"/>
              </a:rPr>
              <a:t>15. Relations extérieures</a:t>
            </a:r>
            <a:br>
              <a:rPr lang="fr-CH" dirty="0">
                <a:solidFill>
                  <a:srgbClr val="0A74F4"/>
                </a:solidFill>
                <a:latin typeface="Arial" charset="0"/>
              </a:rPr>
            </a:br>
            <a:r>
              <a:rPr lang="fr-CH" dirty="0">
                <a:latin typeface="Arial" charset="0"/>
              </a:rPr>
              <a:t>—</a:t>
            </a: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1844824"/>
            <a:ext cx="8242298" cy="4092848"/>
          </a:xfrm>
        </p:spPr>
        <p:txBody>
          <a:bodyPr>
            <a:normAutofit fontScale="92500" lnSpcReduction="10000"/>
          </a:bodyPr>
          <a:lstStyle/>
          <a:p>
            <a:pPr lvl="1" algn="just"/>
            <a:r>
              <a:rPr lang="fr-CH" sz="1800" dirty="0">
                <a:latin typeface="Times New Roman" pitchFamily="18" charset="0"/>
                <a:cs typeface="Times New Roman" pitchFamily="18" charset="0"/>
              </a:rPr>
              <a:t>En vertu de la Convention sur la participation des parlements (CoParl), le Grand Conseil est représenté auprès de sept commissions interparlementaires de contrôle (CIP). Celles-ci vérifient respectivement la mise en œuvre de la Convention scolaire romande (CIP CSR), la détention pénale des adultes et des mineurs (CIP «détention pénale»), le Gymnase intercantonal de la Broye (CIP GYB), l’Hôpital intercantonal de la Broye (CIP HIB), la Haute école spécialisée de Suisse occidentale (CIP HES-SO), le Service intercantonal d’entretien du réseau autoroutier (CIP SIERA) et la Convention romande sur les jeux d’argent (CIP CORJA).</a:t>
            </a:r>
          </a:p>
          <a:p>
            <a:pPr lvl="1" algn="just"/>
            <a:r>
              <a:rPr lang="fr-CH" sz="1800" dirty="0">
                <a:latin typeface="Times New Roman" pitchFamily="18" charset="0"/>
                <a:cs typeface="Times New Roman" pitchFamily="18" charset="0"/>
              </a:rPr>
              <a:t>Le 21 novembre 2024, le Grand Conseil a élu trois membres d’une nouvelle commission interparlementaire chargée du contrôle de la mise en œuvre de la Convention intercantonale en matière de santé numérique (CIP Santé numérique). Cette huitième CIP siégera pour la première fois dans le courant de l’année 2025.</a:t>
            </a:r>
          </a:p>
          <a:p>
            <a:pPr lvl="1" algn="just"/>
            <a:r>
              <a:rPr lang="fr-CH" sz="1800" dirty="0">
                <a:latin typeface="Times New Roman" pitchFamily="18" charset="0"/>
                <a:cs typeface="Times New Roman" pitchFamily="18" charset="0"/>
              </a:rPr>
              <a:t>En 2024, le SGC a assumé la responsabilité du secrétariat de la CIP «détention pénale» et de la CIP GYB. Il a organisé pour ces deux organes quatre séances plénières ainsi qu’une séance du Bureau de la CIP «détention pénale».</a:t>
            </a:r>
          </a:p>
          <a:p>
            <a:pPr lvl="1" algn="just"/>
            <a:r>
              <a:rPr lang="fr-CH" sz="1800" dirty="0">
                <a:latin typeface="Times New Roman" pitchFamily="18" charset="0"/>
                <a:cs typeface="Times New Roman" pitchFamily="18" charset="0"/>
              </a:rPr>
              <a:t>Le SGC organise les séances de préparation des délégations fribourgeoises auprès de certaines de ces commissions interparlementaires. En 2024, la délégation fribourgeoise auprès de la CIP HIB s’est ainsi réunie quatre fois. </a:t>
            </a:r>
          </a:p>
        </p:txBody>
      </p:sp>
      <p:sp>
        <p:nvSpPr>
          <p:cNvPr id="76810" name="Titel 46"/>
          <p:cNvSpPr>
            <a:spLocks noGrp="1"/>
          </p:cNvSpPr>
          <p:nvPr>
            <p:ph type="title" idx="4294967295"/>
            <p:custDataLst>
              <p:tags r:id="rId2"/>
            </p:custDataLst>
          </p:nvPr>
        </p:nvSpPr>
        <p:spPr>
          <a:xfrm>
            <a:off x="901700" y="476251"/>
            <a:ext cx="8242300" cy="864518"/>
          </a:xfrm>
        </p:spPr>
        <p:txBody>
          <a:bodyPr>
            <a:normAutofit fontScale="90000"/>
          </a:bodyPr>
          <a:lstStyle/>
          <a:p>
            <a:r>
              <a:rPr lang="fr-CH" dirty="0">
                <a:latin typeface="Arial" charset="0"/>
              </a:rPr>
              <a:t>16. Contrôle de gestion interparlementaire</a:t>
            </a:r>
            <a:br>
              <a:rPr lang="fr-CH" dirty="0">
                <a:latin typeface="Arial" charset="0"/>
              </a:rPr>
            </a:br>
            <a:r>
              <a:rPr lang="fr-CH" dirty="0">
                <a:latin typeface="Arial" charset="0"/>
              </a:rPr>
              <a:t>—</a:t>
            </a:r>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2252310"/>
            <a:ext cx="8242298" cy="561429"/>
          </a:xfrm>
        </p:spPr>
        <p:txBody>
          <a:bodyPr>
            <a:noAutofit/>
          </a:bodyPr>
          <a:lstStyle/>
          <a:p>
            <a:pPr lvl="1"/>
            <a:r>
              <a:rPr lang="fr-CH" sz="1800" dirty="0">
                <a:latin typeface="Times New Roman" pitchFamily="18" charset="0"/>
                <a:cs typeface="Times New Roman" pitchFamily="18" charset="0"/>
              </a:rPr>
              <a:t>Toujours en vertu de la CoParl, le Grand Conseil est régulièrement appelé à participer aux travaux de commissions interparlementaires chargées d’examiner des projets de conventions intercantonales (CIP de consultation).</a:t>
            </a:r>
          </a:p>
          <a:p>
            <a:pPr lvl="1"/>
            <a:r>
              <a:rPr lang="fr-CH" sz="1800" dirty="0">
                <a:latin typeface="Times New Roman" pitchFamily="18" charset="0"/>
                <a:cs typeface="Times New Roman" pitchFamily="18" charset="0"/>
              </a:rPr>
              <a:t>En date du 19 avril 2024, le BIC a adressé un courrier aux Grands Conseils des cantons de Fribourg, Vaud, Valais, Neuchâtel, Genève et Jura pour leur demander de se prononcer quant à l’institution d’une CIP de consultation chargée d’examiner le projet de Convention intercantonale sur l’échange de données à des fins d’exploitation de plateformes de recherche et de systèmes de bases de données communs (POLAP), projet de portée nationale. Lors de sa séance ordinaire du 3 mai 2024, la commission des affaires extérieures (CAE), après avoir entendu différents spécialistes, a décidé à l’unanimité de renoncer à l’institution d’une telle CIP de consultation. Les autres cantons </a:t>
            </a:r>
            <a:r>
              <a:rPr lang="fr-CH" sz="1800" dirty="0" err="1">
                <a:latin typeface="Times New Roman" pitchFamily="18" charset="0"/>
                <a:cs typeface="Times New Roman" pitchFamily="18" charset="0"/>
              </a:rPr>
              <a:t>CoParl</a:t>
            </a:r>
            <a:r>
              <a:rPr lang="fr-CH" sz="1800" dirty="0">
                <a:latin typeface="Times New Roman" pitchFamily="18" charset="0"/>
                <a:cs typeface="Times New Roman" pitchFamily="18" charset="0"/>
              </a:rPr>
              <a:t> en ayant fait de même, aucune CIP de consultation n’a été mise en place.</a:t>
            </a:r>
          </a:p>
        </p:txBody>
      </p:sp>
      <p:sp>
        <p:nvSpPr>
          <p:cNvPr id="76810" name="Titel 46"/>
          <p:cNvSpPr>
            <a:spLocks noGrp="1"/>
          </p:cNvSpPr>
          <p:nvPr>
            <p:ph type="title" idx="4294967295"/>
            <p:custDataLst>
              <p:tags r:id="rId2"/>
            </p:custDataLst>
          </p:nvPr>
        </p:nvSpPr>
        <p:spPr>
          <a:xfrm>
            <a:off x="901700" y="692696"/>
            <a:ext cx="8242300" cy="561429"/>
          </a:xfrm>
        </p:spPr>
        <p:txBody>
          <a:bodyPr>
            <a:normAutofit fontScale="90000"/>
          </a:bodyPr>
          <a:lstStyle/>
          <a:p>
            <a:r>
              <a:rPr lang="fr-CH" dirty="0">
                <a:latin typeface="Arial" charset="0"/>
              </a:rPr>
              <a:t>17. Consultations interparlementaires</a:t>
            </a:r>
            <a:br>
              <a:rPr lang="fr-CH" dirty="0">
                <a:latin typeface="Arial" charset="0"/>
              </a:rPr>
            </a:br>
            <a:r>
              <a:rPr lang="fr-CH" dirty="0">
                <a:latin typeface="Arial" charset="0"/>
              </a:rPr>
              <a:t>—</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8" name="Objekt 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02" name="Rectangle 2"/>
          <p:cNvSpPr>
            <a:spLocks noGrp="1"/>
          </p:cNvSpPr>
          <p:nvPr>
            <p:ph type="title"/>
            <p:custDataLst>
              <p:tags r:id="rId1"/>
            </p:custDataLst>
          </p:nvPr>
        </p:nvSpPr>
        <p:spPr>
          <a:xfrm>
            <a:off x="457200" y="476672"/>
            <a:ext cx="5770984" cy="893986"/>
          </a:xfrm>
        </p:spPr>
        <p:txBody>
          <a:bodyPr>
            <a:normAutofit fontScale="90000"/>
          </a:bodyPr>
          <a:lstStyle/>
          <a:p>
            <a:r>
              <a:rPr lang="fr-CH" dirty="0">
                <a:latin typeface="Arial" charset="0"/>
              </a:rPr>
              <a:t>Sommaire</a:t>
            </a:r>
            <a:br>
              <a:rPr lang="fr-CH" dirty="0"/>
            </a:br>
            <a:r>
              <a:rPr lang="fr-CH" dirty="0"/>
              <a:t>—</a:t>
            </a:r>
          </a:p>
        </p:txBody>
      </p:sp>
      <p:sp>
        <p:nvSpPr>
          <p:cNvPr id="5" name="Rectangle 3"/>
          <p:cNvSpPr txBox="1">
            <a:spLocks/>
          </p:cNvSpPr>
          <p:nvPr>
            <p:custDataLst>
              <p:tags r:id="rId2"/>
            </p:custDataLst>
          </p:nvPr>
        </p:nvSpPr>
        <p:spPr bwMode="auto">
          <a:xfrm>
            <a:off x="4313786" y="1680434"/>
            <a:ext cx="4608512" cy="360098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Relations avec le Conseil d’Etat</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Relations avec les médias</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fr-CH" sz="1800" b="0" i="0" u="none" strike="noStrike" kern="1200" cap="none" spc="0" normalizeH="0" baseline="0" noProof="0" dirty="0" err="1">
                <a:ln>
                  <a:noFill/>
                </a:ln>
                <a:effectLst/>
                <a:uLnTx/>
                <a:uFillTx/>
                <a:latin typeface="Times New Roman" pitchFamily="18" charset="0"/>
                <a:cs typeface="Times New Roman" pitchFamily="18" charset="0"/>
              </a:rPr>
              <a:t>LInf</a:t>
            </a:r>
            <a:r>
              <a:rPr kumimoji="0" lang="fr-CH" sz="1800" b="0" i="0" u="none" strike="noStrike" kern="1200" cap="none" spc="0" normalizeH="0" baseline="0" noProof="0" dirty="0">
                <a:ln>
                  <a:noFill/>
                </a:ln>
                <a:effectLst/>
                <a:uLnTx/>
                <a:uFillTx/>
                <a:latin typeface="Times New Roman" pitchFamily="18" charset="0"/>
                <a:cs typeface="Times New Roman" pitchFamily="18" charset="0"/>
              </a:rPr>
              <a:t>, registre des </a:t>
            </a:r>
            <a:r>
              <a:rPr kumimoji="0" lang="fr-CH" sz="1800" b="0" i="0" u="none" strike="noStrike" kern="1200" cap="none" spc="0" normalizeH="0" baseline="0" noProof="0" dirty="0" err="1">
                <a:ln>
                  <a:noFill/>
                </a:ln>
                <a:effectLst/>
                <a:uLnTx/>
                <a:uFillTx/>
                <a:latin typeface="Times New Roman" pitchFamily="18" charset="0"/>
                <a:cs typeface="Times New Roman" pitchFamily="18" charset="0"/>
              </a:rPr>
              <a:t>intér</a:t>
            </a:r>
            <a:r>
              <a:rPr lang="fr-CH" sz="1800" dirty="0" err="1">
                <a:latin typeface="Times New Roman" pitchFamily="18" charset="0"/>
                <a:cs typeface="Times New Roman" pitchFamily="18" charset="0"/>
              </a:rPr>
              <a:t>êts</a:t>
            </a:r>
            <a:r>
              <a:rPr lang="fr-CH" sz="1800" dirty="0">
                <a:latin typeface="Times New Roman" pitchFamily="18" charset="0"/>
                <a:cs typeface="Times New Roman" pitchFamily="18" charset="0"/>
              </a:rPr>
              <a:t>, </a:t>
            </a:r>
            <a:r>
              <a:rPr lang="fr-CH" sz="1800" dirty="0" err="1">
                <a:latin typeface="Times New Roman" pitchFamily="18" charset="0"/>
                <a:cs typeface="Times New Roman" pitchFamily="18" charset="0"/>
              </a:rPr>
              <a:t>LFiPol</a:t>
            </a:r>
            <a:endParaRPr kumimoji="0" lang="fr-CH" sz="1800" b="0" i="0" u="none" strike="noStrike" kern="1200" cap="none" spc="0" normalizeH="0" baseline="0" noProof="0" dirty="0">
              <a:ln>
                <a:noFill/>
              </a:ln>
              <a:effectLst/>
              <a:uLnTx/>
              <a:uFillTx/>
              <a:latin typeface="Times New Roman" pitchFamily="18" charset="0"/>
              <a:cs typeface="Times New Roman" pitchFamily="18" charset="0"/>
            </a:endParaRPr>
          </a:p>
          <a:p>
            <a:pPr marL="361950" lvl="0" indent="-361950" algn="l">
              <a:spcAft>
                <a:spcPct val="50000"/>
              </a:spcAft>
              <a:buClr>
                <a:schemeClr val="tx1"/>
              </a:buClr>
              <a:buFont typeface="Lucida Grande" pitchFamily="-112" charset="0"/>
              <a:buAutoNum type="arabicPeriod" startAt="11"/>
              <a:defRPr/>
            </a:pPr>
            <a:r>
              <a:rPr lang="fr-CH" sz="1800" dirty="0">
                <a:latin typeface="Times New Roman" pitchFamily="18" charset="0"/>
                <a:cs typeface="Times New Roman" pitchFamily="18" charset="0"/>
              </a:rPr>
              <a:t>Informatique  </a:t>
            </a:r>
          </a:p>
          <a:p>
            <a:pPr marL="361950" lvl="0" indent="-361950" algn="l">
              <a:spcAft>
                <a:spcPct val="50000"/>
              </a:spcAft>
              <a:buClr>
                <a:schemeClr val="tx1"/>
              </a:buClr>
              <a:buFont typeface="Lucida Grande" pitchFamily="-112" charset="0"/>
              <a:buAutoNum type="arabicPeriod" startAt="11"/>
              <a:defRPr/>
            </a:pPr>
            <a:r>
              <a:rPr lang="fr-CH" sz="1800" dirty="0">
                <a:latin typeface="Times New Roman" pitchFamily="18" charset="0"/>
                <a:cs typeface="Times New Roman" pitchFamily="18" charset="0"/>
              </a:rPr>
              <a:t>Relations extérieures</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Contrôle de gestion interparlementaire</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Consultations interparlementaires</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fr-CH" sz="1800" dirty="0">
                <a:latin typeface="Times New Roman" pitchFamily="18" charset="0"/>
                <a:cs typeface="Times New Roman" pitchFamily="18" charset="0"/>
              </a:rPr>
              <a:t>Manifestations</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rPr>
              <a:t>Objectifs 2025</a:t>
            </a:r>
          </a:p>
        </p:txBody>
      </p:sp>
      <p:sp>
        <p:nvSpPr>
          <p:cNvPr id="4" name="Rectangle 3">
            <a:extLst>
              <a:ext uri="{FF2B5EF4-FFF2-40B4-BE49-F238E27FC236}">
                <a16:creationId xmlns:a16="http://schemas.microsoft.com/office/drawing/2014/main" id="{95CE35AC-D6BB-9BAC-6DC8-DAA7FADB7B2F}"/>
              </a:ext>
            </a:extLst>
          </p:cNvPr>
          <p:cNvSpPr>
            <a:spLocks noGrp="1"/>
          </p:cNvSpPr>
          <p:nvPr>
            <p:ph idx="1"/>
            <p:custDataLst>
              <p:tags r:id="rId3"/>
            </p:custDataLst>
          </p:nvPr>
        </p:nvSpPr>
        <p:spPr>
          <a:xfrm>
            <a:off x="457200" y="1628800"/>
            <a:ext cx="3682752" cy="4016484"/>
          </a:xfrm>
        </p:spPr>
        <p:txBody>
          <a:bodyPr>
            <a:normAutofit fontScale="77500" lnSpcReduction="20000"/>
          </a:bodyPr>
          <a:lstStyle/>
          <a:p>
            <a:pPr marL="361950" indent="-361950"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Personnel</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Budget</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Sessions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Bureau</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Commissions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Bulletins du Grand Conseil</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Instruments parlementaires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Motions populaires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Elections</a:t>
            </a:r>
          </a:p>
          <a:p>
            <a:pPr defTabSz="457200" fontAlgn="base">
              <a:lnSpc>
                <a:spcPct val="120000"/>
              </a:lnSpc>
              <a:spcBef>
                <a:spcPct val="0"/>
              </a:spcBef>
              <a:buFont typeface="Lucida Grande" pitchFamily="-112" charset="0"/>
              <a:buAutoNum type="arabicPeriod"/>
              <a:defRPr/>
            </a:pPr>
            <a:r>
              <a:rPr lang="fr-CH" sz="2100" dirty="0">
                <a:latin typeface="Times New Roman" pitchFamily="18" charset="0"/>
                <a:ea typeface="ＭＳ Ｐゴシック" pitchFamily="-112" charset="-128"/>
                <a:cs typeface="Times New Roman" pitchFamily="18" charset="0"/>
              </a:rPr>
              <a:t>Affaires courantes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556792"/>
            <a:ext cx="8242300" cy="2848174"/>
          </a:xfrm>
        </p:spPr>
        <p:txBody>
          <a:bodyPr/>
          <a:lstStyle/>
          <a:p>
            <a:pPr>
              <a:buNone/>
            </a:pPr>
            <a:r>
              <a:rPr lang="fr-CH" sz="1800" dirty="0">
                <a:latin typeface="Times New Roman" pitchFamily="18" charset="0"/>
                <a:cs typeface="Times New Roman" pitchFamily="18" charset="0"/>
              </a:rPr>
              <a:t>	</a:t>
            </a:r>
          </a:p>
          <a:p>
            <a:pPr marL="0" indent="0">
              <a:buNone/>
            </a:pPr>
            <a:r>
              <a:rPr lang="fr-CH" sz="1800" dirty="0">
                <a:latin typeface="Times New Roman" pitchFamily="18" charset="0"/>
                <a:cs typeface="Times New Roman" pitchFamily="18" charset="0"/>
              </a:rPr>
              <a:t>Durant l’année 2024,</a:t>
            </a:r>
            <a:r>
              <a:rPr lang="fr-CH" sz="1800" dirty="0">
                <a:solidFill>
                  <a:srgbClr val="00B050"/>
                </a:solidFill>
                <a:latin typeface="Times New Roman" pitchFamily="18" charset="0"/>
                <a:cs typeface="Times New Roman" pitchFamily="18" charset="0"/>
              </a:rPr>
              <a:t> </a:t>
            </a:r>
            <a:r>
              <a:rPr lang="fr-CH" sz="1800" dirty="0">
                <a:latin typeface="Times New Roman" pitchFamily="18" charset="0"/>
                <a:cs typeface="Times New Roman" pitchFamily="18" charset="0"/>
              </a:rPr>
              <a:t>le Secrétariat du Grand Conseil a organisé : </a:t>
            </a:r>
          </a:p>
          <a:p>
            <a:pPr marL="285750" indent="-285750">
              <a:buFont typeface="Arial" panose="020B0604020202020204" pitchFamily="34" charset="0"/>
              <a:buChar char="•"/>
            </a:pPr>
            <a:r>
              <a:rPr lang="fr-CH" sz="1800" dirty="0">
                <a:latin typeface="Times New Roman" pitchFamily="18" charset="0"/>
                <a:cs typeface="Times New Roman" pitchFamily="18" charset="0"/>
              </a:rPr>
              <a:t>Le Forum des services parlementaires, </a:t>
            </a:r>
          </a:p>
          <a:p>
            <a:pPr marL="285750" indent="-285750">
              <a:buFont typeface="Arial" panose="020B0604020202020204" pitchFamily="34" charset="0"/>
              <a:buChar char="•"/>
            </a:pPr>
            <a:r>
              <a:rPr lang="fr-CH" sz="1800" dirty="0">
                <a:latin typeface="Times New Roman" pitchFamily="18" charset="0"/>
                <a:cs typeface="Times New Roman" pitchFamily="18" charset="0"/>
              </a:rPr>
              <a:t>La journée du bilinguisme.</a:t>
            </a: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1587" lvl="1" indent="0">
              <a:spcAft>
                <a:spcPts val="0"/>
              </a:spcAft>
              <a:buNone/>
            </a:pPr>
            <a:endParaRPr lang="fr-CH" sz="1800" dirty="0">
              <a:latin typeface="Times New Roman" pitchFamily="18" charset="0"/>
              <a:cs typeface="Times New Roman" pitchFamily="18" charset="0"/>
            </a:endParaRPr>
          </a:p>
          <a:p>
            <a:pPr lvl="1">
              <a:buNone/>
            </a:pPr>
            <a:endParaRPr lang="fr-CH" dirty="0">
              <a:latin typeface="Times New Roman" pitchFamily="18" charset="0"/>
              <a:cs typeface="Times New Roman" pitchFamily="18" charset="0"/>
            </a:endParaRPr>
          </a:p>
        </p:txBody>
      </p:sp>
      <p:sp>
        <p:nvSpPr>
          <p:cNvPr id="76810" name="Titel 46"/>
          <p:cNvSpPr>
            <a:spLocks noGrp="1"/>
          </p:cNvSpPr>
          <p:nvPr>
            <p:ph type="title"/>
            <p:custDataLst>
              <p:tags r:id="rId1"/>
            </p:custDataLst>
          </p:nvPr>
        </p:nvSpPr>
        <p:spPr>
          <a:xfrm>
            <a:off x="457200" y="1124745"/>
            <a:ext cx="8242300" cy="202455"/>
          </a:xfrm>
        </p:spPr>
        <p:txBody>
          <a:bodyPr>
            <a:normAutofit fontScale="90000"/>
          </a:bodyPr>
          <a:lstStyle/>
          <a:p>
            <a:r>
              <a:rPr lang="fr-CH" dirty="0">
                <a:latin typeface="Arial" charset="0"/>
              </a:rPr>
              <a:t>18. Manifestations</a:t>
            </a:r>
            <a:br>
              <a:rPr lang="fr-CH" dirty="0">
                <a:latin typeface="Arial" charset="0"/>
              </a:rPr>
            </a:br>
            <a:r>
              <a:rPr lang="fr-CH" dirty="0">
                <a:latin typeface="Arial" charset="0"/>
              </a:rPr>
              <a:t>—</a:t>
            </a:r>
            <a:br>
              <a:rPr lang="fr-CH" dirty="0">
                <a:latin typeface="Arial" charset="0"/>
              </a:rPr>
            </a:br>
            <a:br>
              <a:rPr lang="fr-CH" dirty="0">
                <a:latin typeface="Arial" charset="0"/>
              </a:rPr>
            </a:br>
            <a:endParaRPr lang="fr-CH" dirty="0">
              <a:latin typeface="Arial" charset="0"/>
            </a:endParaRPr>
          </a:p>
        </p:txBody>
      </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327200"/>
            <a:ext cx="8242300" cy="2354491"/>
          </a:xfrm>
        </p:spPr>
        <p:txBody>
          <a:bodyPr/>
          <a:lstStyle/>
          <a:p>
            <a:pPr lvl="1">
              <a:buNone/>
            </a:pPr>
            <a:r>
              <a:rPr lang="fr-CH" sz="1800" dirty="0">
                <a:latin typeface="Times New Roman" pitchFamily="18" charset="0"/>
                <a:cs typeface="Times New Roman" pitchFamily="18" charset="0"/>
              </a:rPr>
              <a:t>En 2025, le Secrétariat du Grand Conseil se chargera notamment:</a:t>
            </a:r>
          </a:p>
          <a:p>
            <a:pPr lvl="1">
              <a:buNone/>
            </a:pPr>
            <a:endParaRPr lang="fr-CH" sz="1800" dirty="0">
              <a:latin typeface="Times New Roman" pitchFamily="18" charset="0"/>
              <a:cs typeface="Times New Roman" pitchFamily="18" charset="0"/>
            </a:endParaRPr>
          </a:p>
          <a:p>
            <a:pPr lvl="1"/>
            <a:r>
              <a:rPr lang="fr-CH" sz="1800" dirty="0">
                <a:latin typeface="Times New Roman" pitchFamily="18" charset="0"/>
                <a:cs typeface="Times New Roman" pitchFamily="18" charset="0"/>
              </a:rPr>
              <a:t>de la refonte du site «Parlinfo» et de sa présentation </a:t>
            </a:r>
            <a:r>
              <a:rPr lang="fr-CH" sz="1800">
                <a:latin typeface="Times New Roman" pitchFamily="18" charset="0"/>
                <a:cs typeface="Times New Roman" pitchFamily="18" charset="0"/>
              </a:rPr>
              <a:t>aux députés qui </a:t>
            </a:r>
            <a:r>
              <a:rPr lang="fr-CH" sz="1800" dirty="0">
                <a:latin typeface="Times New Roman" pitchFamily="18" charset="0"/>
                <a:cs typeface="Times New Roman" pitchFamily="18" charset="0"/>
              </a:rPr>
              <a:t>se fera vraisemblablement le mardi de la session de mai;</a:t>
            </a:r>
          </a:p>
          <a:p>
            <a:pPr lvl="1"/>
            <a:r>
              <a:rPr lang="fr-CH" sz="1800" dirty="0">
                <a:latin typeface="Times New Roman" pitchFamily="18" charset="0"/>
                <a:cs typeface="Times New Roman" pitchFamily="18" charset="0"/>
              </a:rPr>
              <a:t>de la poursuite de l’amélioration de la visibilité du Grand Conseil en tant que première autorité du canton (communication institutionnelle du Grand Conseil, développement d’une plateforme). </a:t>
            </a:r>
          </a:p>
          <a:p>
            <a:pPr marL="1587" lvl="1" indent="0">
              <a:buNone/>
            </a:pPr>
            <a:r>
              <a:rPr lang="fr-CH" sz="1800" dirty="0">
                <a:latin typeface="Times New Roman" pitchFamily="18" charset="0"/>
                <a:cs typeface="Times New Roman" pitchFamily="18" charset="0"/>
              </a:rPr>
              <a:t> </a:t>
            </a:r>
          </a:p>
          <a:p>
            <a:pPr lvl="1"/>
            <a:endParaRPr lang="fr-CH" dirty="0"/>
          </a:p>
        </p:txBody>
      </p:sp>
      <p:sp>
        <p:nvSpPr>
          <p:cNvPr id="76810" name="Titel 46"/>
          <p:cNvSpPr>
            <a:spLocks noGrp="1"/>
          </p:cNvSpPr>
          <p:nvPr>
            <p:ph type="title"/>
            <p:custDataLst>
              <p:tags r:id="rId1"/>
            </p:custDataLst>
          </p:nvPr>
        </p:nvSpPr>
        <p:spPr>
          <a:xfrm>
            <a:off x="457200" y="304800"/>
            <a:ext cx="8242300" cy="984885"/>
          </a:xfrm>
        </p:spPr>
        <p:txBody>
          <a:bodyPr>
            <a:normAutofit fontScale="90000"/>
          </a:bodyPr>
          <a:lstStyle/>
          <a:p>
            <a:r>
              <a:rPr lang="fr-CH" dirty="0">
                <a:latin typeface="Arial" charset="0"/>
              </a:rPr>
              <a:t>19. Objectifs 2025</a:t>
            </a:r>
            <a:br>
              <a:rPr lang="fr-CH" dirty="0">
                <a:latin typeface="Arial" charset="0"/>
              </a:rPr>
            </a:br>
            <a:r>
              <a:rPr lang="fr-CH" dirty="0">
                <a:latin typeface="Arial" charset="0"/>
              </a:rPr>
              <a:t>—</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5" name="Objekt 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 name="Text Placeholder 27"/>
          <p:cNvSpPr>
            <a:spLocks noGrp="1"/>
          </p:cNvSpPr>
          <p:nvPr>
            <p:ph type="body" sz="quarter" idx="12"/>
            <p:custDataLst>
              <p:tags r:id="rId1"/>
            </p:custDataLst>
          </p:nvPr>
        </p:nvSpPr>
        <p:spPr>
          <a:xfrm>
            <a:off x="457199" y="1124744"/>
            <a:ext cx="8218487" cy="4477123"/>
          </a:xfrm>
        </p:spPr>
        <p:txBody>
          <a:bodyPr/>
          <a:lstStyle/>
          <a:p>
            <a:pPr marL="0" indent="176213">
              <a:spcAft>
                <a:spcPts val="0"/>
              </a:spcAft>
              <a:buNone/>
              <a:tabLst>
                <a:tab pos="4572000" algn="l"/>
                <a:tab pos="5287963" algn="l"/>
              </a:tabLst>
            </a:pPr>
            <a:r>
              <a:rPr lang="fr-CH" sz="1400" b="1" dirty="0">
                <a:latin typeface="+mn-lt"/>
                <a:cs typeface="Times New Roman" pitchFamily="18" charset="0"/>
              </a:rPr>
              <a:t>Personnel fixe:</a:t>
            </a:r>
            <a:r>
              <a:rPr lang="fr-CH" sz="1400" b="1" dirty="0">
                <a:solidFill>
                  <a:srgbClr val="FF0000"/>
                </a:solidFill>
                <a:latin typeface="+mn-lt"/>
                <a:cs typeface="Times New Roman" pitchFamily="18" charset="0"/>
              </a:rPr>
              <a:t> </a:t>
            </a:r>
            <a:r>
              <a:rPr lang="fr-CH" sz="1400" b="1" dirty="0">
                <a:latin typeface="+mn-lt"/>
                <a:cs typeface="Times New Roman" pitchFamily="18" charset="0"/>
              </a:rPr>
              <a:t>8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secrétaire générale	1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secrétaire général adjoint	1</a:t>
            </a:r>
            <a:r>
              <a:rPr lang="fr-CH" sz="1400" dirty="0">
                <a:solidFill>
                  <a:schemeClr val="bg1"/>
                </a:solidFill>
                <a:latin typeface="Times New Roman" pitchFamily="18" charset="0"/>
                <a:cs typeface="Times New Roman" pitchFamily="18" charset="0"/>
              </a:rPr>
              <a:t>0.9</a:t>
            </a:r>
            <a:r>
              <a:rPr lang="fr-CH" sz="1400" dirty="0">
                <a:latin typeface="Times New Roman" pitchFamily="18" charset="0"/>
                <a:cs typeface="Times New Roman" pitchFamily="18" charset="0"/>
              </a:rPr>
              <a:t>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2 secrétaires parlementaires	2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assistante de direction + 1 secrétaire de direction	1.5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huissière	0.5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intendant	1	EPT</a:t>
            </a:r>
          </a:p>
          <a:p>
            <a:pPr marL="0" indent="176213">
              <a:spcAft>
                <a:spcPts val="0"/>
              </a:spcAft>
              <a:buNone/>
              <a:tabLst>
                <a:tab pos="4572000" algn="l"/>
                <a:tab pos="5287963" algn="l"/>
              </a:tabLst>
            </a:pPr>
            <a:r>
              <a:rPr lang="fr-CH" sz="1400" dirty="0">
                <a:latin typeface="Times New Roman" pitchFamily="18" charset="0"/>
                <a:cs typeface="Times New Roman" pitchFamily="18" charset="0"/>
              </a:rPr>
              <a:t>1 responsable informatique	1	EPT</a:t>
            </a:r>
          </a:p>
          <a:p>
            <a:pPr algn="just">
              <a:spcAft>
                <a:spcPts val="0"/>
              </a:spcAft>
              <a:tabLst>
                <a:tab pos="4572000" algn="l"/>
                <a:tab pos="5287963" algn="l"/>
              </a:tabLst>
            </a:pPr>
            <a:r>
              <a:rPr lang="fr-FR" sz="1400" dirty="0">
                <a:latin typeface="Times New Roman" pitchFamily="18" charset="0"/>
                <a:cs typeface="Times New Roman" pitchFamily="18" charset="0"/>
              </a:rPr>
              <a:t>Le Secrétariat du Grand Conseil (ci-après : SGC) a enregistré un départ : celui de M. Christophe Dupasquier, responsable informatique qui a démissionné avec effet au 31 décembre 2024, après sept années d’activité pour relever un nouveau défi professionnel. Qu’il soit ici chaleureusement remercié pour son engagement. Il a été remplacé par M. Simon Corbaz. Le 1</a:t>
            </a:r>
            <a:r>
              <a:rPr lang="fr-FR" sz="1400" baseline="30000" dirty="0">
                <a:latin typeface="Times New Roman" pitchFamily="18" charset="0"/>
                <a:cs typeface="Times New Roman" pitchFamily="18" charset="0"/>
              </a:rPr>
              <a:t>er</a:t>
            </a:r>
            <a:r>
              <a:rPr lang="fr-FR" sz="1400" dirty="0">
                <a:latin typeface="Times New Roman" pitchFamily="18" charset="0"/>
                <a:cs typeface="Times New Roman" pitchFamily="18" charset="0"/>
              </a:rPr>
              <a:t> mars 2024, le SGC a engagé Mme Nicole Pasquier, huissière, qui officie à 50%, en remplacement de Mme Annick Berger. </a:t>
            </a:r>
          </a:p>
          <a:p>
            <a:pPr hangingPunct="0">
              <a:spcAft>
                <a:spcPts val="0"/>
              </a:spcAft>
              <a:tabLst>
                <a:tab pos="2155825" algn="l"/>
                <a:tab pos="2511425" algn="l"/>
              </a:tabLst>
            </a:pPr>
            <a:r>
              <a:rPr lang="fr-CH" sz="1400" dirty="0">
                <a:latin typeface="Times New Roman" pitchFamily="18" charset="0"/>
                <a:cs typeface="Times New Roman" pitchFamily="18" charset="0"/>
              </a:rPr>
              <a:t>Selon la convention du 18 décembre 2018 relative aux prestations de la Chancellerie d’Etat en faveur du Secrétariat du Grand Conseil et vice-versa, il y a lieu de rappeler ceci:</a:t>
            </a:r>
          </a:p>
          <a:p>
            <a:pPr hangingPunct="0">
              <a:spcAft>
                <a:spcPts val="0"/>
              </a:spcAft>
              <a:tabLst>
                <a:tab pos="2155825" algn="l"/>
                <a:tab pos="2511425" algn="l"/>
              </a:tabLst>
            </a:pPr>
            <a:endParaRPr lang="fr-FR" sz="1400" dirty="0">
              <a:latin typeface="Times New Roman" pitchFamily="18" charset="0"/>
              <a:cs typeface="Times New Roman" pitchFamily="18" charset="0"/>
            </a:endParaRPr>
          </a:p>
        </p:txBody>
      </p:sp>
      <p:sp>
        <p:nvSpPr>
          <p:cNvPr id="13" name="ZoneTexte 12"/>
          <p:cNvSpPr txBox="1"/>
          <p:nvPr/>
        </p:nvSpPr>
        <p:spPr>
          <a:xfrm>
            <a:off x="594055" y="5392524"/>
            <a:ext cx="5270606" cy="861774"/>
          </a:xfrm>
          <a:prstGeom prst="rect">
            <a:avLst/>
          </a:prstGeom>
        </p:spPr>
        <p:txBody>
          <a:bodyPr vert="horz" wrap="square" lIns="0" tIns="0" rIns="0" bIns="0" rtlCol="0">
            <a:spAutoFit/>
          </a:bodyPr>
          <a:lstStyle/>
          <a:p>
            <a:pPr algn="just" hangingPunct="0">
              <a:spcAft>
                <a:spcPts val="0"/>
              </a:spcAft>
              <a:tabLst>
                <a:tab pos="1792288" algn="l"/>
                <a:tab pos="2154238" algn="l"/>
              </a:tabLst>
            </a:pPr>
            <a:r>
              <a:rPr lang="fr-CH" sz="1400" b="1" dirty="0">
                <a:latin typeface="+mn-lt"/>
                <a:cs typeface="Times New Roman" pitchFamily="18" charset="0"/>
              </a:rPr>
              <a:t>Personnel complémentaire, auxiliaire et temporaire :  0.65</a:t>
            </a:r>
            <a:endParaRPr lang="fr-CH" sz="1400" b="1" dirty="0">
              <a:highlight>
                <a:srgbClr val="FFFF00"/>
              </a:highlight>
              <a:latin typeface="+mn-lt"/>
              <a:cs typeface="Times New Roman" pitchFamily="18" charset="0"/>
            </a:endParaRPr>
          </a:p>
          <a:p>
            <a:pPr lvl="0" algn="just" hangingPunct="0">
              <a:spcAft>
                <a:spcPts val="0"/>
              </a:spcAft>
              <a:tabLst>
                <a:tab pos="1792288" algn="l"/>
                <a:tab pos="2154238" algn="l"/>
              </a:tabLst>
            </a:pPr>
            <a:r>
              <a:rPr lang="fr-FR" sz="1400" dirty="0">
                <a:latin typeface="Times New Roman" pitchFamily="18" charset="0"/>
                <a:cs typeface="Times New Roman" pitchFamily="18" charset="0"/>
              </a:rPr>
              <a:t>Secteur traduction	0.15	EPT</a:t>
            </a:r>
            <a:endParaRPr lang="fr-CH" sz="1400" dirty="0">
              <a:latin typeface="Times New Roman" pitchFamily="18" charset="0"/>
              <a:cs typeface="Times New Roman" pitchFamily="18" charset="0"/>
            </a:endParaRPr>
          </a:p>
          <a:p>
            <a:pPr lvl="0" algn="just" hangingPunct="0">
              <a:spcAft>
                <a:spcPts val="0"/>
              </a:spcAft>
              <a:tabLst>
                <a:tab pos="1792288" algn="l"/>
                <a:tab pos="2154238" algn="l"/>
              </a:tabLst>
            </a:pPr>
            <a:r>
              <a:rPr lang="fr-FR" sz="1400" dirty="0">
                <a:latin typeface="Times New Roman" pitchFamily="18" charset="0"/>
                <a:cs typeface="Times New Roman" pitchFamily="18" charset="0"/>
              </a:rPr>
              <a:t>Secteur comptabilité	0.10	EPT</a:t>
            </a:r>
          </a:p>
          <a:p>
            <a:pPr lvl="0" algn="just" hangingPunct="0">
              <a:spcAft>
                <a:spcPts val="0"/>
              </a:spcAft>
              <a:tabLst>
                <a:tab pos="1792288" algn="l"/>
                <a:tab pos="2154238" algn="l"/>
              </a:tabLst>
            </a:pPr>
            <a:r>
              <a:rPr lang="fr-FR" sz="1400" dirty="0">
                <a:latin typeface="Times New Roman" pitchFamily="18" charset="0"/>
                <a:cs typeface="Times New Roman" pitchFamily="18" charset="0"/>
              </a:rPr>
              <a:t>Secteur huissiers 	0.10 EPT</a:t>
            </a:r>
          </a:p>
        </p:txBody>
      </p:sp>
      <p:sp>
        <p:nvSpPr>
          <p:cNvPr id="14" name="ZoneTexte 13"/>
          <p:cNvSpPr txBox="1"/>
          <p:nvPr/>
        </p:nvSpPr>
        <p:spPr>
          <a:xfrm>
            <a:off x="5796136" y="5401960"/>
            <a:ext cx="2376264" cy="861774"/>
          </a:xfrm>
          <a:prstGeom prst="rect">
            <a:avLst/>
          </a:prstGeom>
        </p:spPr>
        <p:txBody>
          <a:bodyPr vert="horz" wrap="square" lIns="0" tIns="0" rIns="0" bIns="0" rtlCol="0">
            <a:spAutoFit/>
          </a:bodyPr>
          <a:lstStyle/>
          <a:p>
            <a:pPr algn="l" defTabSz="180975" hangingPunct="0">
              <a:spcAft>
                <a:spcPts val="0"/>
              </a:spcAft>
              <a:tabLst>
                <a:tab pos="2603500" algn="l"/>
                <a:tab pos="3051175" algn="l"/>
              </a:tabLst>
            </a:pPr>
            <a:r>
              <a:rPr lang="fr-FR" sz="1400" b="1" dirty="0">
                <a:cs typeface="Times New Roman" pitchFamily="18" charset="0"/>
              </a:rPr>
              <a:t>Auxiliaire</a:t>
            </a:r>
          </a:p>
          <a:p>
            <a:pPr algn="l" defTabSz="180975" hangingPunct="0">
              <a:spcAft>
                <a:spcPts val="0"/>
              </a:spcAft>
              <a:tabLst>
                <a:tab pos="2603500" algn="l"/>
                <a:tab pos="3051175" algn="l"/>
              </a:tabLst>
            </a:pPr>
            <a:r>
              <a:rPr lang="fr-FR" sz="1400" dirty="0" err="1">
                <a:latin typeface="Times New Roman" pitchFamily="18" charset="0"/>
                <a:cs typeface="Times New Roman" pitchFamily="18" charset="0"/>
              </a:rPr>
              <a:t>Retranscriptrices</a:t>
            </a:r>
            <a:r>
              <a:rPr lang="fr-FR" sz="1400" dirty="0">
                <a:latin typeface="Times New Roman" pitchFamily="18" charset="0"/>
                <a:cs typeface="Times New Roman" pitchFamily="18" charset="0"/>
              </a:rPr>
              <a:t>           0.3 EPT</a:t>
            </a:r>
          </a:p>
          <a:p>
            <a:pPr algn="l" defTabSz="180975" hangingPunct="0">
              <a:spcAft>
                <a:spcPts val="0"/>
              </a:spcAft>
              <a:tabLst>
                <a:tab pos="2603500" algn="l"/>
                <a:tab pos="3051175" algn="l"/>
              </a:tabLst>
            </a:pPr>
            <a:r>
              <a:rPr lang="fr-FR" sz="1400" dirty="0">
                <a:latin typeface="Times New Roman" pitchFamily="18" charset="0"/>
                <a:cs typeface="Times New Roman" pitchFamily="18" charset="0"/>
              </a:rPr>
              <a:t> 	</a:t>
            </a:r>
          </a:p>
        </p:txBody>
      </p:sp>
      <p:sp>
        <p:nvSpPr>
          <p:cNvPr id="17" name="ZoneTexte 16"/>
          <p:cNvSpPr txBox="1"/>
          <p:nvPr/>
        </p:nvSpPr>
        <p:spPr>
          <a:xfrm>
            <a:off x="5364088" y="360925"/>
            <a:ext cx="2592288" cy="369332"/>
          </a:xfrm>
          <a:prstGeom prst="rect">
            <a:avLst/>
          </a:prstGeom>
          <a:ln w="12700">
            <a:noFill/>
          </a:ln>
        </p:spPr>
        <p:txBody>
          <a:bodyPr vert="horz" wrap="square" lIns="0" tIns="0" rIns="0" bIns="0" rtlCol="0">
            <a:spAutoFit/>
          </a:bodyPr>
          <a:lstStyle/>
          <a:p>
            <a:pPr algn="l" hangingPunct="0">
              <a:spcAft>
                <a:spcPts val="0"/>
              </a:spcAft>
              <a:tabLst>
                <a:tab pos="2603500" algn="l"/>
                <a:tab pos="3048000" algn="l"/>
                <a:tab pos="3051175" algn="l"/>
              </a:tabLst>
            </a:pPr>
            <a:r>
              <a:rPr lang="fr-FR" sz="2400" b="1" dirty="0">
                <a:solidFill>
                  <a:schemeClr val="bg1">
                    <a:lumMod val="50000"/>
                  </a:schemeClr>
                </a:solidFill>
                <a:latin typeface="+mn-lt"/>
                <a:cs typeface="Times New Roman" pitchFamily="18" charset="0"/>
              </a:rPr>
              <a:t>Total:  8.65 EPT</a:t>
            </a:r>
            <a:endParaRPr lang="fr-FR" sz="2400" dirty="0">
              <a:solidFill>
                <a:schemeClr val="bg1">
                  <a:lumMod val="50000"/>
                </a:schemeClr>
              </a:solidFill>
              <a:latin typeface="Times New Roman" pitchFamily="18" charset="0"/>
              <a:cs typeface="Times New Roman" pitchFamily="18" charset="0"/>
            </a:endParaRPr>
          </a:p>
        </p:txBody>
      </p:sp>
      <p:sp>
        <p:nvSpPr>
          <p:cNvPr id="12" name="Rectangle 4">
            <a:extLst>
              <a:ext uri="{FF2B5EF4-FFF2-40B4-BE49-F238E27FC236}">
                <a16:creationId xmlns:a16="http://schemas.microsoft.com/office/drawing/2014/main" id="{004EC8F5-6B7A-3FED-8F0F-E75A85B20B07}"/>
              </a:ext>
            </a:extLst>
          </p:cNvPr>
          <p:cNvSpPr txBox="1">
            <a:spLocks/>
          </p:cNvSpPr>
          <p:nvPr>
            <p:custDataLst>
              <p:tags r:id="rId2"/>
            </p:custDataLst>
          </p:nvPr>
        </p:nvSpPr>
        <p:spPr>
          <a:xfrm>
            <a:off x="457200" y="255768"/>
            <a:ext cx="8242300" cy="948978"/>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r>
              <a:rPr lang="fr-CH" dirty="0">
                <a:latin typeface="Arial" charset="0"/>
              </a:rPr>
              <a:t>1</a:t>
            </a:r>
            <a:r>
              <a:rPr lang="fr-CH" sz="4700" dirty="0">
                <a:latin typeface="Arial" charset="0"/>
              </a:rPr>
              <a:t>. Personnel</a:t>
            </a:r>
            <a:br>
              <a:rPr lang="fr-CH" dirty="0">
                <a:latin typeface="Arial" charset="0"/>
              </a:rPr>
            </a:br>
            <a:r>
              <a:rPr lang="fr-CH" dirty="0">
                <a:latin typeface="Arial"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2. Budget</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457200" y="2492896"/>
            <a:ext cx="8242300" cy="1716367"/>
          </a:xfrm>
        </p:spPr>
        <p:txBody>
          <a:bodyPr/>
          <a:lstStyle/>
          <a:p>
            <a:pPr lvl="1"/>
            <a:r>
              <a:rPr lang="fr-CH" sz="1800" dirty="0">
                <a:latin typeface="Times New Roman" pitchFamily="18" charset="0"/>
                <a:cs typeface="Times New Roman" pitchFamily="18" charset="0"/>
              </a:rPr>
              <a:t>Le Secrétariat gère un budget total de 4’181’930 francs, qui englobe les dépenses liées aux activités du Grand Conseil et de son Secrétariat</a:t>
            </a:r>
            <a:r>
              <a:rPr lang="fr-FR" sz="1800" dirty="0">
                <a:latin typeface="Times New Roman" pitchFamily="18" charset="0"/>
                <a:cs typeface="Times New Roman" pitchFamily="18" charset="0"/>
              </a:rPr>
              <a:t>.</a:t>
            </a:r>
          </a:p>
          <a:p>
            <a:pPr lvl="1"/>
            <a:r>
              <a:rPr lang="fr-CH" sz="1800" dirty="0">
                <a:latin typeface="Times New Roman" pitchFamily="18" charset="0"/>
                <a:cs typeface="Times New Roman" pitchFamily="18" charset="0"/>
              </a:rPr>
              <a:t>Le montant </a:t>
            </a:r>
            <a:r>
              <a:rPr lang="fr-CH" sz="1800">
                <a:latin typeface="Times New Roman" pitchFamily="18" charset="0"/>
                <a:cs typeface="Times New Roman" pitchFamily="18" charset="0"/>
              </a:rPr>
              <a:t>de 29’895 francs </a:t>
            </a:r>
            <a:r>
              <a:rPr lang="fr-CH" sz="1800" dirty="0">
                <a:latin typeface="Times New Roman" pitchFamily="18" charset="0"/>
                <a:cs typeface="Times New Roman" pitchFamily="18" charset="0"/>
              </a:rPr>
              <a:t>a été nécessaire pour la retranscription des débats, soit </a:t>
            </a:r>
            <a:r>
              <a:rPr lang="fr-CH" sz="1800">
                <a:latin typeface="Times New Roman" pitchFamily="18" charset="0"/>
                <a:cs typeface="Times New Roman" pitchFamily="18" charset="0"/>
              </a:rPr>
              <a:t>environ 3’736.85 </a:t>
            </a:r>
            <a:r>
              <a:rPr lang="fr-CH" sz="1800" dirty="0">
                <a:latin typeface="Times New Roman" pitchFamily="18" charset="0"/>
                <a:cs typeface="Times New Roman" pitchFamily="18" charset="0"/>
              </a:rPr>
              <a:t>francs par session.</a:t>
            </a:r>
            <a:endParaRPr lang="fr-FR" sz="1800" dirty="0">
              <a:latin typeface="Times New Roman" pitchFamily="18" charset="0"/>
              <a:cs typeface="Times New Roman" pitchFamily="18" charset="0"/>
            </a:endParaRPr>
          </a:p>
          <a:p>
            <a:pPr lvl="1"/>
            <a:r>
              <a:rPr lang="fr-CH" sz="1800" dirty="0">
                <a:latin typeface="Times New Roman" pitchFamily="18" charset="0"/>
                <a:cs typeface="Times New Roman" pitchFamily="18" charset="0"/>
              </a:rPr>
              <a:t>Le coût de la traduction simultanée s’élève à 65’374.15</a:t>
            </a:r>
            <a:r>
              <a:rPr lang="fr-CH" sz="1800" dirty="0">
                <a:solidFill>
                  <a:srgbClr val="FF0000"/>
                </a:solidFill>
                <a:latin typeface="Times New Roman" pitchFamily="18" charset="0"/>
                <a:cs typeface="Times New Roman" pitchFamily="18" charset="0"/>
              </a:rPr>
              <a:t> </a:t>
            </a:r>
            <a:r>
              <a:rPr lang="fr-CH" sz="1800" dirty="0">
                <a:latin typeface="Times New Roman" pitchFamily="18" charset="0"/>
                <a:cs typeface="Times New Roman" pitchFamily="18" charset="0"/>
              </a:rPr>
              <a:t>francs pour 31</a:t>
            </a:r>
            <a:r>
              <a:rPr lang="fr-CH" sz="1800" dirty="0">
                <a:solidFill>
                  <a:srgbClr val="FF0000"/>
                </a:solidFill>
                <a:latin typeface="Times New Roman" pitchFamily="18" charset="0"/>
                <a:cs typeface="Times New Roman" pitchFamily="18" charset="0"/>
              </a:rPr>
              <a:t> </a:t>
            </a:r>
            <a:r>
              <a:rPr lang="fr-CH" sz="1800" dirty="0">
                <a:latin typeface="Times New Roman" pitchFamily="18" charset="0"/>
                <a:cs typeface="Times New Roman" pitchFamily="18" charset="0"/>
              </a:rPr>
              <a:t>séances du Grand Conseil, soit environ 2’108,85 francs par séance.</a:t>
            </a:r>
          </a:p>
        </p:txBody>
      </p:sp>
      <p:sp>
        <p:nvSpPr>
          <p:cNvPr id="8" name="Textplatzhalter 7"/>
          <p:cNvSpPr>
            <a:spLocks noGrp="1"/>
          </p:cNvSpPr>
          <p:nvPr>
            <p:ph type="body" sz="quarter" idx="13"/>
            <p:custDataLst>
              <p:tags r:id="rId3"/>
            </p:custDataLst>
          </p:nvPr>
        </p:nvSpPr>
        <p:spPr>
          <a:xfrm>
            <a:off x="468313" y="1628775"/>
            <a:ext cx="8242300" cy="424732"/>
          </a:xfrm>
        </p:spPr>
        <p:txBody>
          <a:bodyPr/>
          <a:lstStyle/>
          <a:p>
            <a:r>
              <a:rPr lang="fr-CH" dirty="0">
                <a:solidFill>
                  <a:schemeClr val="bg1">
                    <a:lumMod val="50000"/>
                  </a:schemeClr>
                </a:solidFill>
              </a:rPr>
              <a:t>Total: 4’181’930 francs </a:t>
            </a:r>
            <a:r>
              <a:rPr lang="fr-CH" dirty="0">
                <a:solidFill>
                  <a:schemeClr val="bg1">
                    <a:lumMod val="50000"/>
                  </a:schemeClr>
                </a:solidFill>
                <a:highlight>
                  <a:srgbClr val="C0C0C0"/>
                </a:highlight>
              </a:rPr>
              <a:t>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3. Sessions</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457200" y="2132856"/>
            <a:ext cx="8242300" cy="2895664"/>
          </a:xfrm>
        </p:spPr>
        <p:txBody>
          <a:bodyPr/>
          <a:lstStyle/>
          <a:p>
            <a:pPr marL="0" lvl="1" indent="1588">
              <a:buNone/>
            </a:pPr>
            <a:r>
              <a:rPr lang="fr-CH" sz="1800" dirty="0">
                <a:latin typeface="Times New Roman" pitchFamily="18" charset="0"/>
                <a:cs typeface="Times New Roman" pitchFamily="18" charset="0"/>
              </a:rPr>
              <a:t>Le Secrétariat du Grand Conseil effectue les travaux de préparation, d’organisation, de gestion et de suivi des séances du Parlement cantonal.</a:t>
            </a:r>
            <a:endParaRPr lang="fr-FR" sz="1800" dirty="0">
              <a:latin typeface="Times New Roman" pitchFamily="18" charset="0"/>
              <a:cs typeface="Times New Roman" pitchFamily="18" charset="0"/>
            </a:endParaRPr>
          </a:p>
          <a:p>
            <a:pPr marL="0" lvl="1" indent="1588">
              <a:buNone/>
            </a:pPr>
            <a:r>
              <a:rPr lang="fr-CH" sz="1800" dirty="0">
                <a:latin typeface="Times New Roman" pitchFamily="18" charset="0"/>
                <a:cs typeface="Times New Roman" pitchFamily="18" charset="0"/>
              </a:rPr>
              <a:t>En 2024, il a organisé</a:t>
            </a:r>
            <a:r>
              <a:rPr lang="fr-CH" sz="1800" dirty="0">
                <a:solidFill>
                  <a:srgbClr val="00B050"/>
                </a:solidFill>
                <a:latin typeface="Times New Roman" pitchFamily="18" charset="0"/>
                <a:cs typeface="Times New Roman" pitchFamily="18" charset="0"/>
              </a:rPr>
              <a:t> </a:t>
            </a:r>
            <a:r>
              <a:rPr lang="fr-CH" sz="1800" dirty="0">
                <a:latin typeface="Times New Roman" pitchFamily="18" charset="0"/>
                <a:cs typeface="Times New Roman" pitchFamily="18" charset="0"/>
              </a:rPr>
              <a:t>8</a:t>
            </a:r>
            <a:r>
              <a:rPr lang="fr-CH" sz="1800" dirty="0">
                <a:solidFill>
                  <a:srgbClr val="00B050"/>
                </a:solidFill>
                <a:latin typeface="Times New Roman" pitchFamily="18" charset="0"/>
                <a:cs typeface="Times New Roman" pitchFamily="18" charset="0"/>
              </a:rPr>
              <a:t> </a:t>
            </a:r>
            <a:r>
              <a:rPr lang="fr-CH" sz="1800" dirty="0">
                <a:latin typeface="Times New Roman" pitchFamily="18" charset="0"/>
                <a:cs typeface="Times New Roman" pitchFamily="18" charset="0"/>
              </a:rPr>
              <a:t>sessions, soit 31 séances du Grand Conseil</a:t>
            </a:r>
            <a:r>
              <a:rPr lang="fr-FR" sz="1800" dirty="0">
                <a:latin typeface="Times New Roman" pitchFamily="18" charset="0"/>
                <a:cs typeface="Times New Roman" pitchFamily="18" charset="0"/>
              </a:rPr>
              <a:t>.</a:t>
            </a:r>
          </a:p>
          <a:p>
            <a:pPr marL="0" lvl="1" indent="1588">
              <a:buNone/>
            </a:pPr>
            <a:r>
              <a:rPr lang="fr-FR" sz="1800" dirty="0">
                <a:solidFill>
                  <a:srgbClr val="333333"/>
                </a:solidFill>
                <a:latin typeface="Times New Roman" pitchFamily="18" charset="0"/>
                <a:cs typeface="Times New Roman" pitchFamily="18" charset="0"/>
              </a:rPr>
              <a:t>Il a notamment assuré les travaux en vue de l’examen ou du traitement par le Grand </a:t>
            </a:r>
            <a:r>
              <a:rPr lang="fr-FR" sz="1800" dirty="0">
                <a:latin typeface="Times New Roman" pitchFamily="18" charset="0"/>
                <a:cs typeface="Times New Roman" pitchFamily="18" charset="0"/>
              </a:rPr>
              <a:t>Conseil de :</a:t>
            </a:r>
          </a:p>
          <a:p>
            <a:pPr lvl="1"/>
            <a:r>
              <a:rPr lang="fr-FR" sz="1600" dirty="0">
                <a:latin typeface="Times New Roman" pitchFamily="18" charset="0"/>
                <a:cs typeface="Times New Roman" pitchFamily="18" charset="0"/>
              </a:rPr>
              <a:t>de 13 projets de lois (18)</a:t>
            </a:r>
          </a:p>
          <a:p>
            <a:pPr lvl="1"/>
            <a:r>
              <a:rPr lang="fr-FR" sz="1600" dirty="0">
                <a:solidFill>
                  <a:srgbClr val="333333"/>
                </a:solidFill>
                <a:latin typeface="Times New Roman" pitchFamily="18" charset="0"/>
                <a:cs typeface="Times New Roman" pitchFamily="18" charset="0"/>
              </a:rPr>
              <a:t>de 23 projets de décrets (23)</a:t>
            </a:r>
          </a:p>
          <a:p>
            <a:pPr lvl="1"/>
            <a:r>
              <a:rPr lang="fr-FR" sz="1600" dirty="0">
                <a:solidFill>
                  <a:srgbClr val="333333"/>
                </a:solidFill>
                <a:latin typeface="Times New Roman" pitchFamily="18" charset="0"/>
                <a:cs typeface="Times New Roman" pitchFamily="18" charset="0"/>
              </a:rPr>
              <a:t>de 51 rapports, dont les rapports et comptes divers d’établissements (52)</a:t>
            </a:r>
          </a:p>
          <a:p>
            <a:pPr lvl="1"/>
            <a:r>
              <a:rPr lang="fr-FR" sz="1600" dirty="0">
                <a:latin typeface="Times New Roman" pitchFamily="18" charset="0"/>
                <a:cs typeface="Times New Roman" pitchFamily="18" charset="0"/>
              </a:rPr>
              <a:t>de 36 motions (30), 7 postulats (11),</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6</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mandats (6), 3</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résolutions (4), 0</a:t>
            </a:r>
            <a:r>
              <a:rPr lang="fr-FR" sz="1600" dirty="0">
                <a:solidFill>
                  <a:srgbClr val="00B050"/>
                </a:solidFill>
                <a:latin typeface="Times New Roman" pitchFamily="18" charset="0"/>
                <a:cs typeface="Times New Roman" pitchFamily="18" charset="0"/>
              </a:rPr>
              <a:t> </a:t>
            </a:r>
            <a:r>
              <a:rPr lang="fr-FR" sz="1600" dirty="0">
                <a:latin typeface="Times New Roman" pitchFamily="18" charset="0"/>
                <a:cs typeface="Times New Roman" pitchFamily="18" charset="0"/>
              </a:rPr>
              <a:t>requêtes (4)</a:t>
            </a:r>
          </a:p>
          <a:p>
            <a:pPr lvl="1"/>
            <a:r>
              <a:rPr lang="fr-FR" sz="1600" dirty="0">
                <a:solidFill>
                  <a:srgbClr val="333333"/>
                </a:solidFill>
                <a:latin typeface="Times New Roman" pitchFamily="18" charset="0"/>
                <a:cs typeface="Times New Roman" pitchFamily="18" charset="0"/>
              </a:rPr>
              <a:t>des comptes et du budget de </a:t>
            </a:r>
            <a:r>
              <a:rPr lang="fr-FR" sz="1600" dirty="0">
                <a:latin typeface="Times New Roman" pitchFamily="18" charset="0"/>
                <a:cs typeface="Times New Roman" pitchFamily="18" charset="0"/>
              </a:rPr>
              <a:t>l’Etat</a:t>
            </a:r>
          </a:p>
        </p:txBody>
      </p:sp>
      <p:sp>
        <p:nvSpPr>
          <p:cNvPr id="8" name="Textplatzhalter 7"/>
          <p:cNvSpPr>
            <a:spLocks noGrp="1"/>
          </p:cNvSpPr>
          <p:nvPr>
            <p:ph type="body" sz="quarter" idx="13"/>
            <p:custDataLst>
              <p:tags r:id="rId3"/>
            </p:custDataLst>
          </p:nvPr>
        </p:nvSpPr>
        <p:spPr>
          <a:xfrm>
            <a:off x="323528" y="1448432"/>
            <a:ext cx="8242300" cy="424732"/>
          </a:xfrm>
        </p:spPr>
        <p:txBody>
          <a:bodyPr/>
          <a:lstStyle/>
          <a:p>
            <a:r>
              <a:rPr lang="fr-CH" dirty="0">
                <a:solidFill>
                  <a:schemeClr val="tx1"/>
                </a:solidFill>
              </a:rPr>
              <a:t>31 </a:t>
            </a:r>
            <a:r>
              <a:rPr lang="fr-CH" dirty="0"/>
              <a:t>séances du Grand Conseil (31 </a:t>
            </a:r>
            <a:r>
              <a:rPr lang="fr-CH" sz="2000" dirty="0"/>
              <a:t>en 2023</a:t>
            </a:r>
            <a:r>
              <a:rPr lang="fr-CH" dirty="0"/>
              <a:t>)</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ZoneTexte 2">
            <a:extLst>
              <a:ext uri="{FF2B5EF4-FFF2-40B4-BE49-F238E27FC236}">
                <a16:creationId xmlns:a16="http://schemas.microsoft.com/office/drawing/2014/main" id="{8049C65B-388C-0E6C-C7C5-F5523D4B7D89}"/>
              </a:ext>
            </a:extLst>
          </p:cNvPr>
          <p:cNvSpPr txBox="1"/>
          <p:nvPr/>
        </p:nvSpPr>
        <p:spPr>
          <a:xfrm>
            <a:off x="4093063" y="6453336"/>
            <a:ext cx="65" cy="243656"/>
          </a:xfrm>
          <a:prstGeom prst="rect">
            <a:avLst/>
          </a:prstGeom>
        </p:spPr>
        <p:txBody>
          <a:bodyPr vert="horz" wrap="none" lIns="0" tIns="0" rIns="0" bIns="0" rtlCol="0">
            <a:spAutoFit/>
          </a:bodyPr>
          <a:lstStyle/>
          <a:p>
            <a:pPr>
              <a:lnSpc>
                <a:spcPts val="1900"/>
              </a:lnSpc>
              <a:spcAft>
                <a:spcPts val="600"/>
              </a:spcAft>
              <a:buClr>
                <a:srgbClr val="074EA1"/>
              </a:buClr>
            </a:pPr>
            <a:endParaRPr lang="fr-CH" sz="1600" b="1" dirty="0" err="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4. Bureau</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457200" y="2266800"/>
            <a:ext cx="8242300" cy="830997"/>
          </a:xfrm>
        </p:spPr>
        <p:txBody>
          <a:bodyPr/>
          <a:lstStyle/>
          <a:p>
            <a:pPr marL="0" lvl="1" indent="1588">
              <a:buNone/>
            </a:pPr>
            <a:r>
              <a:rPr lang="fr-FR" sz="1800" dirty="0">
                <a:latin typeface="Times New Roman" pitchFamily="18" charset="0"/>
                <a:cs typeface="Times New Roman" pitchFamily="18" charset="0"/>
              </a:rPr>
              <a:t>Le Secrétariat du Grand Conseil convoque et organise les séances du Bureau du Grand Conseil. Il transmet les objets à examiner par le Bureau et établit les procès-verbaux des séances. Il organise les activités du Bureau, prépare et donne suite à ses travaux. </a:t>
            </a:r>
          </a:p>
        </p:txBody>
      </p:sp>
      <p:sp>
        <p:nvSpPr>
          <p:cNvPr id="8" name="Textplatzhalter 7"/>
          <p:cNvSpPr>
            <a:spLocks noGrp="1"/>
          </p:cNvSpPr>
          <p:nvPr>
            <p:ph type="body" sz="quarter" idx="13"/>
            <p:custDataLst>
              <p:tags r:id="rId3"/>
            </p:custDataLst>
          </p:nvPr>
        </p:nvSpPr>
        <p:spPr>
          <a:xfrm>
            <a:off x="457200" y="1454668"/>
            <a:ext cx="8242300" cy="424732"/>
          </a:xfrm>
        </p:spPr>
        <p:txBody>
          <a:bodyPr/>
          <a:lstStyle/>
          <a:p>
            <a:r>
              <a:rPr lang="fr-CH" dirty="0">
                <a:solidFill>
                  <a:schemeClr val="bg1">
                    <a:lumMod val="50000"/>
                  </a:schemeClr>
                </a:solidFill>
              </a:rPr>
              <a:t>16</a:t>
            </a:r>
            <a:r>
              <a:rPr lang="fr-CH" dirty="0">
                <a:solidFill>
                  <a:srgbClr val="FF0000"/>
                </a:solidFill>
              </a:rPr>
              <a:t> </a:t>
            </a:r>
            <a:r>
              <a:rPr lang="fr-CH" dirty="0">
                <a:solidFill>
                  <a:schemeClr val="tx1">
                    <a:lumMod val="50000"/>
                    <a:lumOff val="50000"/>
                  </a:schemeClr>
                </a:solidFill>
              </a:rPr>
              <a:t>séances –</a:t>
            </a:r>
            <a:r>
              <a:rPr lang="fr-CH" dirty="0">
                <a:solidFill>
                  <a:srgbClr val="00B050"/>
                </a:solidFill>
              </a:rPr>
              <a:t> </a:t>
            </a:r>
            <a:r>
              <a:rPr lang="fr-CH" dirty="0">
                <a:solidFill>
                  <a:schemeClr val="tx1"/>
                </a:solidFill>
                <a:latin typeface="+mn-lt"/>
              </a:rPr>
              <a:t>128</a:t>
            </a:r>
            <a:r>
              <a:rPr lang="fr-CH" dirty="0">
                <a:solidFill>
                  <a:schemeClr val="tx1"/>
                </a:solidFill>
              </a:rPr>
              <a:t> </a:t>
            </a:r>
            <a:r>
              <a:rPr lang="fr-CH" dirty="0"/>
              <a:t>pages de procès-verbaux</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fr-CH" dirty="0">
                <a:latin typeface="Arial" charset="0"/>
              </a:rPr>
              <a:t>5. Commissions</a:t>
            </a:r>
            <a:br>
              <a:rPr lang="fr-CH" dirty="0">
                <a:latin typeface="Arial" charset="0"/>
              </a:rPr>
            </a:br>
            <a:r>
              <a:rPr lang="fr-CH" dirty="0">
                <a:latin typeface="Arial" charset="0"/>
              </a:rPr>
              <a:t>—</a:t>
            </a:r>
          </a:p>
        </p:txBody>
      </p:sp>
      <p:sp>
        <p:nvSpPr>
          <p:cNvPr id="10" name="Inhaltsplatzhalter 9"/>
          <p:cNvSpPr>
            <a:spLocks noGrp="1"/>
          </p:cNvSpPr>
          <p:nvPr>
            <p:ph type="body" sz="quarter" idx="12"/>
            <p:custDataLst>
              <p:tags r:id="rId2"/>
            </p:custDataLst>
          </p:nvPr>
        </p:nvSpPr>
        <p:spPr>
          <a:xfrm>
            <a:off x="539552" y="2384847"/>
            <a:ext cx="8242300" cy="2268289"/>
          </a:xfrm>
        </p:spPr>
        <p:txBody>
          <a:bodyPr/>
          <a:lstStyle/>
          <a:p>
            <a:pPr marL="180975" lvl="1" indent="-179388"/>
            <a:r>
              <a:rPr lang="fr-FR" sz="1800" dirty="0">
                <a:latin typeface="Times New Roman" pitchFamily="18" charset="0"/>
                <a:cs typeface="Times New Roman" pitchFamily="18" charset="0"/>
              </a:rPr>
              <a:t>Le Secrétariat du Grand Conseil prépare, organise, appuie les travaux et assure le suivi des séances des commissions parlementaires, y compris, depuis avril 2016, celles de la Commission des naturalisations. </a:t>
            </a:r>
          </a:p>
          <a:p>
            <a:pPr marL="180975" lvl="1" indent="-179388"/>
            <a:r>
              <a:rPr lang="fr-FR" sz="1800" dirty="0">
                <a:latin typeface="Times New Roman" pitchFamily="18" charset="0"/>
                <a:cs typeface="Times New Roman" pitchFamily="18" charset="0"/>
              </a:rPr>
              <a:t>Il organise la nomination des commissions, gère l’agenda de leurs séances et planifie la transmission des messages et d’autres documents.</a:t>
            </a:r>
          </a:p>
          <a:p>
            <a:pPr marL="180975" lvl="1" indent="-179388"/>
            <a:r>
              <a:rPr lang="fr-FR" sz="1800" dirty="0">
                <a:latin typeface="Times New Roman" pitchFamily="18" charset="0"/>
                <a:cs typeface="Times New Roman" pitchFamily="18" charset="0"/>
              </a:rPr>
              <a:t>Il établit les procès-verbaux des séances de commissions parlementaires ainsi que les annexes contenant leurs propositions finales (projet bis).	</a:t>
            </a:r>
          </a:p>
          <a:p>
            <a:pPr marL="1587" lvl="1" indent="0">
              <a:buNone/>
            </a:pPr>
            <a:r>
              <a:rPr lang="fr-FR" sz="1800" dirty="0">
                <a:latin typeface="Times New Roman" pitchFamily="18" charset="0"/>
                <a:cs typeface="Times New Roman" pitchFamily="18" charset="0"/>
              </a:rPr>
              <a:t> 	</a:t>
            </a:r>
          </a:p>
          <a:p>
            <a:pPr marL="0" indent="0" algn="l">
              <a:buNone/>
            </a:pPr>
            <a:endParaRPr lang="fr-FR" sz="1800" dirty="0">
              <a:latin typeface="Times New Roman" pitchFamily="18" charset="0"/>
              <a:cs typeface="Times New Roman" pitchFamily="18" charset="0"/>
            </a:endParaRPr>
          </a:p>
          <a:p>
            <a:pPr marL="180975" lvl="1" indent="-179388">
              <a:buNone/>
            </a:pPr>
            <a:endParaRPr lang="fr-FR" sz="1400" dirty="0">
              <a:latin typeface="Times New Roman" pitchFamily="18" charset="0"/>
              <a:cs typeface="Times New Roman" pitchFamily="18" charset="0"/>
            </a:endParaRPr>
          </a:p>
          <a:p>
            <a:pPr marL="0" lvl="1" indent="1588">
              <a:buNone/>
            </a:pPr>
            <a:endParaRPr lang="fr-FR" dirty="0">
              <a:latin typeface="Times New Roman" pitchFamily="18" charset="0"/>
              <a:cs typeface="Times New Roman" pitchFamily="18" charset="0"/>
            </a:endParaRPr>
          </a:p>
          <a:p>
            <a:pPr marL="0" lvl="1" indent="1588">
              <a:buNone/>
            </a:pPr>
            <a:r>
              <a:rPr lang="fr-FR" dirty="0">
                <a:latin typeface="Times New Roman" pitchFamily="18" charset="0"/>
                <a:cs typeface="Times New Roman" pitchFamily="18" charset="0"/>
              </a:rPr>
              <a:t> </a:t>
            </a:r>
          </a:p>
        </p:txBody>
      </p:sp>
      <p:sp>
        <p:nvSpPr>
          <p:cNvPr id="8" name="Textplatzhalter 7"/>
          <p:cNvSpPr>
            <a:spLocks noGrp="1"/>
          </p:cNvSpPr>
          <p:nvPr>
            <p:ph type="body" sz="quarter" idx="13"/>
            <p:custDataLst>
              <p:tags r:id="rId3"/>
            </p:custDataLst>
          </p:nvPr>
        </p:nvSpPr>
        <p:spPr>
          <a:xfrm>
            <a:off x="457200" y="1628775"/>
            <a:ext cx="8242300" cy="424732"/>
          </a:xfrm>
        </p:spPr>
        <p:txBody>
          <a:bodyPr/>
          <a:lstStyle/>
          <a:p>
            <a:r>
              <a:rPr lang="fr-CH" dirty="0">
                <a:solidFill>
                  <a:schemeClr val="bg1">
                    <a:lumMod val="50000"/>
                  </a:schemeClr>
                </a:solidFill>
              </a:rPr>
              <a:t>136 séances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728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728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 name="Titel 43"/>
          <p:cNvSpPr>
            <a:spLocks noGrp="1"/>
          </p:cNvSpPr>
          <p:nvPr>
            <p:ph type="title"/>
            <p:custDataLst>
              <p:tags r:id="rId1"/>
            </p:custDataLst>
          </p:nvPr>
        </p:nvSpPr>
        <p:spPr>
          <a:xfrm>
            <a:off x="457200" y="158750"/>
            <a:ext cx="8242300" cy="1899841"/>
          </a:xfrm>
        </p:spPr>
        <p:txBody>
          <a:bodyPr>
            <a:normAutofit fontScale="90000"/>
          </a:bodyPr>
          <a:lstStyle/>
          <a:p>
            <a:r>
              <a:rPr lang="fr-CH" dirty="0">
                <a:latin typeface="Arial" charset="0"/>
              </a:rPr>
              <a:t>6. Bulletins du Grand Conseil (BGC)</a:t>
            </a:r>
            <a:br>
              <a:rPr lang="fr-CH" dirty="0">
                <a:latin typeface="Arial" charset="0"/>
              </a:rPr>
            </a:br>
            <a:r>
              <a:rPr lang="fr-CH" dirty="0">
                <a:latin typeface="Arial" charset="0"/>
              </a:rPr>
              <a:t>—</a:t>
            </a:r>
          </a:p>
        </p:txBody>
      </p:sp>
      <p:sp>
        <p:nvSpPr>
          <p:cNvPr id="34" name="Textplatzhalter 33"/>
          <p:cNvSpPr>
            <a:spLocks noGrp="1"/>
          </p:cNvSpPr>
          <p:nvPr>
            <p:ph type="body" sz="quarter" idx="16"/>
            <p:custDataLst>
              <p:tags r:id="rId2"/>
            </p:custDataLst>
          </p:nvPr>
        </p:nvSpPr>
        <p:spPr>
          <a:xfrm>
            <a:off x="470376" y="2058592"/>
            <a:ext cx="8203248" cy="424732"/>
          </a:xfrm>
        </p:spPr>
        <p:txBody>
          <a:bodyPr/>
          <a:lstStyle/>
          <a:p>
            <a:r>
              <a:rPr lang="fr-CH" dirty="0">
                <a:solidFill>
                  <a:schemeClr val="bg1">
                    <a:lumMod val="50000"/>
                  </a:schemeClr>
                </a:solidFill>
              </a:rPr>
              <a:t>Coût moyen par BGC: </a:t>
            </a:r>
            <a:r>
              <a:rPr lang="fr-FR" dirty="0">
                <a:solidFill>
                  <a:schemeClr val="bg1">
                    <a:lumMod val="50000"/>
                  </a:schemeClr>
                </a:solidFill>
                <a:latin typeface="Times New Roman" pitchFamily="18" charset="0"/>
                <a:cs typeface="Times New Roman" pitchFamily="18" charset="0"/>
              </a:rPr>
              <a:t> 4’319.80 francs</a:t>
            </a:r>
            <a:r>
              <a:rPr lang="fr-CH" dirty="0">
                <a:highlight>
                  <a:srgbClr val="FFFF00"/>
                </a:highlight>
              </a:rPr>
              <a:t> </a:t>
            </a:r>
          </a:p>
        </p:txBody>
      </p:sp>
      <p:sp>
        <p:nvSpPr>
          <p:cNvPr id="36" name="Textplatzhalter 35"/>
          <p:cNvSpPr>
            <a:spLocks noGrp="1"/>
          </p:cNvSpPr>
          <p:nvPr>
            <p:ph type="body" sz="quarter" idx="17"/>
            <p:custDataLst>
              <p:tags r:id="rId3"/>
            </p:custDataLst>
          </p:nvPr>
        </p:nvSpPr>
        <p:spPr>
          <a:xfrm>
            <a:off x="450912" y="2708920"/>
            <a:ext cx="7931224" cy="3690779"/>
          </a:xfrm>
          <a:ln>
            <a:solidFill>
              <a:schemeClr val="bg1"/>
            </a:solidFill>
          </a:ln>
        </p:spPr>
        <p:txBody>
          <a:bodyPr>
            <a:normAutofit/>
          </a:bodyPr>
          <a:lstStyle/>
          <a:p>
            <a:pPr lvl="1"/>
            <a:r>
              <a:rPr lang="fr-FR" sz="1800" b="0" dirty="0">
                <a:latin typeface="Times New Roman" pitchFamily="18" charset="0"/>
                <a:cs typeface="Times New Roman" pitchFamily="18" charset="0"/>
              </a:rPr>
              <a:t>Le Secrétariat a également pour tâche de retranscrire les débats des sessions du Grand Conseil.</a:t>
            </a:r>
          </a:p>
          <a:p>
            <a:pPr lvl="1">
              <a:spcAft>
                <a:spcPts val="1200"/>
              </a:spcAft>
            </a:pPr>
            <a:r>
              <a:rPr lang="fr-FR" sz="1800" b="0" dirty="0">
                <a:latin typeface="Times New Roman" pitchFamily="18" charset="0"/>
                <a:cs typeface="Times New Roman" pitchFamily="18" charset="0"/>
              </a:rPr>
              <a:t>Les trois secrétaires parlementaires ont effectué les travaux de relecture et de correction de la retranscription. Ils assurent la publication des BGC.</a:t>
            </a:r>
          </a:p>
          <a:p>
            <a:pPr marL="717550" lvl="1" indent="-1588">
              <a:spcAft>
                <a:spcPts val="0"/>
              </a:spcAft>
              <a:buNone/>
              <a:tabLst>
                <a:tab pos="4933950" algn="l"/>
                <a:tab pos="6192838" algn="l"/>
              </a:tabLst>
            </a:pPr>
            <a:r>
              <a:rPr lang="fr-FR" sz="1600" b="0" dirty="0">
                <a:latin typeface="Times New Roman" pitchFamily="18" charset="0"/>
                <a:cs typeface="Times New Roman" pitchFamily="18" charset="0"/>
              </a:rPr>
              <a:t>		</a:t>
            </a:r>
            <a:r>
              <a:rPr lang="fr-FR" sz="1600" b="0" u="sng" dirty="0">
                <a:latin typeface="Times New Roman" pitchFamily="18" charset="0"/>
                <a:cs typeface="Times New Roman" pitchFamily="18" charset="0"/>
              </a:rPr>
              <a:t>Fr.</a:t>
            </a:r>
          </a:p>
          <a:p>
            <a:pPr marL="717550" lvl="1" indent="-1588">
              <a:spcAft>
                <a:spcPts val="0"/>
              </a:spcAft>
              <a:buNone/>
              <a:tabLst>
                <a:tab pos="5468938" algn="r"/>
                <a:tab pos="6192838" algn="l"/>
              </a:tabLst>
            </a:pPr>
            <a:r>
              <a:rPr lang="fr-FR" sz="1600" b="0" dirty="0">
                <a:latin typeface="Times New Roman" pitchFamily="18" charset="0"/>
                <a:cs typeface="Times New Roman" pitchFamily="18" charset="0"/>
              </a:rPr>
              <a:t>Impression (févr. 2024 – déc. 2024)	</a:t>
            </a:r>
            <a:r>
              <a:rPr lang="fr-FR" sz="1600" dirty="0">
                <a:solidFill>
                  <a:srgbClr val="FF0000"/>
                </a:solidFill>
                <a:latin typeface="Times New Roman" pitchFamily="18" charset="0"/>
                <a:cs typeface="Times New Roman" pitchFamily="18" charset="0"/>
              </a:rPr>
              <a:t> </a:t>
            </a:r>
            <a:r>
              <a:rPr lang="fr-FR" sz="1600" b="0" dirty="0">
                <a:latin typeface="Times New Roman" pitchFamily="18" charset="0"/>
                <a:cs typeface="Times New Roman" pitchFamily="18" charset="0"/>
              </a:rPr>
              <a:t>4’663.50</a:t>
            </a:r>
          </a:p>
          <a:p>
            <a:pPr marL="717550" lvl="1" indent="-1588">
              <a:spcAft>
                <a:spcPts val="0"/>
              </a:spcAft>
              <a:buNone/>
              <a:tabLst>
                <a:tab pos="5468938" algn="r"/>
                <a:tab pos="6192838" algn="l"/>
              </a:tabLst>
            </a:pPr>
            <a:r>
              <a:rPr lang="fr-FR" sz="1600" b="0" u="sng" dirty="0">
                <a:latin typeface="Times New Roman" pitchFamily="18" charset="0"/>
                <a:cs typeface="Times New Roman" pitchFamily="18" charset="0"/>
              </a:rPr>
              <a:t>Retranscription	  29’895.00</a:t>
            </a:r>
            <a:r>
              <a:rPr lang="fr-FR" sz="1600" b="0" u="sng" dirty="0">
                <a:highlight>
                  <a:srgbClr val="FFFF00"/>
                </a:highlight>
                <a:latin typeface="Times New Roman" pitchFamily="18" charset="0"/>
                <a:cs typeface="Times New Roman" pitchFamily="18" charset="0"/>
              </a:rPr>
              <a:t> </a:t>
            </a:r>
            <a:endParaRPr lang="fr-FR" sz="1600" b="0" u="sng" dirty="0">
              <a:solidFill>
                <a:srgbClr val="FF0000"/>
              </a:solidFill>
              <a:highlight>
                <a:srgbClr val="FFFF00"/>
              </a:highlight>
              <a:latin typeface="Times New Roman" pitchFamily="18" charset="0"/>
              <a:cs typeface="Times New Roman" pitchFamily="18" charset="0"/>
            </a:endParaRPr>
          </a:p>
          <a:p>
            <a:pPr marL="717550" lvl="1" indent="-1588">
              <a:spcAft>
                <a:spcPts val="1200"/>
              </a:spcAft>
              <a:buNone/>
              <a:tabLst>
                <a:tab pos="5468938" algn="r"/>
                <a:tab pos="6192838" algn="l"/>
              </a:tabLst>
            </a:pPr>
            <a:r>
              <a:rPr lang="fr-FR" sz="1600" b="0" dirty="0">
                <a:latin typeface="Times New Roman" pitchFamily="18" charset="0"/>
                <a:cs typeface="Times New Roman" pitchFamily="18" charset="0"/>
              </a:rPr>
              <a:t>Total (8 BGC)*	34’558.50</a:t>
            </a:r>
            <a:endParaRPr lang="fr-FR" sz="1600" b="0" dirty="0">
              <a:highlight>
                <a:srgbClr val="FFFF00"/>
              </a:highlight>
              <a:latin typeface="Times New Roman" pitchFamily="18" charset="0"/>
              <a:cs typeface="Times New Roman" pitchFamily="18" charset="0"/>
            </a:endParaRPr>
          </a:p>
          <a:p>
            <a:pPr lvl="1"/>
            <a:r>
              <a:rPr lang="fr-FR" sz="1800" b="0" dirty="0">
                <a:solidFill>
                  <a:srgbClr val="333333"/>
                </a:solidFill>
                <a:latin typeface="Times New Roman" pitchFamily="18" charset="0"/>
                <a:cs typeface="Times New Roman" pitchFamily="18" charset="0"/>
              </a:rPr>
              <a:t>Nombre d’heures de saisie de retranscription :</a:t>
            </a:r>
            <a:br>
              <a:rPr lang="fr-FR" sz="1800" b="0" dirty="0">
                <a:solidFill>
                  <a:srgbClr val="333333"/>
                </a:solidFill>
                <a:latin typeface="Times New Roman" pitchFamily="18" charset="0"/>
                <a:cs typeface="Times New Roman" pitchFamily="18" charset="0"/>
              </a:rPr>
            </a:br>
            <a:r>
              <a:rPr lang="fr-FR" sz="1800" b="0" dirty="0">
                <a:solidFill>
                  <a:srgbClr val="333333"/>
                </a:solidFill>
                <a:latin typeface="Times New Roman" pitchFamily="18" charset="0"/>
                <a:cs typeface="Times New Roman" pitchFamily="18" charset="0"/>
              </a:rPr>
              <a:t>613,8 heures </a:t>
            </a:r>
            <a:r>
              <a:rPr lang="fr-FR" sz="1800" b="0" dirty="0">
                <a:latin typeface="Times New Roman" pitchFamily="18" charset="0"/>
                <a:cs typeface="Times New Roman" pitchFamily="18" charset="0"/>
              </a:rPr>
              <a:t>= 0.3 EPT</a:t>
            </a:r>
          </a:p>
          <a:p>
            <a:pPr marL="0" lvl="1" indent="0">
              <a:buNone/>
            </a:pPr>
            <a:r>
              <a:rPr lang="fr-FR" sz="1400" b="0" spc="-20" dirty="0">
                <a:solidFill>
                  <a:srgbClr val="333333"/>
                </a:solidFill>
                <a:latin typeface="Times New Roman" pitchFamily="18" charset="0"/>
                <a:cs typeface="Times New Roman" pitchFamily="18" charset="0"/>
              </a:rPr>
              <a:t>* </a:t>
            </a:r>
            <a:r>
              <a:rPr lang="fr-FR" sz="1400" b="0" dirty="0">
                <a:solidFill>
                  <a:srgbClr val="333333"/>
                </a:solidFill>
                <a:latin typeface="Times New Roman" pitchFamily="18" charset="0"/>
                <a:cs typeface="Times New Roman" pitchFamily="18" charset="0"/>
              </a:rPr>
              <a:t>frais d’impression + paiement de la retranscription. La </a:t>
            </a:r>
            <a:r>
              <a:rPr lang="fr-FR" sz="1400" b="0" dirty="0">
                <a:latin typeface="Times New Roman" pitchFamily="18" charset="0"/>
                <a:cs typeface="Times New Roman" pitchFamily="18" charset="0"/>
              </a:rPr>
              <a:t>part de travail des secrétaires parlementaires n’est pas prise en compte.</a:t>
            </a:r>
            <a:endParaRPr lang="fr-CH" sz="1400" b="0" dirty="0">
              <a:latin typeface="Times New Roman" pitchFamily="18" charset="0"/>
              <a:cs typeface="Times New Roman" pitchFamily="18" charset="0"/>
            </a:endParaRPr>
          </a:p>
        </p:txBody>
      </p:sp>
      <mc:AlternateContent xmlns:mc="http://schemas.openxmlformats.org/markup-compatibility/2006" xmlns:p14="http://schemas.microsoft.com/office/powerpoint/2010/main">
        <mc:Choice Requires="p14">
          <p:contentPart p14:bwMode="auto" r:id="rId7">
            <p14:nvContentPartPr>
              <p14:cNvPr id="21" name="Encre 20"/>
              <p14:cNvContentPartPr/>
              <p14:nvPr/>
            </p14:nvContentPartPr>
            <p14:xfrm>
              <a:off x="5163124" y="3565371"/>
              <a:ext cx="360" cy="360"/>
            </p14:xfrm>
          </p:contentPart>
        </mc:Choice>
        <mc:Fallback xmlns="">
          <p:pic>
            <p:nvPicPr>
              <p:cNvPr id="21" name="Encre 20"/>
              <p:cNvPicPr/>
              <p:nvPr/>
            </p:nvPicPr>
            <p:blipFill>
              <a:blip r:embed="rId15"/>
              <a:stretch>
                <a:fillRect/>
              </a:stretch>
            </p:blipFill>
            <p:spPr>
              <a:xfrm>
                <a:off x="5152684" y="3554931"/>
                <a:ext cx="21240" cy="21240"/>
              </a:xfrm>
              <a:prstGeom prst="rect">
                <a:avLst/>
              </a:prstGeom>
            </p:spPr>
          </p:pic>
        </mc:Fallback>
      </mc:AlternateContent>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3140968"/>
            <a:ext cx="7931225" cy="2631490"/>
          </a:xfrm>
        </p:spPr>
        <p:txBody>
          <a:bodyPr/>
          <a:lstStyle/>
          <a:p>
            <a:endParaRPr lang="fr-FR" sz="1800" b="0" dirty="0">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r>
              <a:rPr lang="fr-FR" sz="1800" b="0" dirty="0">
                <a:latin typeface="Times New Roman" pitchFamily="18" charset="0"/>
                <a:cs typeface="Times New Roman" pitchFamily="18" charset="0"/>
              </a:rPr>
              <a:t>Le Secrétariat du Grand Conseil se charge de la réception, de l’enregistrement, du contrôle et des corrections des instruments parlementaires ainsi que de leur transmission au Conseil d’Etat. Il sied de relever qu’à partir du 1</a:t>
            </a:r>
            <a:r>
              <a:rPr lang="fr-FR" sz="1800" b="0" baseline="30000" dirty="0">
                <a:latin typeface="Times New Roman" pitchFamily="18" charset="0"/>
                <a:cs typeface="Times New Roman" pitchFamily="18" charset="0"/>
              </a:rPr>
              <a:t>er</a:t>
            </a:r>
            <a:r>
              <a:rPr lang="fr-FR" sz="1800" b="0" dirty="0">
                <a:latin typeface="Times New Roman" pitchFamily="18" charset="0"/>
                <a:cs typeface="Times New Roman" pitchFamily="18" charset="0"/>
              </a:rPr>
              <a:t> janvier 2023, le SGG traite également des questions qui, avant l’entrée en vigueur de la révision de la LGC, étaient adressées à la Chancellerie.  </a:t>
            </a:r>
          </a:p>
          <a:p>
            <a:pPr marL="0" lvl="1" indent="0">
              <a:buClr>
                <a:srgbClr val="074EA1"/>
              </a:buClr>
              <a:buSzTx/>
              <a:buNone/>
            </a:pPr>
            <a:endParaRPr lang="fr-FR" sz="1800" b="0" dirty="0">
              <a:solidFill>
                <a:srgbClr val="7030A0"/>
              </a:solidFill>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454749" y="1556792"/>
            <a:ext cx="8242299" cy="1708160"/>
          </a:xfrm>
        </p:spPr>
        <p:txBody>
          <a:bodyPr>
            <a:normAutofit fontScale="77500" lnSpcReduction="20000"/>
          </a:bodyPr>
          <a:lstStyle/>
          <a:p>
            <a:r>
              <a:rPr lang="fr-CH" dirty="0">
                <a:solidFill>
                  <a:schemeClr val="bg1">
                    <a:lumMod val="50000"/>
                  </a:schemeClr>
                </a:solidFill>
              </a:rPr>
              <a:t>Déposés :</a:t>
            </a:r>
          </a:p>
          <a:p>
            <a:r>
              <a:rPr lang="fr-CH" dirty="0">
                <a:solidFill>
                  <a:schemeClr val="bg1">
                    <a:lumMod val="50000"/>
                  </a:schemeClr>
                </a:solidFill>
              </a:rPr>
              <a:t>36 motions (53) – 7 postulats (16) – 6 mandats (7) – </a:t>
            </a:r>
          </a:p>
          <a:p>
            <a:r>
              <a:rPr lang="fr-CH" dirty="0">
                <a:solidFill>
                  <a:schemeClr val="bg1">
                    <a:lumMod val="50000"/>
                  </a:schemeClr>
                </a:solidFill>
              </a:rPr>
              <a:t>0 initiative parlementaire (0) – 3 résolutions (4) – </a:t>
            </a:r>
          </a:p>
          <a:p>
            <a:r>
              <a:rPr lang="fr-CH" dirty="0">
                <a:solidFill>
                  <a:schemeClr val="bg1">
                    <a:lumMod val="50000"/>
                  </a:schemeClr>
                </a:solidFill>
              </a:rPr>
              <a:t>0 requêtes (4) –  119 questions (95)</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fr-CH" dirty="0">
                <a:latin typeface="Arial" charset="0"/>
              </a:rPr>
              <a:t>7. Instruments parlementaires </a:t>
            </a:r>
            <a:br>
              <a:rPr lang="fr-CH" dirty="0">
                <a:latin typeface="Arial" charset="0"/>
              </a:rPr>
            </a:br>
            <a:r>
              <a:rPr lang="fr-CH" dirty="0">
                <a:latin typeface="Arial" charset="0"/>
              </a:rPr>
              <a:t>—</a:t>
            </a:r>
          </a:p>
        </p:txBody>
      </p:sp>
    </p:spTree>
  </p:cSld>
  <p:clrMapOvr>
    <a:masterClrMapping/>
  </p:clrMapOvr>
  <p:transition advClick="0"/>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7241&quot;/&gt;&lt;partner val=&quot;61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0&quot;/&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9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ZZIqYYl58U.HA2IWrFop5g"/>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UmR1MWD24UCNuV7CdDjtmg"/>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aRbMUvC9iEKmxF2d_zsnb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qrAb6THjB0.Qx.gMKU.MuA"/>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ERhbzptNhUGORQRqJt_Nq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LD2pyKew3kauPGjbB454WQ"/>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7flg_A3zpUebXoP7j18taA"/>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bSaTyj5YvUaJJtxzF6WRJ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g4PDt2TuDUmR.8qF7emGSg"/>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ooFu00gPKEGlR1HLQQREH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gdjjC08DV06dubSg4OqcrQ"/>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lJMDq6TeWkeMQhxGrLkuB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CIaNGrYFE67xHP8GU1Oxw"/>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218.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222.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226.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229.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232.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233.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34.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36.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39.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sXJQR.GDT0SVedDtokDhj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E4fb4H25OEWG0swWMcDBuw"/>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pjuHAoqpEE6Bxwqs5SIpW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rzv9F4cP_kGSn5FYqxEQVw"/>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O6UP.R6lFUSHFqAieNpS5w"/>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u0mMjfHteEmzmQfw51hus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8rn.U7.6oUaF1O3zR_jtJ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Q0yIFWRYqEWoNtXC4EU55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2plCzs5vn0.8OltwwFLzK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4pwaWU0Oo0iR0NyOa8yXw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DTd7qwKFskywuFNf7c6mW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b15P13O_XUS22f1O9GO4N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uGm5_F3NgUOOSEVd7Wjdu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JWYSPa5Drk2uKbOd_ITy8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xx9rJ5B0Sk6TIcbbMPxxH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pZ3qSY6gkEuC.p80EDCj9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nBe73At64EulMcqvFIJim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lCoeYJ4x70Ce7GZWb0zzc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o62wiXgURkiu1gQLguog8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mvoZZmkIMkKrl5W4qOz2C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Ur3_ifCxi0isfBjuppE_t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DsCOL5l2OEyg5GMenReJY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ucB.3HXqkkOXqZ5ijI2cw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6hqeSk_U4kielR5KtW710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XJ653qi4t0ednie_A.PWY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2XWqRyEWkk6Yc4eT3H3AW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ZOGk.Q_7K06L_ewkD_Ffu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odBhgp4wekmPgijkV0nRM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CUiZHkhXOkuz8vazoNZ.S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tKTLH8DVyky4qsYxWMid2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wIKdwW36kEeE8tdV0C1IR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khZDENdHfEKcHIBpfJJz8Q"/>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B_bpq8.hnEqOEHzDw3vzZ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LI6fffcHEkOVDmrMWy95X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r_208LiZcUmVn.NmgP_6Y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1t0WO3gHRU6FQgSs_DF5F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LsE0rbnS60GqWS7AKyyAM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EPXdH7i4bUyyi3ISQ2Ei6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UzF93ARm.UawR6jpOiCYO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niXWyiyfzUik5vmyVaEec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kUmrktc1hEG3yk3IKphgT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IrFNlbYOgkqw.thvIi6ex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8UboUdej_kCDmiJ2ZaXP3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czqWSQ0_F0qf1PTjrE3ud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5X68oGXD20awmirCuB5n8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AEPOJBX2SU2unl8pQuItX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d88hZSIv5UOe9U3PXpjNBg"/>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wGCulKUU8EqlKMbDb8XpHA"/>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Eoud4iaBU0O8wmMwQPxHc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e8UpCQ.BsEOusXO_ZVlGo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aRow06plV0uEgUr6IkmZJ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LTsz1C2HgUyjm0mS9ojn5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lC7RNwVqw0Kk01Hzn0j1C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38uG0Slc7k2jfnBAh9hIX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GNFdTn1fmUiVf.ddxpzNWg"/>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okuES4EQYkGE6DIQt1jElw"/>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2Uo4tr98skyYTdgad_raQQ"/>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Fw5K2LMU5UmCzyDROhQzL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ds_vHq95.E2Krl_Xy04Ma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QQkiZa1bqEO5SQtJLvkoA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j8Dses13tUqS1yajR7o.Fw"/>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i.u7FRle6U64Jxqp7mvuHg"/>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7L2FWu6gSkedwt.qosQYxw"/>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jt3Z3zvelkStbdeqAbjnc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RwBtcRW_7k.Lg7R_WbzH7A"/>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41axcBrXY0O8o_zDdqgvhA"/>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bkr5.VZZp02vpaqtGlH72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BEm_IIOrskG7At0_9VXjs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0o5xNoK89UiMFZps9fNjDA"/>
</p:tagLst>
</file>

<file path=ppt/theme/theme1.xml><?xml version="1.0" encoding="utf-8"?>
<a:theme xmlns:a="http://schemas.openxmlformats.org/drawingml/2006/main" name="Conception personnalisée">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2446</Words>
  <Application>Microsoft Office PowerPoint</Application>
  <PresentationFormat>Affichage à l'écran (4:3)</PresentationFormat>
  <Paragraphs>160</Paragraphs>
  <Slides>21</Slides>
  <Notes>21</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21</vt:i4>
      </vt:variant>
    </vt:vector>
  </HeadingPairs>
  <TitlesOfParts>
    <vt:vector size="28" baseType="lpstr">
      <vt:lpstr>Arial</vt:lpstr>
      <vt:lpstr>Calibri</vt:lpstr>
      <vt:lpstr>Calibri Light</vt:lpstr>
      <vt:lpstr>Lucida Grande</vt:lpstr>
      <vt:lpstr>Times New Roman</vt:lpstr>
      <vt:lpstr>Conception personnalisée</vt:lpstr>
      <vt:lpstr>think-cell Slide</vt:lpstr>
      <vt:lpstr>Présentation PowerPoint</vt:lpstr>
      <vt:lpstr>Sommaire —</vt:lpstr>
      <vt:lpstr>Présentation PowerPoint</vt:lpstr>
      <vt:lpstr>2. Budget —</vt:lpstr>
      <vt:lpstr>3. Sessions —</vt:lpstr>
      <vt:lpstr>4. Bureau —</vt:lpstr>
      <vt:lpstr>5. Commissions —</vt:lpstr>
      <vt:lpstr>6. Bulletins du Grand Conseil (BGC) —</vt:lpstr>
      <vt:lpstr>7. Instruments parlementaires  —</vt:lpstr>
      <vt:lpstr>8. Motions populaires —</vt:lpstr>
      <vt:lpstr>9. Elections —</vt:lpstr>
      <vt:lpstr>10. Affaires courantes —</vt:lpstr>
      <vt:lpstr>11. Relations avec le Conseil d’Etat —</vt:lpstr>
      <vt:lpstr>12. Relations avec les médias —</vt:lpstr>
      <vt:lpstr>13. Linf, registre des intérêts et LFiPol (transparence des revenus) —</vt:lpstr>
      <vt:lpstr>14. Informatique — </vt:lpstr>
      <vt:lpstr>15. Relations extérieures —</vt:lpstr>
      <vt:lpstr>16. Contrôle de gestion interparlementaire —</vt:lpstr>
      <vt:lpstr>17. Consultations interparlementaires —</vt:lpstr>
      <vt:lpstr>18. Manifestations —  </vt:lpstr>
      <vt:lpstr>19. Objectifs 2025 —</vt:lpstr>
    </vt:vector>
  </TitlesOfParts>
  <Company>Sitel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Introduire votre titre Je suis un titre fictif sur trois lignes —</dc:title>
  <dc:creator>Sylvie Barras</dc:creator>
  <cp:lastModifiedBy>Corbaz Simon</cp:lastModifiedBy>
  <cp:revision>1111</cp:revision>
  <cp:lastPrinted>2023-03-02T09:50:32Z</cp:lastPrinted>
  <dcterms:created xsi:type="dcterms:W3CDTF">2012-02-15T10:01:34Z</dcterms:created>
  <dcterms:modified xsi:type="dcterms:W3CDTF">2025-05-15T09:16:24Z</dcterms:modified>
</cp:coreProperties>
</file>