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1"/>
  </p:notesMasterIdLst>
  <p:handoutMasterIdLst>
    <p:handoutMasterId r:id="rId12"/>
  </p:handoutMasterIdLst>
  <p:sldIdLst>
    <p:sldId id="606" r:id="rId2"/>
    <p:sldId id="992" r:id="rId3"/>
    <p:sldId id="918" r:id="rId4"/>
    <p:sldId id="922" r:id="rId5"/>
    <p:sldId id="921" r:id="rId6"/>
    <p:sldId id="920" r:id="rId7"/>
    <p:sldId id="926" r:id="rId8"/>
    <p:sldId id="912" r:id="rId9"/>
    <p:sldId id="737" r:id="rId10"/>
  </p:sldIdLst>
  <p:sldSz cx="9906000" cy="6858000" type="A4"/>
  <p:notesSz cx="6797675" cy="9928225"/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3">
          <p15:clr>
            <a:srgbClr val="A4A3A4"/>
          </p15:clr>
        </p15:guide>
        <p15:guide id="2" pos="227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 userDrawn="1">
          <p15:clr>
            <a:srgbClr val="A4A3A4"/>
          </p15:clr>
        </p15:guide>
        <p15:guide id="2" pos="43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 Camenzind" initials="" lastIdx="0" clrIdx="0"/>
  <p:cmAuthor id="1" name="Grünig Annette" initials="GA" lastIdx="9" clrIdx="1">
    <p:extLst>
      <p:ext uri="{19B8F6BF-5375-455C-9EA6-DF929625EA0E}">
        <p15:presenceInfo xmlns:p15="http://schemas.microsoft.com/office/powerpoint/2012/main" userId="Grünig Annette" providerId="None"/>
      </p:ext>
    </p:extLst>
  </p:cmAuthor>
  <p:cmAuthor id="2" name="Merçay Clémence BFS" initials="MCB" lastIdx="6" clrIdx="2">
    <p:extLst>
      <p:ext uri="{19B8F6BF-5375-455C-9EA6-DF929625EA0E}">
        <p15:presenceInfo xmlns:p15="http://schemas.microsoft.com/office/powerpoint/2012/main" userId="Merçay Clémence BFS" providerId="None"/>
      </p:ext>
    </p:extLst>
  </p:cmAuthor>
  <p:cmAuthor id="3" name="Merçay Clémence BFS" initials="MCB [2]" lastIdx="1" clrIdx="3">
    <p:extLst>
      <p:ext uri="{19B8F6BF-5375-455C-9EA6-DF929625EA0E}">
        <p15:presenceInfo xmlns:p15="http://schemas.microsoft.com/office/powerpoint/2012/main" userId="S-1-5-21-3993060671-4215906946-993041443-2351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FFFFFF"/>
    <a:srgbClr val="E0EDF8"/>
    <a:srgbClr val="CFE3F5"/>
    <a:srgbClr val="2777C3"/>
    <a:srgbClr val="808080"/>
    <a:srgbClr val="EEECE1"/>
    <a:srgbClr val="F4B183"/>
    <a:srgbClr val="A9D18E"/>
    <a:srgbClr val="FFD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5" autoAdjust="0"/>
    <p:restoredTop sz="66883" autoAdjust="0"/>
  </p:normalViewPr>
  <p:slideViewPr>
    <p:cSldViewPr snapToGrid="0">
      <p:cViewPr varScale="1">
        <p:scale>
          <a:sx n="71" d="100"/>
          <a:sy n="71" d="100"/>
        </p:scale>
        <p:origin x="462" y="78"/>
      </p:cViewPr>
      <p:guideLst>
        <p:guide orient="horz" pos="2393"/>
        <p:guide pos="2274"/>
      </p:guideLst>
    </p:cSldViewPr>
  </p:slideViewPr>
  <p:outlineViewPr>
    <p:cViewPr>
      <p:scale>
        <a:sx n="33" d="100"/>
        <a:sy n="33" d="100"/>
      </p:scale>
      <p:origin x="0" y="-1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2754" y="-876"/>
      </p:cViewPr>
      <p:guideLst>
        <p:guide orient="horz" pos="3143"/>
        <p:guide pos="43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t" anchorCtr="0" compatLnSpc="1">
            <a:prstTxWarp prst="textNoShape">
              <a:avLst/>
            </a:prstTxWarp>
          </a:bodyPr>
          <a:lstStyle>
            <a:lvl1pPr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t" anchorCtr="0" compatLnSpc="1">
            <a:prstTxWarp prst="textNoShape">
              <a:avLst/>
            </a:prstTxWarp>
          </a:bodyPr>
          <a:lstStyle>
            <a:lvl1pPr algn="r"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40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b" anchorCtr="0" compatLnSpc="1">
            <a:prstTxWarp prst="textNoShape">
              <a:avLst/>
            </a:prstTxWarp>
          </a:bodyPr>
          <a:lstStyle>
            <a:lvl1pPr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40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b" anchorCtr="0" compatLnSpc="1">
            <a:prstTxWarp prst="textNoShape">
              <a:avLst/>
            </a:prstTxWarp>
          </a:bodyPr>
          <a:lstStyle>
            <a:lvl1pPr algn="r"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fld id="{88E269E9-ED50-4452-AC61-3512B8911FA6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491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2735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t" anchorCtr="0" compatLnSpc="1">
            <a:prstTxWarp prst="textNoShape">
              <a:avLst/>
            </a:prstTxWarp>
          </a:bodyPr>
          <a:lstStyle>
            <a:lvl1pPr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endParaRPr lang="de-CH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1"/>
            <a:ext cx="292735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t" anchorCtr="0" compatLnSpc="1">
            <a:prstTxWarp prst="textNoShape">
              <a:avLst/>
            </a:prstTxWarp>
          </a:bodyPr>
          <a:lstStyle>
            <a:lvl1pPr algn="r"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endParaRPr lang="de-CH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1363" y="711200"/>
            <a:ext cx="537686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6" y="4752975"/>
            <a:ext cx="5459413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Hier kann man sich zu jeder Folie Notizen machn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4988"/>
            <a:ext cx="292735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b" anchorCtr="0" compatLnSpc="1">
            <a:prstTxWarp prst="textNoShape">
              <a:avLst/>
            </a:prstTxWarp>
          </a:bodyPr>
          <a:lstStyle>
            <a:lvl1pPr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endParaRPr lang="de-CH"/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4988"/>
            <a:ext cx="292735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b" anchorCtr="0" compatLnSpc="1">
            <a:prstTxWarp prst="textNoShape">
              <a:avLst/>
            </a:prstTxWarp>
          </a:bodyPr>
          <a:lstStyle>
            <a:lvl1pPr algn="r"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fld id="{3A942095-7DA5-4DB8-8A72-4431D7B307B1}" type="slidenum">
              <a:rPr lang="de-CH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3303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204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2225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7319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4444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51420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5776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H" b="1" i="0" dirty="0">
              <a:solidFill>
                <a:srgbClr val="FFFFFF"/>
              </a:solidFill>
              <a:effectLst/>
              <a:latin typeface="Inter var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5744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6177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8B16BA-81E8-4E85-836F-2875E2834692}" type="slidenum">
              <a:rPr lang="de-CH"/>
              <a:pPr/>
              <a:t>9</a:t>
            </a:fld>
            <a:endParaRPr lang="de-CH" dirty="0"/>
          </a:p>
        </p:txBody>
      </p:sp>
      <p:sp>
        <p:nvSpPr>
          <p:cNvPr id="93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2723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6600" y="4508500"/>
            <a:ext cx="8445500" cy="1130300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Rectangle 102"/>
          <p:cNvSpPr>
            <a:spLocks noChangeArrowheads="1"/>
          </p:cNvSpPr>
          <p:nvPr userDrawn="1"/>
        </p:nvSpPr>
        <p:spPr bwMode="auto">
          <a:xfrm>
            <a:off x="3973513" y="3205163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Line 112"/>
          <p:cNvSpPr>
            <a:spLocks noChangeShapeType="1"/>
          </p:cNvSpPr>
          <p:nvPr userDrawn="1"/>
        </p:nvSpPr>
        <p:spPr bwMode="auto">
          <a:xfrm>
            <a:off x="0" y="914400"/>
            <a:ext cx="99060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1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82563"/>
            <a:ext cx="3098800" cy="622300"/>
          </a:xfrm>
          <a:prstGeom prst="rect">
            <a:avLst/>
          </a:prstGeom>
          <a:noFill/>
        </p:spPr>
      </p:pic>
      <p:sp>
        <p:nvSpPr>
          <p:cNvPr id="10" name="Rectangle 114"/>
          <p:cNvSpPr>
            <a:spLocks noChangeArrowheads="1"/>
          </p:cNvSpPr>
          <p:nvPr userDrawn="1"/>
        </p:nvSpPr>
        <p:spPr bwMode="auto">
          <a:xfrm>
            <a:off x="4087813" y="180198"/>
            <a:ext cx="5602287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Espace de l‘Europe 10</a:t>
            </a:r>
          </a:p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CH-2010 Neuchâtel</a:t>
            </a:r>
          </a:p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obsan@bfs.admin.ch</a:t>
            </a:r>
          </a:p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www.obsan.ch</a:t>
            </a:r>
            <a:r>
              <a:rPr lang="fr-CH" sz="1100" b="1" noProof="0" dirty="0">
                <a:latin typeface="+mn-lt"/>
                <a:sym typeface="Wingdings" pitchFamily="2" charset="2"/>
              </a:rPr>
              <a:t> </a:t>
            </a:r>
          </a:p>
          <a:p>
            <a:pPr marL="292100" indent="-292100" algn="r" eaLnBrk="0" hangingPunct="0">
              <a:spcBef>
                <a:spcPts val="500"/>
              </a:spcBef>
              <a:spcAft>
                <a:spcPts val="1000"/>
              </a:spcAft>
              <a:buSzPct val="115000"/>
              <a:buFont typeface="Webdings" pitchFamily="18" charset="2"/>
              <a:buChar char="&lt;"/>
            </a:pPr>
            <a:endParaRPr lang="de-CH" sz="900" b="1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3"/>
          </p:nvPr>
        </p:nvSpPr>
        <p:spPr>
          <a:xfrm>
            <a:off x="736600" y="1168400"/>
            <a:ext cx="6070600" cy="647700"/>
          </a:xfrm>
        </p:spPr>
        <p:txBody>
          <a:bodyPr/>
          <a:lstStyle>
            <a:lvl1pPr>
              <a:buNone/>
              <a:defRPr sz="32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pic>
        <p:nvPicPr>
          <p:cNvPr id="13" name="Image 12" descr="EDI_f_CMYK_quer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0584" y="6239764"/>
            <a:ext cx="3883846" cy="540000"/>
          </a:xfrm>
          <a:prstGeom prst="rect">
            <a:avLst/>
          </a:prstGeom>
        </p:spPr>
      </p:pic>
      <p:pic>
        <p:nvPicPr>
          <p:cNvPr id="12" name="Image 11"/>
          <p:cNvPicPr/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2" b="8270"/>
          <a:stretch/>
        </p:blipFill>
        <p:spPr bwMode="auto">
          <a:xfrm>
            <a:off x="7291070" y="6134369"/>
            <a:ext cx="2399030" cy="64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89300" y="0"/>
            <a:ext cx="6616700" cy="914400"/>
          </a:xfrm>
        </p:spPr>
        <p:txBody>
          <a:bodyPr>
            <a:noAutofit/>
          </a:bodyPr>
          <a:lstStyle>
            <a:lvl1pPr algn="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320800"/>
            <a:ext cx="8915400" cy="4805369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289300" y="0"/>
            <a:ext cx="6516852" cy="914400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37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fr-FR"/>
              <a:t>Modifiez le style des sous-titres du masque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4CB9A-386A-404B-B176-312302C6E49A}" type="datetimeFigureOut">
              <a:rPr lang="de-CH" smtClean="0"/>
              <a:t>11.11.2024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6E70-72CE-4B03-A802-FE209B096C7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759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Line 101"/>
          <p:cNvSpPr>
            <a:spLocks noChangeShapeType="1"/>
          </p:cNvSpPr>
          <p:nvPr userDrawn="1"/>
        </p:nvSpPr>
        <p:spPr bwMode="auto">
          <a:xfrm>
            <a:off x="0" y="914400"/>
            <a:ext cx="99060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5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182563"/>
            <a:ext cx="3098800" cy="6223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lemo.ch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pflegemonitoring.ch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31999" y="2340000"/>
            <a:ext cx="8569496" cy="1851990"/>
          </a:xfrm>
        </p:spPr>
        <p:txBody>
          <a:bodyPr>
            <a:noAutofit/>
          </a:bodyPr>
          <a:lstStyle/>
          <a:p>
            <a:r>
              <a:rPr lang="fr-CH" sz="3000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Monitoring national du personnel soignant</a:t>
            </a:r>
            <a:br>
              <a:rPr lang="fr-CH" sz="3000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</a:br>
            <a:r>
              <a:rPr lang="fr-CH" sz="2500" b="0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Une nouvelle plateforme en ligne développée par l’Obsan</a:t>
            </a:r>
            <a:endParaRPr lang="en-US" sz="2500" b="0" dirty="0">
              <a:solidFill>
                <a:srgbClr val="005EB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00" y="4716000"/>
            <a:ext cx="6942584" cy="1130300"/>
          </a:xfrm>
        </p:spPr>
        <p:txBody>
          <a:bodyPr>
            <a:normAutofit/>
          </a:bodyPr>
          <a:lstStyle/>
          <a:p>
            <a:r>
              <a:rPr lang="fr-CH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Clémence Merçay et Florence Stempfel</a:t>
            </a:r>
          </a:p>
          <a:p>
            <a:r>
              <a:rPr lang="fr-CH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 ligne, le 21 novembre 2024</a:t>
            </a:r>
            <a:endParaRPr lang="en-US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432000" y="1368000"/>
            <a:ext cx="9004100" cy="647700"/>
          </a:xfrm>
        </p:spPr>
        <p:txBody>
          <a:bodyPr>
            <a:noAutofit/>
          </a:bodyPr>
          <a:lstStyle/>
          <a:p>
            <a:r>
              <a:rPr lang="fr-CH" sz="3600" dirty="0">
                <a:cs typeface="Arial" pitchFamily="34" charset="0"/>
              </a:rPr>
              <a:t>Webinaire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4943" y="0"/>
            <a:ext cx="5549900" cy="914400"/>
          </a:xfrm>
        </p:spPr>
        <p:txBody>
          <a:bodyPr/>
          <a:lstStyle/>
          <a:p>
            <a:r>
              <a:rPr lang="fr-CH" sz="2800" dirty="0">
                <a:solidFill>
                  <a:srgbClr val="000000"/>
                </a:solidFill>
                <a:latin typeface="+mn-lt"/>
                <a:cs typeface="Arial" pitchFamily="34" charset="0"/>
              </a:rPr>
              <a:t>L’</a:t>
            </a:r>
            <a:r>
              <a:rPr lang="fr-CH" sz="2800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Obsan</a:t>
            </a:r>
            <a:endParaRPr lang="en-US" sz="28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58E302E-BC98-4FAC-B306-E2706BF89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50" y="1385887"/>
            <a:ext cx="3352800" cy="67627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707A25B-6223-4F3D-8226-2067D35D4068}"/>
              </a:ext>
            </a:extLst>
          </p:cNvPr>
          <p:cNvSpPr txBox="1"/>
          <p:nvPr/>
        </p:nvSpPr>
        <p:spPr>
          <a:xfrm>
            <a:off x="153850" y="5132703"/>
            <a:ext cx="35397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2000" b="1" dirty="0">
                <a:solidFill>
                  <a:srgbClr val="005995"/>
                </a:solidFill>
                <a:latin typeface="+mj-lt"/>
              </a:rPr>
              <a:t>https://www.obsan.admin.ch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E2676A-8131-445C-8D95-3ACF1C3AF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667" y="2665708"/>
            <a:ext cx="6354018" cy="407964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F893684-5882-4454-A81D-297229C91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666" y="2551035"/>
            <a:ext cx="6291483" cy="41943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816390-C0A6-4CD4-86D9-37BC93B08E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16" y="1178201"/>
            <a:ext cx="6481762" cy="21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9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894257-9168-4319-9FC7-48D09F4D37A3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763975" y="2512457"/>
            <a:ext cx="407" cy="3917124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12700" y="2879488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F6EA2B-E854-481D-8666-2732FA47603B}"/>
              </a:ext>
            </a:extLst>
          </p:cNvPr>
          <p:cNvSpPr txBox="1"/>
          <p:nvPr/>
        </p:nvSpPr>
        <p:spPr>
          <a:xfrm>
            <a:off x="1518967" y="2156853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Pandémie de COVID-19, demande de l’Alliance des professionnels de la santé </a:t>
            </a:r>
            <a:endParaRPr lang="fr-CH" sz="2000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04000" y="1260000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CH" b="1" dirty="0">
                <a:solidFill>
                  <a:srgbClr val="005EB8"/>
                </a:solidFill>
                <a:latin typeface="+mn-lt"/>
              </a:rPr>
              <a:t>Monitoring national du personnel soignant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324C483-71FF-4E0A-A349-9D1B6C360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 err="1">
                <a:solidFill>
                  <a:schemeClr val="tx1"/>
                </a:solidFill>
              </a:rPr>
              <a:t>Contexte</a:t>
            </a:r>
            <a:endParaRPr lang="de-CH" sz="28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1FA2622-4863-43DA-93F0-C4600DDACEB9}"/>
              </a:ext>
            </a:extLst>
          </p:cNvPr>
          <p:cNvSpPr/>
          <p:nvPr/>
        </p:nvSpPr>
        <p:spPr>
          <a:xfrm>
            <a:off x="385356" y="6429581"/>
            <a:ext cx="757237" cy="369332"/>
          </a:xfrm>
          <a:prstGeom prst="round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/>
              <a:t>2030</a:t>
            </a:r>
          </a:p>
        </p:txBody>
      </p:sp>
      <p:sp>
        <p:nvSpPr>
          <p:cNvPr id="19" name="Flèche : chevron 18">
            <a:extLst>
              <a:ext uri="{FF2B5EF4-FFF2-40B4-BE49-F238E27FC236}">
                <a16:creationId xmlns:a16="http://schemas.microsoft.com/office/drawing/2014/main" id="{15982E93-DDDA-4E4C-8D39-E024C2DD0DC0}"/>
              </a:ext>
            </a:extLst>
          </p:cNvPr>
          <p:cNvSpPr/>
          <p:nvPr/>
        </p:nvSpPr>
        <p:spPr>
          <a:xfrm>
            <a:off x="170874" y="2168152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22" name="Flèche : chevron 21">
            <a:extLst>
              <a:ext uri="{FF2B5EF4-FFF2-40B4-BE49-F238E27FC236}">
                <a16:creationId xmlns:a16="http://schemas.microsoft.com/office/drawing/2014/main" id="{3C32E258-C016-43E9-B5AA-270E7034342F}"/>
              </a:ext>
            </a:extLst>
          </p:cNvPr>
          <p:cNvSpPr/>
          <p:nvPr/>
        </p:nvSpPr>
        <p:spPr>
          <a:xfrm>
            <a:off x="170874" y="2895420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23" name="Flèche : chevron 22">
            <a:extLst>
              <a:ext uri="{FF2B5EF4-FFF2-40B4-BE49-F238E27FC236}">
                <a16:creationId xmlns:a16="http://schemas.microsoft.com/office/drawing/2014/main" id="{AC4E756D-4CF8-40E1-B06E-4CCDEFC9D721}"/>
              </a:ext>
            </a:extLst>
          </p:cNvPr>
          <p:cNvSpPr/>
          <p:nvPr/>
        </p:nvSpPr>
        <p:spPr>
          <a:xfrm>
            <a:off x="170874" y="3622688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24" name="Flèche : chevron 23">
            <a:extLst>
              <a:ext uri="{FF2B5EF4-FFF2-40B4-BE49-F238E27FC236}">
                <a16:creationId xmlns:a16="http://schemas.microsoft.com/office/drawing/2014/main" id="{28C6FE1D-CBFA-4B02-BECF-F6BD44D06189}"/>
              </a:ext>
            </a:extLst>
          </p:cNvPr>
          <p:cNvSpPr/>
          <p:nvPr/>
        </p:nvSpPr>
        <p:spPr>
          <a:xfrm>
            <a:off x="145237" y="4349956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25" name="Flèche : chevron 24">
            <a:extLst>
              <a:ext uri="{FF2B5EF4-FFF2-40B4-BE49-F238E27FC236}">
                <a16:creationId xmlns:a16="http://schemas.microsoft.com/office/drawing/2014/main" id="{3E22976B-9539-4495-B5DB-B5F3E34BA562}"/>
              </a:ext>
            </a:extLst>
          </p:cNvPr>
          <p:cNvSpPr/>
          <p:nvPr/>
        </p:nvSpPr>
        <p:spPr>
          <a:xfrm>
            <a:off x="170874" y="5077225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2024</a:t>
            </a:r>
            <a:endParaRPr lang="fr-CH" sz="1600" b="1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30A79F8-65CD-4426-BE15-9A1F61714B75}"/>
              </a:ext>
            </a:extLst>
          </p:cNvPr>
          <p:cNvSpPr txBox="1"/>
          <p:nvPr/>
        </p:nvSpPr>
        <p:spPr>
          <a:xfrm>
            <a:off x="1518967" y="2885696"/>
            <a:ext cx="8099036" cy="317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Mise sur pied de la plateforme Personnel de santé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C6FF2C-FF54-4817-8B4A-2138A71882CC}"/>
              </a:ext>
            </a:extLst>
          </p:cNvPr>
          <p:cNvSpPr txBox="1"/>
          <p:nvPr/>
        </p:nvSpPr>
        <p:spPr>
          <a:xfrm>
            <a:off x="1518967" y="3221915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Adoption de l’initiative sur les soins infirmiers</a:t>
            </a:r>
            <a:endParaRPr lang="fr-CH" sz="2000" dirty="0">
              <a:solidFill>
                <a:schemeClr val="tx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DD48039-B64B-4C5E-AA01-40E197D3395C}"/>
              </a:ext>
            </a:extLst>
          </p:cNvPr>
          <p:cNvSpPr txBox="1"/>
          <p:nvPr/>
        </p:nvSpPr>
        <p:spPr>
          <a:xfrm>
            <a:off x="1518967" y="3616526"/>
            <a:ext cx="8099036" cy="317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Travaux préparatoires (mandats ZHAW et </a:t>
            </a:r>
            <a:r>
              <a:rPr lang="fr-CH" sz="2000" dirty="0" err="1">
                <a:solidFill>
                  <a:schemeClr val="tx1"/>
                </a:solidFill>
                <a:latin typeface="+mj-lt"/>
              </a:rPr>
              <a:t>Obsan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40CE9DA-968D-4F6C-9F36-668FBC55390F}"/>
              </a:ext>
            </a:extLst>
          </p:cNvPr>
          <p:cNvSpPr txBox="1"/>
          <p:nvPr/>
        </p:nvSpPr>
        <p:spPr>
          <a:xfrm>
            <a:off x="1518967" y="4347356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Elaboration du Monitoring par l’</a:t>
            </a:r>
            <a:r>
              <a:rPr lang="fr-CH" sz="2000" dirty="0" err="1">
                <a:solidFill>
                  <a:schemeClr val="tx1"/>
                </a:solidFill>
                <a:latin typeface="+mj-lt"/>
              </a:rPr>
              <a:t>Obsan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 sur mandat de l’OFSP et de la CDS</a:t>
            </a:r>
            <a:endParaRPr lang="fr-CH" sz="2000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09FE308-C4B6-4E1A-A173-180405627309}"/>
              </a:ext>
            </a:extLst>
          </p:cNvPr>
          <p:cNvSpPr txBox="1"/>
          <p:nvPr/>
        </p:nvSpPr>
        <p:spPr>
          <a:xfrm>
            <a:off x="1518967" y="5076199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Lancement du Monitoring au 1</a:t>
            </a:r>
            <a:r>
              <a:rPr lang="fr-CH" sz="2000" baseline="30000" dirty="0">
                <a:solidFill>
                  <a:schemeClr val="tx1"/>
                </a:solidFill>
                <a:latin typeface="+mj-lt"/>
              </a:rPr>
              <a:t>er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 juillet + Bulletin Obsan</a:t>
            </a:r>
            <a:endParaRPr lang="fr-CH" sz="2000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B126C6-45A4-4154-BC2A-7A547413CDA8}"/>
              </a:ext>
            </a:extLst>
          </p:cNvPr>
          <p:cNvSpPr txBox="1"/>
          <p:nvPr/>
        </p:nvSpPr>
        <p:spPr>
          <a:xfrm>
            <a:off x="1518967" y="5557997"/>
            <a:ext cx="8099036" cy="26424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Actualisation annuelle</a:t>
            </a:r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Développement du Monitoring </a:t>
            </a:r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Publications thématiques régulières</a:t>
            </a:r>
          </a:p>
          <a:p>
            <a:pPr marL="360000" indent="-36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tx1"/>
              </a:solidFill>
              <a:latin typeface="+mj-lt"/>
            </a:endParaRPr>
          </a:p>
          <a:p>
            <a:pPr marL="360000" indent="-36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tx1"/>
              </a:solidFill>
              <a:latin typeface="+mj-lt"/>
            </a:endParaRPr>
          </a:p>
          <a:p>
            <a:pPr marL="360000" indent="-36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endParaRPr lang="fr-CH" sz="2000" dirty="0"/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2000" dirty="0"/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92143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80200" y="2807700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F6EA2B-E854-481D-8666-2732FA47603B}"/>
              </a:ext>
            </a:extLst>
          </p:cNvPr>
          <p:cNvSpPr txBox="1"/>
          <p:nvPr/>
        </p:nvSpPr>
        <p:spPr>
          <a:xfrm>
            <a:off x="504000" y="2044723"/>
            <a:ext cx="9196054" cy="59246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b="1" dirty="0">
                <a:solidFill>
                  <a:schemeClr val="tx1"/>
                </a:solidFill>
                <a:latin typeface="+mn-lt"/>
              </a:rPr>
              <a:t>Ensemble du personnel de soins et d’accompagnement</a:t>
            </a:r>
            <a:endParaRPr lang="fr-CH" sz="2000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b="1" dirty="0">
                <a:solidFill>
                  <a:schemeClr val="tx1"/>
                </a:solidFill>
                <a:latin typeface="+mn-lt"/>
              </a:rPr>
              <a:t>Personnel au contact des patients </a:t>
            </a:r>
          </a:p>
          <a:p>
            <a:pPr marL="817200" lvl="1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Hôpitaux, établissements médico-sociaux, services d’aide et de soins à domicile</a:t>
            </a:r>
          </a:p>
          <a:p>
            <a:endParaRPr lang="fr-CH" sz="2000" dirty="0"/>
          </a:p>
          <a:p>
            <a:endParaRPr lang="fr-CH" sz="2000" dirty="0"/>
          </a:p>
          <a:p>
            <a:endParaRPr lang="fr-CH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04000" y="1260000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CH" b="1" dirty="0">
                <a:solidFill>
                  <a:srgbClr val="005EB8"/>
                </a:solidFill>
                <a:latin typeface="+mn-lt"/>
              </a:rPr>
              <a:t>Qu’entend-on par personnel soignant?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6F33D18-8F5D-4FDA-9D75-41A5BB651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 err="1">
                <a:solidFill>
                  <a:schemeClr val="tx1"/>
                </a:solidFill>
              </a:rPr>
              <a:t>Périmètre</a:t>
            </a:r>
            <a:r>
              <a:rPr lang="de-CH" sz="2800" dirty="0">
                <a:solidFill>
                  <a:schemeClr val="tx1"/>
                </a:solidFill>
              </a:rPr>
              <a:t> du </a:t>
            </a:r>
            <a:r>
              <a:rPr lang="de-CH" sz="2800" dirty="0" err="1">
                <a:solidFill>
                  <a:schemeClr val="tx1"/>
                </a:solidFill>
              </a:rPr>
              <a:t>projet</a:t>
            </a:r>
            <a:endParaRPr lang="de-CH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57DBA47E-1561-4DDA-AC04-BEBF039DF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372928"/>
              </p:ext>
            </p:extLst>
          </p:nvPr>
        </p:nvGraphicFramePr>
        <p:xfrm>
          <a:off x="796833" y="2456783"/>
          <a:ext cx="8544750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7838">
                  <a:extLst>
                    <a:ext uri="{9D8B030D-6E8A-4147-A177-3AD203B41FA5}">
                      <a16:colId xmlns:a16="http://schemas.microsoft.com/office/drawing/2014/main" val="2417921082"/>
                    </a:ext>
                  </a:extLst>
                </a:gridCol>
                <a:gridCol w="4596912">
                  <a:extLst>
                    <a:ext uri="{9D8B030D-6E8A-4147-A177-3AD203B41FA5}">
                      <a16:colId xmlns:a16="http://schemas.microsoft.com/office/drawing/2014/main" val="21889883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Niveau de formation</a:t>
                      </a:r>
                    </a:p>
                  </a:txBody>
                  <a:tcPr>
                    <a:solidFill>
                      <a:srgbClr val="2777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Professions</a:t>
                      </a:r>
                    </a:p>
                  </a:txBody>
                  <a:tcPr>
                    <a:solidFill>
                      <a:srgbClr val="2777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42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CH" b="1" u="none" dirty="0"/>
                        <a:t>Tertiaire</a:t>
                      </a:r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dirty="0">
                          <a:solidFill>
                            <a:schemeClr val="tx1"/>
                          </a:solidFill>
                          <a:latin typeface="+mn-lt"/>
                        </a:rPr>
                        <a:t>Personnel infirmier ES et HES,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dirty="0">
                          <a:solidFill>
                            <a:schemeClr val="tx1"/>
                          </a:solidFill>
                          <a:latin typeface="+mn-lt"/>
                        </a:rPr>
                        <a:t>formations post-diplôme et brevets fédéraux dans le domaine des soins, etc.</a:t>
                      </a:r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408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CH" b="1" u="none" dirty="0"/>
                        <a:t>Secondaire II CFC</a:t>
                      </a:r>
                    </a:p>
                    <a:p>
                      <a:pPr algn="l"/>
                      <a:r>
                        <a:rPr lang="fr-CH" sz="1800" b="0" u="none" dirty="0">
                          <a:solidFill>
                            <a:schemeClr val="tx1"/>
                          </a:solidFill>
                          <a:latin typeface="+mn-lt"/>
                        </a:rPr>
                        <a:t>Certificat fédéral de capacité </a:t>
                      </a:r>
                      <a:endParaRPr lang="fr-CH" b="0" u="none" dirty="0"/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dirty="0">
                          <a:solidFill>
                            <a:schemeClr val="tx1"/>
                          </a:solidFill>
                          <a:latin typeface="+mn-lt"/>
                        </a:rPr>
                        <a:t>Assistant en soins et santé communautaire, assistant socio-éducatif</a:t>
                      </a:r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262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CH" b="1" u="none" dirty="0"/>
                        <a:t>Secondaire II AFP</a:t>
                      </a:r>
                    </a:p>
                    <a:p>
                      <a:pPr algn="l"/>
                      <a:r>
                        <a:rPr lang="fr-CH" sz="1800" b="0" u="none" dirty="0">
                          <a:solidFill>
                            <a:schemeClr val="tx1"/>
                          </a:solidFill>
                          <a:latin typeface="+mn-lt"/>
                        </a:rPr>
                        <a:t>Attestation de formation professionnelle </a:t>
                      </a:r>
                      <a:endParaRPr lang="fr-CH" b="0" u="none" dirty="0"/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dirty="0">
                          <a:solidFill>
                            <a:schemeClr val="tx1"/>
                          </a:solidFill>
                          <a:latin typeface="+mn-lt"/>
                        </a:rPr>
                        <a:t>Aide en soins et accompagnement</a:t>
                      </a:r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51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CH" b="1" u="none" dirty="0"/>
                        <a:t>Autre</a:t>
                      </a:r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800" dirty="0">
                          <a:solidFill>
                            <a:schemeClr val="tx1"/>
                          </a:solidFill>
                          <a:latin typeface="+mn-lt"/>
                        </a:rPr>
                        <a:t>p.ex. auxiliaire de santé CRS</a:t>
                      </a:r>
                      <a:endParaRPr lang="fr-CH" dirty="0"/>
                    </a:p>
                  </a:txBody>
                  <a:tcPr anchor="ctr">
                    <a:solidFill>
                      <a:srgbClr val="E0E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75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147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1">
            <a:extLst>
              <a:ext uri="{FF2B5EF4-FFF2-40B4-BE49-F238E27FC236}">
                <a16:creationId xmlns:a16="http://schemas.microsoft.com/office/drawing/2014/main" id="{C1A1C016-CEB5-4EC0-BFF7-F4E1F42B1C9E}"/>
              </a:ext>
            </a:extLst>
          </p:cNvPr>
          <p:cNvSpPr txBox="1">
            <a:spLocks/>
          </p:cNvSpPr>
          <p:nvPr/>
        </p:nvSpPr>
        <p:spPr>
          <a:xfrm>
            <a:off x="3389148" y="-36408"/>
            <a:ext cx="651685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eaLnBrk="1" latinLnBrk="0" hangingPunct="1">
              <a:spcBef>
                <a:spcPct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Les 25 indicateurs </a:t>
            </a:r>
            <a:br>
              <a:rPr lang="fr-CH" dirty="0"/>
            </a:br>
            <a:r>
              <a:rPr lang="fr-CH" dirty="0"/>
              <a:t>disponibles au 1er juillet 2024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6FFC04B1-2120-4465-8E37-A29FE1356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549476"/>
              </p:ext>
            </p:extLst>
          </p:nvPr>
        </p:nvGraphicFramePr>
        <p:xfrm>
          <a:off x="152400" y="1087120"/>
          <a:ext cx="40513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300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Importance des soins infirmiers</a:t>
                      </a:r>
                    </a:p>
                  </a:txBody>
                  <a:tcPr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Offres d’emploi</a:t>
                      </a:r>
                    </a:p>
                  </a:txBody>
                  <a:tcPr>
                    <a:solidFill>
                      <a:srgbClr val="FFF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Dépenses pour le personnel soignant</a:t>
                      </a:r>
                    </a:p>
                  </a:txBody>
                  <a:tcPr>
                    <a:solidFill>
                      <a:srgbClr val="FFF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</a:tbl>
          </a:graphicData>
        </a:graphic>
      </p:graphicFrame>
      <p:graphicFrame>
        <p:nvGraphicFramePr>
          <p:cNvPr id="6" name="Tableau 4">
            <a:extLst>
              <a:ext uri="{FF2B5EF4-FFF2-40B4-BE49-F238E27FC236}">
                <a16:creationId xmlns:a16="http://schemas.microsoft.com/office/drawing/2014/main" id="{4924DEE9-D8FE-4FC3-BF52-CD703420A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724740"/>
              </p:ext>
            </p:extLst>
          </p:nvPr>
        </p:nvGraphicFramePr>
        <p:xfrm>
          <a:off x="152400" y="2340188"/>
          <a:ext cx="4051300" cy="4265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300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Formation et déploiement du personnel</a:t>
                      </a:r>
                    </a:p>
                  </a:txBody>
                  <a:tcPr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Diplômes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Nombre de personnes en formation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Formation continue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78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Trajectoires de formation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28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Préparation à la réalité du travail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550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Effectif et densité en personnel soignant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25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Personnel avec un diplôme étranger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93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Entrées et sorties de personnel infirmier étranger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1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Ratio nurse-to-patient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473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Grade-Mix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6233"/>
                  </a:ext>
                </a:extLst>
              </a:tr>
            </a:tbl>
          </a:graphicData>
        </a:graphic>
      </p:graphicFrame>
      <p:graphicFrame>
        <p:nvGraphicFramePr>
          <p:cNvPr id="7" name="Tableau 4">
            <a:extLst>
              <a:ext uri="{FF2B5EF4-FFF2-40B4-BE49-F238E27FC236}">
                <a16:creationId xmlns:a16="http://schemas.microsoft.com/office/drawing/2014/main" id="{21367FD0-17A0-4302-AC75-7B0CE9BBB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831727"/>
              </p:ext>
            </p:extLst>
          </p:nvPr>
        </p:nvGraphicFramePr>
        <p:xfrm>
          <a:off x="4634341" y="1087120"/>
          <a:ext cx="48006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2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Qualité des soins</a:t>
                      </a:r>
                    </a:p>
                  </a:txBody>
                  <a:tcPr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Qualité des soins du point de vue des soignants</a:t>
                      </a:r>
                    </a:p>
                  </a:txBody>
                  <a:tcPr marL="8737" marR="8737" marT="8737" marB="0" anchor="ctr">
                    <a:solidFill>
                      <a:srgbClr val="FC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Qualité des soins du point de vue des patients</a:t>
                      </a:r>
                    </a:p>
                  </a:txBody>
                  <a:tcPr marL="8737" marR="8737" marT="8737" marB="0" anchor="ctr">
                    <a:solidFill>
                      <a:srgbClr val="FC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</a:tbl>
          </a:graphicData>
        </a:graphic>
      </p:graphicFrame>
      <p:graphicFrame>
        <p:nvGraphicFramePr>
          <p:cNvPr id="8" name="Tableau 4">
            <a:extLst>
              <a:ext uri="{FF2B5EF4-FFF2-40B4-BE49-F238E27FC236}">
                <a16:creationId xmlns:a16="http://schemas.microsoft.com/office/drawing/2014/main" id="{BCCADD01-7E53-4D30-8B94-06B8DFC92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091658"/>
              </p:ext>
            </p:extLst>
          </p:nvPr>
        </p:nvGraphicFramePr>
        <p:xfrm>
          <a:off x="4634341" y="2357120"/>
          <a:ext cx="4800602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2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Emploi et conditions de travail</a:t>
                      </a:r>
                    </a:p>
                  </a:txBody>
                  <a:tcPr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Situation professionnelle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Travail temporaire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Emploi à durée déterminée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78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Quête d’emploi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28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Taux de rotation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550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Salaire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25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Santé du personnel soignant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93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Absences pour cause de maladie/accident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1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Satisfaction au travail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473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Qualité de l’environnement de travail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fr-CH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Charge subjective du personnel soignant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720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44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80200" y="2807700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6F33D18-8F5D-4FDA-9D75-41A5BB651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 err="1">
                <a:solidFill>
                  <a:schemeClr val="tx1"/>
                </a:solidFill>
              </a:rPr>
              <a:t>Données</a:t>
            </a:r>
            <a:r>
              <a:rPr lang="de-CH" sz="2800" dirty="0">
                <a:solidFill>
                  <a:schemeClr val="tx1"/>
                </a:solidFill>
              </a:rPr>
              <a:t> </a:t>
            </a:r>
            <a:r>
              <a:rPr lang="de-CH" sz="2800" dirty="0" err="1">
                <a:solidFill>
                  <a:schemeClr val="tx1"/>
                </a:solidFill>
              </a:rPr>
              <a:t>utilisées</a:t>
            </a:r>
            <a:endParaRPr lang="de-CH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ADC2F3A0-3E4E-4682-9C1B-E23BCD9A1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429998"/>
              </p:ext>
            </p:extLst>
          </p:nvPr>
        </p:nvGraphicFramePr>
        <p:xfrm>
          <a:off x="101599" y="1102120"/>
          <a:ext cx="9733127" cy="511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8226">
                  <a:extLst>
                    <a:ext uri="{9D8B030D-6E8A-4147-A177-3AD203B41FA5}">
                      <a16:colId xmlns:a16="http://schemas.microsoft.com/office/drawing/2014/main" val="1624166630"/>
                    </a:ext>
                  </a:extLst>
                </a:gridCol>
                <a:gridCol w="1444901">
                  <a:extLst>
                    <a:ext uri="{9D8B030D-6E8A-4147-A177-3AD203B41FA5}">
                      <a16:colId xmlns:a16="http://schemas.microsoft.com/office/drawing/2014/main" val="1379793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dirty="0"/>
                        <a:t>Producteur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80029"/>
                  </a:ext>
                </a:extLst>
              </a:tr>
              <a:tr h="1854200">
                <a:tc>
                  <a:txBody>
                    <a:bodyPr/>
                    <a:lstStyle/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Coûts et financement du système de santé (COU)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administrative des hôpitaux (KS)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des institutions médico-sociales (SOMED)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de l’aide et des soins à domicile (SPITEX)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SHIS-</a:t>
                      </a:r>
                      <a:r>
                        <a:rPr lang="fr-CH" sz="1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studex</a:t>
                      </a:r>
                      <a:endParaRPr lang="fr-CH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des diplômes (SBA)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de la formation professionnelle initiale (SBG-SFPI)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des élèves et des étudiants (SDL)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Analyses longitudinales dans le domaine de la formation (LABB)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Relevé structurel (RS)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Enquête suisse sur la population active (ESPA)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du volume du travail (SVOLTA)</a:t>
                      </a:r>
                    </a:p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Enquête suisse sur la structure des salaires (ESS)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OFS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842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Système d'information central sur la migration (SYMIC)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SEM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985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Health Policy Survey (IHP)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CWF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68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dirty="0"/>
                        <a:t>Offres d'emploi publiées sur Internet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X28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833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Cohorte suisse des </a:t>
                      </a:r>
                      <a:r>
                        <a:rPr lang="fr-CH" sz="1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professionnel·le·s</a:t>
                      </a:r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santé et des proches </a:t>
                      </a:r>
                      <a:r>
                        <a:rPr lang="fr-CH" sz="1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aidant·e·s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 err="1"/>
                        <a:t>Unisanté</a:t>
                      </a:r>
                      <a:endParaRPr lang="fr-C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081313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A51550A-1415-4B77-BB6A-11831B33C5E5}"/>
              </a:ext>
            </a:extLst>
          </p:cNvPr>
          <p:cNvSpPr txBox="1"/>
          <p:nvPr/>
        </p:nvSpPr>
        <p:spPr>
          <a:xfrm>
            <a:off x="1078293" y="6293948"/>
            <a:ext cx="726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>
                <a:solidFill>
                  <a:srgbClr val="005EB8"/>
                </a:solidFill>
                <a:latin typeface="+mj-lt"/>
              </a:rPr>
              <a:t>Principe d’utilisation maximale des données existantes!</a:t>
            </a:r>
          </a:p>
        </p:txBody>
      </p:sp>
    </p:spTree>
    <p:extLst>
      <p:ext uri="{BB962C8B-B14F-4D97-AF65-F5344CB8AC3E}">
        <p14:creationId xmlns:p14="http://schemas.microsoft.com/office/powerpoint/2010/main" val="2285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48AF87-BBD8-4651-A364-94D97162F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Présentation du monitoring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1EC0D0A-6771-484F-AD55-AECEE650542A}"/>
              </a:ext>
            </a:extLst>
          </p:cNvPr>
          <p:cNvSpPr txBox="1"/>
          <p:nvPr/>
        </p:nvSpPr>
        <p:spPr>
          <a:xfrm>
            <a:off x="1582057" y="2075543"/>
            <a:ext cx="36109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>
                <a:hlinkClick r:id="rId3"/>
              </a:rPr>
              <a:t>www.pflemo.ch</a:t>
            </a:r>
            <a:endParaRPr lang="fr-CH" dirty="0"/>
          </a:p>
          <a:p>
            <a:r>
              <a:rPr lang="fr-CH" dirty="0">
                <a:hlinkClick r:id="rId4"/>
              </a:rPr>
              <a:t>www.pflegemonitoring.ch</a:t>
            </a:r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82358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80200" y="2807700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F6EA2B-E854-481D-8666-2732FA47603B}"/>
              </a:ext>
            </a:extLst>
          </p:cNvPr>
          <p:cNvSpPr txBox="1"/>
          <p:nvPr/>
        </p:nvSpPr>
        <p:spPr>
          <a:xfrm>
            <a:off x="580200" y="3107551"/>
            <a:ext cx="4372800" cy="5001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Des informations inédites rassemblées sur une même plateforme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Outil convivial et accessible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Instrument de pilotage, doit permettre de suivre les progrès (p.ex. diplômes)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Mise à disposition de données complètes (p.ex. effectifs)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endParaRPr lang="fr-CH" sz="2000" dirty="0"/>
          </a:p>
          <a:p>
            <a:endParaRPr lang="fr-CH" sz="2000" dirty="0"/>
          </a:p>
          <a:p>
            <a:endParaRPr lang="fr-CH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80200" y="1698990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CH" b="1" dirty="0">
                <a:solidFill>
                  <a:srgbClr val="005EB8"/>
                </a:solidFill>
                <a:latin typeface="+mn-lt"/>
              </a:rPr>
              <a:t>Portée…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6957D0-A4D1-4412-843A-5782D090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 err="1">
                <a:solidFill>
                  <a:schemeClr val="tx1"/>
                </a:solidFill>
              </a:rPr>
              <a:t>Portée</a:t>
            </a:r>
            <a:r>
              <a:rPr lang="de-CH" sz="2800" dirty="0">
                <a:solidFill>
                  <a:schemeClr val="tx1"/>
                </a:solidFill>
              </a:rPr>
              <a:t> et </a:t>
            </a:r>
            <a:r>
              <a:rPr lang="de-CH" sz="2800" dirty="0" err="1">
                <a:solidFill>
                  <a:schemeClr val="tx1"/>
                </a:solidFill>
              </a:rPr>
              <a:t>limites</a:t>
            </a:r>
            <a:r>
              <a:rPr lang="de-CH" sz="2800" dirty="0">
                <a:solidFill>
                  <a:schemeClr val="tx1"/>
                </a:solidFill>
              </a:rPr>
              <a:t> du </a:t>
            </a:r>
            <a:r>
              <a:rPr lang="de-CH" sz="2800" dirty="0" err="1">
                <a:solidFill>
                  <a:schemeClr val="tx1"/>
                </a:solidFill>
              </a:rPr>
              <a:t>projet</a:t>
            </a:r>
            <a:endParaRPr lang="de-CH" sz="2800" dirty="0">
              <a:solidFill>
                <a:schemeClr val="tx1"/>
              </a:solidFill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EF3310D7-8A42-42D6-9C2A-A6CB6C872A5B}"/>
              </a:ext>
            </a:extLst>
          </p:cNvPr>
          <p:cNvGrpSpPr/>
          <p:nvPr/>
        </p:nvGrpSpPr>
        <p:grpSpPr>
          <a:xfrm>
            <a:off x="2455171" y="1464978"/>
            <a:ext cx="1022425" cy="1022425"/>
            <a:chOff x="2605740" y="1020004"/>
            <a:chExt cx="1022425" cy="1022425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A51C374E-C40C-4384-BF20-E778469D6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5740" y="1020004"/>
              <a:ext cx="1022425" cy="1022425"/>
            </a:xfrm>
            <a:prstGeom prst="rect">
              <a:avLst/>
            </a:prstGeom>
          </p:spPr>
        </p:pic>
        <p:sp>
          <p:nvSpPr>
            <p:cNvPr id="30" name="Organigramme : Connecteur 29">
              <a:extLst>
                <a:ext uri="{FF2B5EF4-FFF2-40B4-BE49-F238E27FC236}">
                  <a16:creationId xmlns:a16="http://schemas.microsoft.com/office/drawing/2014/main" id="{51AF3EA5-417A-438D-B79B-87F3D15CBD9A}"/>
                </a:ext>
              </a:extLst>
            </p:cNvPr>
            <p:cNvSpPr/>
            <p:nvPr/>
          </p:nvSpPr>
          <p:spPr>
            <a:xfrm>
              <a:off x="2993639" y="1132902"/>
              <a:ext cx="252000" cy="252000"/>
            </a:xfrm>
            <a:prstGeom prst="flowChartConnector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31" name="Organigramme : Connecteur 30">
              <a:extLst>
                <a:ext uri="{FF2B5EF4-FFF2-40B4-BE49-F238E27FC236}">
                  <a16:creationId xmlns:a16="http://schemas.microsoft.com/office/drawing/2014/main" id="{9707D25C-C226-4200-ABA6-1A03404E31E1}"/>
                </a:ext>
              </a:extLst>
            </p:cNvPr>
            <p:cNvSpPr/>
            <p:nvPr/>
          </p:nvSpPr>
          <p:spPr>
            <a:xfrm>
              <a:off x="2993639" y="1409184"/>
              <a:ext cx="252000" cy="252000"/>
            </a:xfrm>
            <a:prstGeom prst="flowChartConnector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733B0D5C-8EC3-4F7D-ADA0-7E71109711F3}"/>
              </a:ext>
            </a:extLst>
          </p:cNvPr>
          <p:cNvSpPr txBox="1"/>
          <p:nvPr/>
        </p:nvSpPr>
        <p:spPr>
          <a:xfrm>
            <a:off x="5352567" y="1791524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CH" b="1" dirty="0">
                <a:solidFill>
                  <a:srgbClr val="005EB8"/>
                </a:solidFill>
                <a:latin typeface="+mn-lt"/>
              </a:rPr>
              <a:t>… et Limites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E011D01-8797-4141-8BFD-D0539051B8A3}"/>
              </a:ext>
            </a:extLst>
          </p:cNvPr>
          <p:cNvGrpSpPr/>
          <p:nvPr/>
        </p:nvGrpSpPr>
        <p:grpSpPr>
          <a:xfrm>
            <a:off x="7227538" y="1464977"/>
            <a:ext cx="1022425" cy="1022425"/>
            <a:chOff x="3628165" y="1039489"/>
            <a:chExt cx="1022425" cy="102242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0ABD089-EDB0-48CE-B885-08A9834A8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8165" y="1039489"/>
              <a:ext cx="1022425" cy="1022425"/>
            </a:xfrm>
            <a:prstGeom prst="rect">
              <a:avLst/>
            </a:prstGeom>
          </p:spPr>
        </p:pic>
        <p:sp>
          <p:nvSpPr>
            <p:cNvPr id="17" name="Organigramme : Connecteur 16">
              <a:extLst>
                <a:ext uri="{FF2B5EF4-FFF2-40B4-BE49-F238E27FC236}">
                  <a16:creationId xmlns:a16="http://schemas.microsoft.com/office/drawing/2014/main" id="{58EF2D4A-135D-4052-9EFD-E30521009E82}"/>
                </a:ext>
              </a:extLst>
            </p:cNvPr>
            <p:cNvSpPr/>
            <p:nvPr/>
          </p:nvSpPr>
          <p:spPr>
            <a:xfrm>
              <a:off x="4019327" y="1690685"/>
              <a:ext cx="252000" cy="252000"/>
            </a:xfrm>
            <a:prstGeom prst="flowChartConnector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40D63081-FBEF-4EF1-968B-8CA09A6809CD}"/>
              </a:ext>
            </a:extLst>
          </p:cNvPr>
          <p:cNvSpPr txBox="1"/>
          <p:nvPr/>
        </p:nvSpPr>
        <p:spPr>
          <a:xfrm>
            <a:off x="5308602" y="3107551"/>
            <a:ext cx="4169600" cy="53091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Outil descriptif, absence d’interprétations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Absence d’indicateurs d’intérêt 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Comparabilité des enquêtes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fr-CH" sz="2000" dirty="0">
                <a:solidFill>
                  <a:schemeClr val="tx1"/>
                </a:solidFill>
                <a:latin typeface="+mn-lt"/>
              </a:rPr>
              <a:t>Analyses limitées par la taille d’échantillon</a:t>
            </a:r>
            <a:br>
              <a:rPr lang="fr-CH" sz="2000" dirty="0">
                <a:solidFill>
                  <a:schemeClr val="tx1"/>
                </a:solidFill>
                <a:latin typeface="+mn-lt"/>
              </a:rPr>
            </a:br>
            <a:r>
              <a:rPr lang="fr-CH" sz="2000" dirty="0">
                <a:solidFill>
                  <a:schemeClr val="tx1"/>
                </a:solidFill>
                <a:latin typeface="+mn-lt"/>
              </a:rPr>
              <a:t>(p.ex. travail temporaire, absences au travail)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endParaRPr lang="fr-CH" sz="2000" dirty="0"/>
          </a:p>
          <a:p>
            <a:endParaRPr lang="fr-CH" sz="2000" dirty="0"/>
          </a:p>
          <a:p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107050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890" name="Rectangle 2"/>
          <p:cNvSpPr>
            <a:spLocks noChangeArrowheads="1"/>
          </p:cNvSpPr>
          <p:nvPr/>
        </p:nvSpPr>
        <p:spPr bwMode="auto">
          <a:xfrm>
            <a:off x="444500" y="6315075"/>
            <a:ext cx="22288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de-CH" sz="1000" b="1" dirty="0"/>
              <a:t>  </a:t>
            </a:r>
            <a:endParaRPr lang="en-GB" sz="1100" dirty="0">
              <a:cs typeface="Times New Roman" pitchFamily="18" charset="0"/>
            </a:endParaRPr>
          </a:p>
        </p:txBody>
      </p:sp>
      <p:sp>
        <p:nvSpPr>
          <p:cNvPr id="933891" name="Rectangle 3"/>
          <p:cNvSpPr>
            <a:spLocks noChangeArrowheads="1"/>
          </p:cNvSpPr>
          <p:nvPr/>
        </p:nvSpPr>
        <p:spPr bwMode="auto">
          <a:xfrm>
            <a:off x="519113" y="1785938"/>
            <a:ext cx="8851900" cy="451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/>
          <a:lstStyle/>
          <a:p>
            <a:pPr marL="292100" indent="-292100" eaLnBrk="0" hangingPunct="0">
              <a:spcBef>
                <a:spcPts val="500"/>
              </a:spcBef>
              <a:spcAft>
                <a:spcPts val="1000"/>
              </a:spcAft>
              <a:buSzPct val="115000"/>
              <a:buFont typeface="Webdings" pitchFamily="18" charset="2"/>
              <a:buNone/>
            </a:pPr>
            <a:endParaRPr lang="de-CH" b="1" dirty="0">
              <a:solidFill>
                <a:srgbClr val="1C3CDC"/>
              </a:solidFill>
              <a:sym typeface="Wingdings" pitchFamily="2" charset="2"/>
            </a:endParaRPr>
          </a:p>
        </p:txBody>
      </p:sp>
      <p:sp>
        <p:nvSpPr>
          <p:cNvPr id="933892" name="Text Box 4"/>
          <p:cNvSpPr txBox="1">
            <a:spLocks noChangeArrowheads="1"/>
          </p:cNvSpPr>
          <p:nvPr/>
        </p:nvSpPr>
        <p:spPr bwMode="auto">
          <a:xfrm>
            <a:off x="-1034768" y="2354262"/>
            <a:ext cx="12228793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/>
          <a:lstStyle/>
          <a:p>
            <a:pPr marL="457200" indent="-457200" algn="ctr">
              <a:lnSpc>
                <a:spcPct val="130000"/>
              </a:lnSpc>
            </a:pPr>
            <a:r>
              <a:rPr lang="de-CH" sz="4000" b="1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Merci </a:t>
            </a:r>
            <a:r>
              <a:rPr lang="de-CH" sz="4000" b="1" dirty="0" err="1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pour</a:t>
            </a:r>
            <a:r>
              <a:rPr lang="de-CH" sz="4000" b="1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 algn="ctr">
              <a:lnSpc>
                <a:spcPct val="130000"/>
              </a:lnSpc>
            </a:pPr>
            <a:r>
              <a:rPr lang="de-CH" sz="4000" b="1" dirty="0" err="1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votre</a:t>
            </a:r>
            <a:r>
              <a:rPr lang="de-CH" sz="4000" b="1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de-CH" sz="4000" b="1" dirty="0" err="1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intérêt</a:t>
            </a:r>
            <a:r>
              <a:rPr lang="de-CH" sz="4000" b="1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988769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PPT_Modèle_F-WS2018</Template>
  <TotalTime>0</TotalTime>
  <Words>603</Words>
  <Application>Microsoft Office PowerPoint</Application>
  <PresentationFormat>Format A4 (210 x 297 mm)</PresentationFormat>
  <Paragraphs>152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Frutiger 45 Light</vt:lpstr>
      <vt:lpstr>Inter var</vt:lpstr>
      <vt:lpstr>Tahoma</vt:lpstr>
      <vt:lpstr>Webdings</vt:lpstr>
      <vt:lpstr>Wingdings</vt:lpstr>
      <vt:lpstr>Thème Office</vt:lpstr>
      <vt:lpstr>Monitoring national du personnel soignant Une nouvelle plateforme en ligne développée par l’Obsan</vt:lpstr>
      <vt:lpstr>L’Obsan</vt:lpstr>
      <vt:lpstr>Contexte</vt:lpstr>
      <vt:lpstr>Périmètre du projet</vt:lpstr>
      <vt:lpstr>Présentation PowerPoint</vt:lpstr>
      <vt:lpstr>Données utilisées</vt:lpstr>
      <vt:lpstr>Présentation du monitoring</vt:lpstr>
      <vt:lpstr>Portée et limites du projet</vt:lpstr>
      <vt:lpstr>Présentation PowerPoint</vt:lpstr>
    </vt:vector>
  </TitlesOfParts>
  <Company>Bundesverwaltung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</dc:title>
  <dc:creator>Fallot Danièle BFS</dc:creator>
  <cp:lastModifiedBy>Merçay Clémence BFS</cp:lastModifiedBy>
  <cp:revision>610</cp:revision>
  <cp:lastPrinted>2023-04-27T09:47:06Z</cp:lastPrinted>
  <dcterms:created xsi:type="dcterms:W3CDTF">2018-02-01T10:42:14Z</dcterms:created>
  <dcterms:modified xsi:type="dcterms:W3CDTF">2024-11-11T10:33:01Z</dcterms:modified>
</cp:coreProperties>
</file>