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heme/theme2.xml" ContentType="application/vnd.openxmlformats-officedocument.theme+xml"/>
  <Override PartName="/ppt/tags/tag127.xml" ContentType="application/vnd.openxmlformats-officedocument.presentationml.tags+xml"/>
  <Override PartName="/ppt/tags/tag128.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62" r:id="rId5"/>
    <p:sldId id="316" r:id="rId6"/>
    <p:sldId id="317" r:id="rId7"/>
    <p:sldId id="320" r:id="rId8"/>
    <p:sldId id="321" r:id="rId9"/>
    <p:sldId id="323" r:id="rId10"/>
    <p:sldId id="324" r:id="rId11"/>
    <p:sldId id="322" r:id="rId12"/>
  </p:sldIdLst>
  <p:sldSz cx="9144000" cy="6858000" type="screen4x3"/>
  <p:notesSz cx="6858000" cy="9144000"/>
  <p:custDataLst>
    <p:tags r:id="rId14"/>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C77"/>
    <a:srgbClr val="333333"/>
    <a:srgbClr val="00A0DB"/>
    <a:srgbClr val="BFDBFD"/>
    <a:srgbClr val="AED1FC"/>
    <a:srgbClr val="A3CBFB"/>
    <a:srgbClr val="0A74F4"/>
    <a:srgbClr val="889FD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61" autoAdjust="0"/>
    <p:restoredTop sz="94611" autoAdjust="0"/>
  </p:normalViewPr>
  <p:slideViewPr>
    <p:cSldViewPr snapToObjects="1" showGuides="1">
      <p:cViewPr varScale="1">
        <p:scale>
          <a:sx n="110" d="100"/>
          <a:sy n="110" d="100"/>
        </p:scale>
        <p:origin x="1944" y="108"/>
      </p:cViewPr>
      <p:guideLst>
        <p:guide orient="horz" pos="4110"/>
        <p:guide orient="horz" pos="442"/>
        <p:guide orient="horz" pos="1026"/>
        <p:guide orient="horz"/>
        <p:guide orient="horz" pos="197"/>
        <p:guide orient="horz" pos="3786"/>
        <p:guide pos="5489"/>
        <p:guide pos="295"/>
      </p:guideLst>
    </p:cSldViewPr>
  </p:slideViewPr>
  <p:notesTextViewPr>
    <p:cViewPr>
      <p:scale>
        <a:sx n="100" d="100"/>
        <a:sy n="100" d="100"/>
      </p:scale>
      <p:origin x="0" y="0"/>
    </p:cViewPr>
  </p:notesTextViewPr>
  <p:sorterViewPr>
    <p:cViewPr>
      <p:scale>
        <a:sx n="100" d="100"/>
        <a:sy n="100" d="100"/>
      </p:scale>
      <p:origin x="0" y="18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endParaRPr lang="fr-CH"/>
          </a:p>
        </p:txBody>
      </p:sp>
      <p:sp>
        <p:nvSpPr>
          <p:cNvPr id="3" name="Datumsplatzhalt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23.09.2024</a:t>
            </a:fld>
            <a:endParaRPr lang="fr-CH"/>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endParaRPr lang="fr-CH"/>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a:p>
        </p:txBody>
      </p:sp>
    </p:spTree>
    <p:extLst>
      <p:ext uri="{BB962C8B-B14F-4D97-AF65-F5344CB8AC3E}">
        <p14:creationId xmlns:p14="http://schemas.microsoft.com/office/powerpoint/2010/main" val="32304990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
        <p:nvSpPr>
          <p:cNvPr id="10244" name="Foliennummernplatzhalter 3"/>
          <p:cNvSpPr>
            <a:spLocks noGrp="1"/>
          </p:cNvSpPr>
          <p:nvPr>
            <p:ph type="sldNum" sz="quarter" idx="5"/>
          </p:nvPr>
        </p:nvSpPr>
        <p:spPr bwMode="auto">
          <a:noFill/>
          <a:ln>
            <a:miter lim="800000"/>
            <a:headEnd/>
            <a:tailEnd/>
          </a:ln>
        </p:spPr>
        <p:txBody>
          <a:bodyPr/>
          <a:lstStyle/>
          <a:p>
            <a:fld id="{B0049294-DB17-4029-A513-C1869F63CAA3}" type="slidenum">
              <a:rPr lang="fr-CH" smtClean="0"/>
              <a:pPr/>
              <a:t>1</a:t>
            </a:fld>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10.xml"/><Relationship Id="rId7"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 Id="rId9"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5" Type="http://schemas.openxmlformats.org/officeDocument/2006/relationships/oleObject" Target="../embeddings/oleObject11.bin"/><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oleObject" Target="../embeddings/oleObject12.bin"/><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tags" Target="../tags/tag78.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6" Type="http://schemas.openxmlformats.org/officeDocument/2006/relationships/oleObject" Target="../embeddings/oleObject13.bin"/><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5" Type="http://schemas.openxmlformats.org/officeDocument/2006/relationships/slideMaster" Target="../slideMasters/slideMaster1.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tags" Target="../tags/tag7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slideMaster" Target="../slideMasters/slideMaster1.xm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tags" Target="../tags/tag91.xm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tags" Target="../tags/tag90.xml"/><Relationship Id="rId5" Type="http://schemas.openxmlformats.org/officeDocument/2006/relationships/tags" Target="../tags/tag84.xml"/><Relationship Id="rId10" Type="http://schemas.openxmlformats.org/officeDocument/2006/relationships/tags" Target="../tags/tag89.xml"/><Relationship Id="rId4" Type="http://schemas.openxmlformats.org/officeDocument/2006/relationships/tags" Target="../tags/tag83.xml"/><Relationship Id="rId9" Type="http://schemas.openxmlformats.org/officeDocument/2006/relationships/tags" Target="../tags/tag88.xml"/><Relationship Id="rId14" Type="http://schemas.openxmlformats.org/officeDocument/2006/relationships/oleObject" Target="../embeddings/oleObject14.bin"/></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12" Type="http://schemas.openxmlformats.org/officeDocument/2006/relationships/oleObject" Target="../embeddings/oleObject15.bin"/><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1.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109.xml"/><Relationship Id="rId3" Type="http://schemas.openxmlformats.org/officeDocument/2006/relationships/tags" Target="../tags/tag104.xml"/><Relationship Id="rId7" Type="http://schemas.openxmlformats.org/officeDocument/2006/relationships/tags" Target="../tags/tag108.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5" Type="http://schemas.openxmlformats.org/officeDocument/2006/relationships/tags" Target="../tags/tag106.xml"/><Relationship Id="rId10" Type="http://schemas.openxmlformats.org/officeDocument/2006/relationships/oleObject" Target="../embeddings/oleObject16.bin"/><Relationship Id="rId4" Type="http://schemas.openxmlformats.org/officeDocument/2006/relationships/tags" Target="../tags/tag105.xml"/><Relationship Id="rId9"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tags" Target="../tags/tag112.xml"/><Relationship Id="rId7" Type="http://schemas.openxmlformats.org/officeDocument/2006/relationships/slideMaster" Target="../slideMasters/slideMaster1.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s>
</file>

<file path=ppt/slideLayouts/_rels/slideLayout18.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oleObject" Target="../embeddings/oleObject18.bin"/><Relationship Id="rId3" Type="http://schemas.openxmlformats.org/officeDocument/2006/relationships/tags" Target="../tags/tag118.xml"/><Relationship Id="rId7" Type="http://schemas.openxmlformats.org/officeDocument/2006/relationships/tags" Target="../tags/tag122.xml"/><Relationship Id="rId12" Type="http://schemas.openxmlformats.org/officeDocument/2006/relationships/slideMaster" Target="../slideMasters/slideMaster1.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5" Type="http://schemas.openxmlformats.org/officeDocument/2006/relationships/tags" Target="../tags/tag120.xml"/><Relationship Id="rId10" Type="http://schemas.openxmlformats.org/officeDocument/2006/relationships/tags" Target="../tags/tag125.xml"/><Relationship Id="rId4" Type="http://schemas.openxmlformats.org/officeDocument/2006/relationships/tags" Target="../tags/tag119.xml"/><Relationship Id="rId9" Type="http://schemas.openxmlformats.org/officeDocument/2006/relationships/tags" Target="../tags/tag124.xml"/></Relationships>
</file>

<file path=ppt/slideLayouts/_rels/slideLayout2.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tags" Target="../tags/tag30.xml"/><Relationship Id="rId7"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tags" Target="../tags/tag46.xml"/><Relationship Id="rId18" Type="http://schemas.openxmlformats.org/officeDocument/2006/relationships/tags" Target="../tags/tag51.xml"/><Relationship Id="rId3" Type="http://schemas.openxmlformats.org/officeDocument/2006/relationships/tags" Target="../tags/tag36.xml"/><Relationship Id="rId21" Type="http://schemas.openxmlformats.org/officeDocument/2006/relationships/tags" Target="../tags/tag54.xml"/><Relationship Id="rId7" Type="http://schemas.openxmlformats.org/officeDocument/2006/relationships/tags" Target="../tags/tag40.xml"/><Relationship Id="rId12" Type="http://schemas.openxmlformats.org/officeDocument/2006/relationships/tags" Target="../tags/tag45.xml"/><Relationship Id="rId17" Type="http://schemas.openxmlformats.org/officeDocument/2006/relationships/tags" Target="../tags/tag50.xml"/><Relationship Id="rId2" Type="http://schemas.openxmlformats.org/officeDocument/2006/relationships/tags" Target="../tags/tag35.xml"/><Relationship Id="rId16" Type="http://schemas.openxmlformats.org/officeDocument/2006/relationships/tags" Target="../tags/tag49.xml"/><Relationship Id="rId20" Type="http://schemas.openxmlformats.org/officeDocument/2006/relationships/tags" Target="../tags/tag53.xml"/><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tags" Target="../tags/tag44.xml"/><Relationship Id="rId24" Type="http://schemas.openxmlformats.org/officeDocument/2006/relationships/oleObject" Target="../embeddings/oleObject9.bin"/><Relationship Id="rId5" Type="http://schemas.openxmlformats.org/officeDocument/2006/relationships/tags" Target="../tags/tag38.xml"/><Relationship Id="rId15" Type="http://schemas.openxmlformats.org/officeDocument/2006/relationships/tags" Target="../tags/tag48.xml"/><Relationship Id="rId23" Type="http://schemas.openxmlformats.org/officeDocument/2006/relationships/slideMaster" Target="../slideMasters/slideMaster1.xml"/><Relationship Id="rId10" Type="http://schemas.openxmlformats.org/officeDocument/2006/relationships/tags" Target="../tags/tag43.xml"/><Relationship Id="rId19" Type="http://schemas.openxmlformats.org/officeDocument/2006/relationships/tags" Target="../tags/tag52.xml"/><Relationship Id="rId4" Type="http://schemas.openxmlformats.org/officeDocument/2006/relationships/tags" Target="../tags/tag37.xml"/><Relationship Id="rId9" Type="http://schemas.openxmlformats.org/officeDocument/2006/relationships/tags" Target="../tags/tag42.xml"/><Relationship Id="rId14" Type="http://schemas.openxmlformats.org/officeDocument/2006/relationships/tags" Target="../tags/tag47.xml"/><Relationship Id="rId22" Type="http://schemas.openxmlformats.org/officeDocument/2006/relationships/tags" Target="../tags/tag5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oleObject" Target="../embeddings/oleObject10.bin"/><Relationship Id="rId5" Type="http://schemas.openxmlformats.org/officeDocument/2006/relationships/slideMaster" Target="../slideMasters/slideMaster1.xml"/><Relationship Id="rId4" Type="http://schemas.openxmlformats.org/officeDocument/2006/relationships/tags" Target="../tags/tag5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Pr>
        <a:solidFill>
          <a:schemeClr val="bg1"/>
        </a:solidFill>
        <a:effectLst/>
      </p:bgPr>
    </p:bg>
    <p:spTree>
      <p:nvGrpSpPr>
        <p:cNvPr id="1" name=""/>
        <p:cNvGrpSpPr/>
        <p:nvPr/>
      </p:nvGrpSpPr>
      <p:grpSpPr>
        <a:xfrm>
          <a:off x="0" y="0"/>
          <a:ext cx="0" cy="0"/>
          <a:chOff x="0" y="0"/>
          <a:chExt cx="0" cy="0"/>
        </a:xfrm>
      </p:grpSpPr>
      <p:graphicFrame>
        <p:nvGraphicFramePr>
          <p:cNvPr id="11" name="Objekt 1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1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036" name="Title Placeholder 1"/>
          <p:cNvSpPr>
            <a:spLocks noGrp="1"/>
          </p:cNvSpPr>
          <p:nvPr>
            <p:ph type="ctrTitle" hasCustomPrompt="1"/>
            <p:custDataLst>
              <p:tags r:id="rId1"/>
            </p:custDataLst>
          </p:nvPr>
        </p:nvSpPr>
        <p:spPr>
          <a:xfrm>
            <a:off x="455613" y="1548000"/>
            <a:ext cx="8289925" cy="948978"/>
          </a:xfrm>
        </p:spPr>
        <p:txBody>
          <a:bodyPr/>
          <a:lstStyle>
            <a:lvl1pPr>
              <a:lnSpc>
                <a:spcPts val="3700"/>
              </a:lnSpc>
              <a:defRPr sz="3200" smtClean="0">
                <a:latin typeface="Arial" charset="0"/>
              </a:defRPr>
            </a:lvl1pPr>
          </a:lstStyle>
          <a:p>
            <a:r>
              <a:rPr lang="fr-CH" dirty="0"/>
              <a:t>Cliquer pour insérer un titre</a:t>
            </a:r>
            <a:br>
              <a:rPr lang="fr-CH" dirty="0"/>
            </a:br>
            <a:r>
              <a:rPr lang="fr-CH" dirty="0"/>
              <a:t>—</a:t>
            </a:r>
          </a:p>
        </p:txBody>
      </p:sp>
      <p:sp>
        <p:nvSpPr>
          <p:cNvPr id="44037" name="Text Placeholder 2"/>
          <p:cNvSpPr>
            <a:spLocks noGrp="1"/>
          </p:cNvSpPr>
          <p:nvPr>
            <p:ph type="subTitle" idx="1" hasCustomPrompt="1"/>
            <p:custDataLst>
              <p:tags r:id="rId2"/>
            </p:custDataLst>
          </p:nvPr>
        </p:nvSpPr>
        <p:spPr>
          <a:xfrm>
            <a:off x="455613" y="3564000"/>
            <a:ext cx="8289925" cy="274638"/>
          </a:xfrm>
        </p:spPr>
        <p:txBody>
          <a:bodyPr/>
          <a:lstStyle>
            <a:lvl1pPr>
              <a:defRPr sz="1800" smtClean="0">
                <a:latin typeface="Arial" charset="0"/>
              </a:defRPr>
            </a:lvl1pPr>
          </a:lstStyle>
          <a:p>
            <a:r>
              <a:rPr lang="fr-CH" dirty="0"/>
              <a:t>Cliquer pour insérer un sous-titre</a:t>
            </a:r>
          </a:p>
        </p:txBody>
      </p:sp>
      <p:pic>
        <p:nvPicPr>
          <p:cNvPr id="13" name="Picture 12" descr="logo_etat_FR_vers_compacte.jpg"/>
          <p:cNvPicPr>
            <a:picLocks noChangeAspect="1"/>
          </p:cNvPicPr>
          <p:nvPr userDrawn="1">
            <p:custDataLst>
              <p:tags r:id="rId3"/>
            </p:custDataLst>
          </p:nvPr>
        </p:nvPicPr>
        <p:blipFill>
          <a:blip r:embed="rId9"/>
          <a:stretch>
            <a:fillRect/>
          </a:stretch>
        </p:blipFill>
        <p:spPr>
          <a:xfrm>
            <a:off x="468000" y="417600"/>
            <a:ext cx="1584000" cy="607789"/>
          </a:xfrm>
          <a:prstGeom prst="rect">
            <a:avLst/>
          </a:prstGeom>
        </p:spPr>
      </p:pic>
      <p:sp>
        <p:nvSpPr>
          <p:cNvPr id="9" name="TextBox 8"/>
          <p:cNvSpPr txBox="1"/>
          <p:nvPr userDrawn="1">
            <p:custDataLst>
              <p:tags r:id="rId4"/>
            </p:custDataLst>
          </p:nvPr>
        </p:nvSpPr>
        <p:spPr>
          <a:xfrm>
            <a:off x="2514600" y="363600"/>
            <a:ext cx="5164138" cy="343364"/>
          </a:xfrm>
          <a:prstGeom prst="rect">
            <a:avLst/>
          </a:prstGeom>
        </p:spPr>
        <p:txBody>
          <a:bodyPr vert="horz" wrap="square" lIns="0" tIns="0" rIns="0" bIns="0" rtlCol="0">
            <a:spAutoFit/>
          </a:bodyPr>
          <a:lstStyle/>
          <a:p>
            <a:pPr algn="l">
              <a:lnSpc>
                <a:spcPts val="1350"/>
              </a:lnSpc>
              <a:spcAft>
                <a:spcPts val="0"/>
              </a:spcAft>
              <a:buClr>
                <a:srgbClr val="074EA1"/>
              </a:buClr>
            </a:pPr>
            <a:r>
              <a:rPr lang="fr-CH" sz="1000" b="1" dirty="0"/>
              <a:t>Service de la santé publique </a:t>
            </a:r>
            <a:r>
              <a:rPr lang="fr-CH" sz="1000" b="0" i="0" dirty="0"/>
              <a:t>SSP</a:t>
            </a:r>
          </a:p>
          <a:p>
            <a:pPr algn="l">
              <a:lnSpc>
                <a:spcPts val="1350"/>
              </a:lnSpc>
              <a:spcAft>
                <a:spcPts val="0"/>
              </a:spcAft>
              <a:buClr>
                <a:srgbClr val="074EA1"/>
              </a:buClr>
            </a:pPr>
            <a:r>
              <a:rPr lang="fr-CH" sz="1000" b="1" i="0" dirty="0" err="1"/>
              <a:t>Amt</a:t>
            </a:r>
            <a:r>
              <a:rPr lang="fr-CH" sz="1000" b="1" i="0" dirty="0"/>
              <a:t> </a:t>
            </a:r>
            <a:r>
              <a:rPr lang="fr-CH" sz="1000" b="1" i="0" dirty="0" err="1"/>
              <a:t>für</a:t>
            </a:r>
            <a:r>
              <a:rPr lang="fr-CH" sz="1000" b="1" i="0" dirty="0"/>
              <a:t> Gesundheit</a:t>
            </a:r>
            <a:r>
              <a:rPr lang="fr-CH" sz="1000" b="0" i="0" dirty="0"/>
              <a:t> </a:t>
            </a:r>
            <a:r>
              <a:rPr lang="fr-CH" sz="1000" b="0" i="0" dirty="0" err="1"/>
              <a:t>GesA</a:t>
            </a:r>
            <a:endParaRPr lang="fr-CH" sz="1000" b="0" i="0" dirty="0"/>
          </a:p>
        </p:txBody>
      </p:sp>
      <p:sp>
        <p:nvSpPr>
          <p:cNvPr id="10" name="TextBox 9"/>
          <p:cNvSpPr txBox="1"/>
          <p:nvPr userDrawn="1">
            <p:custDataLst>
              <p:tags r:id="rId5"/>
            </p:custDataLst>
          </p:nvPr>
        </p:nvSpPr>
        <p:spPr>
          <a:xfrm>
            <a:off x="468000" y="6147687"/>
            <a:ext cx="5354638" cy="474489"/>
          </a:xfrm>
          <a:prstGeom prst="rect">
            <a:avLst/>
          </a:prstGeom>
        </p:spPr>
        <p:txBody>
          <a:bodyPr vert="horz" wrap="square" lIns="0" tIns="0" rIns="0" bIns="0" rtlCol="0">
            <a:spAutoFit/>
          </a:bodyPr>
          <a:lstStyle/>
          <a:p>
            <a:pPr algn="l">
              <a:lnSpc>
                <a:spcPts val="1300"/>
              </a:lnSpc>
              <a:spcAft>
                <a:spcPts val="0"/>
              </a:spcAft>
              <a:buClr>
                <a:srgbClr val="074EA1"/>
              </a:buClr>
            </a:pPr>
            <a:r>
              <a:rPr lang="fr-CH" sz="1000" b="0" i="0" dirty="0"/>
              <a:t>—</a:t>
            </a:r>
          </a:p>
          <a:p>
            <a:pPr algn="l"/>
            <a:r>
              <a:rPr lang="fr-CH" sz="1000" dirty="0">
                <a:effectLst/>
                <a:latin typeface="Arial" panose="020B0604020202020204" pitchFamily="34" charset="0"/>
                <a:ea typeface="Aptos" panose="020B0004020202020204" pitchFamily="34" charset="0"/>
                <a:cs typeface="Times New Roman" panose="02020603050405020304" pitchFamily="18" charset="0"/>
              </a:rPr>
              <a:t>Direction de la santé et des affaires sociales </a:t>
            </a:r>
            <a:r>
              <a:rPr lang="fr-CH" sz="1000" b="1" dirty="0">
                <a:effectLst/>
                <a:latin typeface="Arial" panose="020B0604020202020204" pitchFamily="34" charset="0"/>
                <a:ea typeface="Aptos" panose="020B0004020202020204" pitchFamily="34" charset="0"/>
                <a:cs typeface="Times New Roman" panose="02020603050405020304" pitchFamily="18" charset="0"/>
              </a:rPr>
              <a:t>DSAS</a:t>
            </a:r>
            <a:endParaRPr lang="fr-CH" sz="1100" dirty="0">
              <a:effectLst/>
              <a:latin typeface="Aptos" panose="020B0004020202020204" pitchFamily="34" charset="0"/>
              <a:ea typeface="Aptos" panose="020B0004020202020204" pitchFamily="34" charset="0"/>
              <a:cs typeface="Times New Roman" panose="02020603050405020304" pitchFamily="18" charset="0"/>
            </a:endParaRPr>
          </a:p>
          <a:p>
            <a:pPr algn="l"/>
            <a:r>
              <a:rPr lang="de-CH" sz="1000" dirty="0">
                <a:effectLst/>
                <a:latin typeface="Arial" panose="020B0604020202020204" pitchFamily="34" charset="0"/>
                <a:ea typeface="Aptos" panose="020B0004020202020204" pitchFamily="34" charset="0"/>
                <a:cs typeface="Times New Roman" panose="02020603050405020304" pitchFamily="18" charset="0"/>
              </a:rPr>
              <a:t>Direktion für Gesundheit und Soziales </a:t>
            </a:r>
            <a:r>
              <a:rPr lang="de-CH" sz="1000" b="1" dirty="0">
                <a:effectLst/>
                <a:latin typeface="Arial" panose="020B0604020202020204" pitchFamily="34" charset="0"/>
                <a:ea typeface="Aptos" panose="020B0004020202020204" pitchFamily="34" charset="0"/>
                <a:cs typeface="Times New Roman" panose="02020603050405020304" pitchFamily="18" charset="0"/>
              </a:rPr>
              <a:t>GSD</a:t>
            </a:r>
            <a:endParaRPr lang="fr-CH" sz="1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8" name="Straight Connector 7"/>
          <p:cNvCxnSpPr/>
          <p:nvPr userDrawn="1">
            <p:custDataLst>
              <p:tags r:id="rId6"/>
            </p:custDataLst>
          </p:nvPr>
        </p:nvCxnSpPr>
        <p:spPr>
          <a:xfrm>
            <a:off x="450000" y="1263600"/>
            <a:ext cx="8244000" cy="1588"/>
          </a:xfrm>
          <a:prstGeom prst="line">
            <a:avLst/>
          </a:prstGeom>
          <a:ln w="3175">
            <a:solidFill>
              <a:schemeClr val="bg2"/>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a:t>Cliquez sur l'icône pour ajouter une image</a:t>
            </a:r>
            <a:endParaRPr lang="fr-CH"/>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Modifiez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a:t>Cliquez sur l'icône pour ajouter une image</a:t>
            </a:r>
            <a:endParaRPr lang="en-US"/>
          </a:p>
        </p:txBody>
      </p:sp>
      <p:sp>
        <p:nvSpPr>
          <p:cNvPr id="5" name="Bildplatzhalter 3"/>
          <p:cNvSpPr>
            <a:spLocks noGrp="1"/>
          </p:cNvSpPr>
          <p:nvPr>
            <p:ph type="pic" sz="quarter" idx="11"/>
          </p:nvPr>
        </p:nvSpPr>
        <p:spPr>
          <a:xfrm>
            <a:off x="4667500" y="1371600"/>
            <a:ext cx="4032000" cy="4644000"/>
          </a:xfrm>
        </p:spPr>
        <p:txBody>
          <a:bodyPr/>
          <a:lstStyle/>
          <a:p>
            <a:r>
              <a:rPr lang="fr-FR"/>
              <a:t>Cliquez sur l'icône pour ajouter une image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 imgW="0" imgH="0" progId="">
                  <p:embed/>
                </p:oleObj>
              </mc:Choice>
              <mc:Fallback>
                <p:oleObj name="think-cell Slide" r:id="rId2"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3" name="Inhaltsplatzhalter 2"/>
          <p:cNvSpPr>
            <a:spLocks noGrp="1"/>
          </p:cNvSpPr>
          <p:nvPr>
            <p:ph idx="1"/>
            <p:custDataLst>
              <p:tags r:id="rId2"/>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4" imgW="0" imgH="0" progId="">
                  <p:embed/>
                </p:oleObj>
              </mc:Choice>
              <mc:Fallback>
                <p:oleObj name="think-cell Slide" r:id="rId24"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298" cy="951970"/>
          </a:xfrm>
        </p:spPr>
        <p:txBody>
          <a:bodyPr/>
          <a:lstStyle/>
          <a:p>
            <a:r>
              <a:rPr lang="fr-CH" dirty="0"/>
              <a:t>Titelmasterformat bearbeiten</a:t>
            </a:r>
            <a:br>
              <a:rPr lang="fr-CH" dirty="0"/>
            </a:br>
            <a:r>
              <a:rPr lang="fr-CH" dirty="0"/>
              <a:t>—</a:t>
            </a:r>
          </a:p>
        </p:txBody>
      </p:sp>
      <p:sp>
        <p:nvSpPr>
          <p:cNvPr id="40" name="Textplatzhalter 39"/>
          <p:cNvSpPr>
            <a:spLocks noGrp="1"/>
          </p:cNvSpPr>
          <p:nvPr>
            <p:ph type="body" sz="quarter" idx="12" hasCustomPrompt="1"/>
            <p:custDataLst>
              <p:tags r:id="rId2"/>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3"/>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4"/>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5"/>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6"/>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7"/>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8"/>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9"/>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10"/>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1"/>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2"/>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3"/>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4"/>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5"/>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6"/>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7"/>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8"/>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9"/>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20"/>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1"/>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2"/>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a:t>Cliquez sur l'icône pour ajouter une image</a:t>
            </a:r>
            <a:endParaRPr lang="fr-CH"/>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oleObject" Target="../embeddings/oleObject1.bin"/><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034" name="Rectangle 1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6" imgW="0" imgH="0" progId="">
                  <p:embed/>
                </p:oleObj>
              </mc:Choice>
              <mc:Fallback>
                <p:oleObj name="think-cell Slide" r:id="rId26" imgW="0" imgH="0" progId="">
                  <p:embed/>
                  <p:pic>
                    <p:nvPicPr>
                      <p:cNvPr id="0" name="Rectangle 1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8" name="Title Placeholder 1"/>
          <p:cNvSpPr>
            <a:spLocks noGrp="1"/>
          </p:cNvSpPr>
          <p:nvPr>
            <p:ph type="title"/>
            <p:custDataLst>
              <p:tags r:id="rId20"/>
            </p:custDataLst>
          </p:nvPr>
        </p:nvSpPr>
        <p:spPr bwMode="auto">
          <a:xfrm>
            <a:off x="457200" y="306000"/>
            <a:ext cx="8242300" cy="95197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fr-CH" dirty="0"/>
              <a:t>Titre exemple</a:t>
            </a:r>
            <a:br>
              <a:rPr lang="fr-CH" dirty="0"/>
            </a:br>
            <a:r>
              <a:rPr lang="fr-CH" dirty="0"/>
              <a:t>—</a:t>
            </a:r>
          </a:p>
        </p:txBody>
      </p:sp>
      <p:sp>
        <p:nvSpPr>
          <p:cNvPr id="1029" name="Text Placeholder 2"/>
          <p:cNvSpPr>
            <a:spLocks noGrp="1"/>
          </p:cNvSpPr>
          <p:nvPr>
            <p:ph type="body" idx="1"/>
            <p:custDataLst>
              <p:tags r:id="rId21"/>
            </p:custDataLst>
          </p:nvPr>
        </p:nvSpPr>
        <p:spPr bwMode="auto">
          <a:xfrm>
            <a:off x="457200" y="1371600"/>
            <a:ext cx="8242300" cy="18288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fr-CH" dirty="0"/>
              <a:t>Texte principal</a:t>
            </a:r>
          </a:p>
          <a:p>
            <a:pPr lvl="1"/>
            <a:r>
              <a:rPr lang="fr-CH" dirty="0"/>
              <a:t>Premier niveau</a:t>
            </a:r>
          </a:p>
          <a:p>
            <a:pPr lvl="2"/>
            <a:r>
              <a:rPr lang="fr-CH" dirty="0"/>
              <a:t>Deuxième niveau</a:t>
            </a:r>
          </a:p>
          <a:p>
            <a:pPr lvl="3"/>
            <a:r>
              <a:rPr lang="fr-CH" dirty="0"/>
              <a:t>Troisième niveau</a:t>
            </a:r>
          </a:p>
          <a:p>
            <a:pPr lvl="4"/>
            <a:r>
              <a:rPr lang="fr-CH" dirty="0"/>
              <a:t>Quatrième niveau</a:t>
            </a:r>
          </a:p>
        </p:txBody>
      </p:sp>
      <p:sp>
        <p:nvSpPr>
          <p:cNvPr id="12" name="Rectangle 9"/>
          <p:cNvSpPr txBox="1">
            <a:spLocks noChangeArrowheads="1"/>
          </p:cNvSpPr>
          <p:nvPr>
            <p:custDataLst>
              <p:tags r:id="rId22"/>
            </p:custDataLst>
          </p:nvPr>
        </p:nvSpPr>
        <p:spPr bwMode="auto">
          <a:xfrm>
            <a:off x="8305800" y="6495879"/>
            <a:ext cx="401638" cy="15240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sz="1000">
                <a:solidFill>
                  <a:srgbClr val="7F7F7F"/>
                </a:solidFill>
              </a:defRPr>
            </a:lvl1pPr>
          </a:lstStyle>
          <a:p>
            <a:pPr marL="0" marR="0" lvl="0" indent="0" algn="r" defTabSz="457200" rtl="0" eaLnBrk="0" fontAlgn="base" latinLnBrk="0" hangingPunct="0">
              <a:lnSpc>
                <a:spcPct val="100000"/>
              </a:lnSpc>
              <a:spcBef>
                <a:spcPct val="0"/>
              </a:spcBef>
              <a:spcAft>
                <a:spcPct val="0"/>
              </a:spcAft>
              <a:buClrTx/>
              <a:buSzTx/>
              <a:buFontTx/>
              <a:buNone/>
              <a:tabLst/>
              <a:defRPr/>
            </a:pPr>
            <a:fld id="{6E691C44-51A5-42E3-AF9B-62E2D4E643F7}" type="slidenum">
              <a:rPr kumimoji="0" lang="fr-CH" sz="1000" b="0" i="0" u="none" strike="noStrike" kern="1200" cap="none" spc="0" normalizeH="0" baseline="0" noProof="0" smtClean="0">
                <a:ln>
                  <a:noFill/>
                </a:ln>
                <a:solidFill>
                  <a:schemeClr val="tx1"/>
                </a:solidFill>
                <a:effectLst/>
                <a:uLnTx/>
                <a:uFillTx/>
                <a:latin typeface="Arial" charset="0"/>
                <a:ea typeface="ＭＳ Ｐゴシック" pitchFamily="-112" charset="-128"/>
                <a:cs typeface="+mn-cs"/>
              </a:rPr>
              <a:pPr marL="0" marR="0" lvl="0" indent="0" algn="r" defTabSz="457200" rtl="0" eaLnBrk="0" fontAlgn="base" latinLnBrk="0" hangingPunct="0">
                <a:lnSpc>
                  <a:spcPct val="100000"/>
                </a:lnSpc>
                <a:spcBef>
                  <a:spcPct val="0"/>
                </a:spcBef>
                <a:spcAft>
                  <a:spcPct val="0"/>
                </a:spcAft>
                <a:buClrTx/>
                <a:buSzTx/>
                <a:buFontTx/>
                <a:buNone/>
                <a:tabLst/>
                <a:defRPr/>
              </a:pPr>
              <a:t>‹N°›</a:t>
            </a:fld>
            <a:endParaRPr kumimoji="0" lang="fr-CH" sz="1000" b="0" i="0" u="none" strike="noStrike" kern="1200" cap="none" spc="0" normalizeH="0" baseline="0" noProof="0" dirty="0">
              <a:ln>
                <a:noFill/>
              </a:ln>
              <a:solidFill>
                <a:schemeClr val="tx1"/>
              </a:solidFill>
              <a:effectLst/>
              <a:uLnTx/>
              <a:uFillTx/>
              <a:latin typeface="Arial" charset="0"/>
              <a:ea typeface="ＭＳ Ｐゴシック" pitchFamily="-112" charset="-128"/>
              <a:cs typeface="+mn-cs"/>
            </a:endParaRPr>
          </a:p>
        </p:txBody>
      </p:sp>
      <p:pic>
        <p:nvPicPr>
          <p:cNvPr id="9" name="Picture 8" descr="logo_etat_FR_vers_compacte.jpg"/>
          <p:cNvPicPr>
            <a:picLocks noChangeAspect="1"/>
          </p:cNvPicPr>
          <p:nvPr>
            <p:custDataLst>
              <p:tags r:id="rId23"/>
            </p:custDataLst>
          </p:nvPr>
        </p:nvPicPr>
        <p:blipFill>
          <a:blip r:embed="rId27"/>
          <a:stretch>
            <a:fillRect/>
          </a:stretch>
        </p:blipFill>
        <p:spPr>
          <a:xfrm>
            <a:off x="468000" y="6358200"/>
            <a:ext cx="756000" cy="290079"/>
          </a:xfrm>
          <a:prstGeom prst="rect">
            <a:avLst/>
          </a:prstGeom>
        </p:spPr>
      </p:pic>
      <p:sp>
        <p:nvSpPr>
          <p:cNvPr id="11" name="TextBox 10"/>
          <p:cNvSpPr txBox="1"/>
          <p:nvPr>
            <p:custDataLst>
              <p:tags r:id="rId24"/>
            </p:custDataLst>
          </p:nvPr>
        </p:nvSpPr>
        <p:spPr>
          <a:xfrm>
            <a:off x="2516400" y="6314400"/>
            <a:ext cx="4800000" cy="331287"/>
          </a:xfrm>
          <a:prstGeom prst="rect">
            <a:avLst/>
          </a:prstGeom>
        </p:spPr>
        <p:txBody>
          <a:bodyPr vert="horz" wrap="square" lIns="0" tIns="0" rIns="0" bIns="0" rtlCol="0">
            <a:spAutoFit/>
          </a:bodyPr>
          <a:lstStyle/>
          <a:p>
            <a:pPr algn="l">
              <a:lnSpc>
                <a:spcPts val="1345"/>
              </a:lnSpc>
              <a:spcAft>
                <a:spcPts val="0"/>
              </a:spcAft>
              <a:buClr>
                <a:srgbClr val="074EA1"/>
              </a:buClr>
            </a:pPr>
            <a:r>
              <a:rPr lang="fr-CH" sz="1000" b="1" dirty="0"/>
              <a:t>Service de la santé publique </a:t>
            </a:r>
            <a:r>
              <a:rPr lang="fr-CH" sz="1000" b="0" i="0" dirty="0"/>
              <a:t>SSP</a:t>
            </a:r>
          </a:p>
          <a:p>
            <a:pPr algn="l">
              <a:lnSpc>
                <a:spcPts val="1345"/>
              </a:lnSpc>
              <a:spcAft>
                <a:spcPts val="0"/>
              </a:spcAft>
              <a:buClr>
                <a:srgbClr val="074EA1"/>
              </a:buClr>
            </a:pPr>
            <a:r>
              <a:rPr lang="fr-CH" sz="1000" b="0" i="0" dirty="0"/>
              <a:t>Symposium Pratique Infirmière Avancée / 3 octobre 2024</a:t>
            </a:r>
          </a:p>
        </p:txBody>
      </p:sp>
      <p:cxnSp>
        <p:nvCxnSpPr>
          <p:cNvPr id="14" name="Straight Connector 13"/>
          <p:cNvCxnSpPr/>
          <p:nvPr>
            <p:custDataLst>
              <p:tags r:id="rId25"/>
            </p:custDataLst>
          </p:nvPr>
        </p:nvCxnSpPr>
        <p:spPr>
          <a:xfrm>
            <a:off x="450000" y="6192000"/>
            <a:ext cx="8244000" cy="1588"/>
          </a:xfrm>
          <a:prstGeom prst="line">
            <a:avLst/>
          </a:prstGeom>
          <a:ln w="3175">
            <a:solidFill>
              <a:schemeClr val="bg2"/>
            </a:solidFill>
          </a:ln>
          <a:effectLst/>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7" r:id="rId11"/>
    <p:sldLayoutId id="2147483659" r:id="rId12"/>
    <p:sldLayoutId id="2147483660" r:id="rId13"/>
    <p:sldLayoutId id="2147483661" r:id="rId14"/>
    <p:sldLayoutId id="2147483662" r:id="rId15"/>
    <p:sldLayoutId id="2147483663" r:id="rId16"/>
    <p:sldLayoutId id="2147483664" r:id="rId17"/>
    <p:sldLayoutId id="2147483665" r:id="rId18"/>
  </p:sldLayoutIdLst>
  <p:hf sldNum="0" hdr="0" dt="0"/>
  <p:txStyles>
    <p:titleStyle>
      <a:lvl1pPr algn="l" defTabSz="457200" rtl="0" eaLnBrk="1" fontAlgn="base" hangingPunct="1">
        <a:lnSpc>
          <a:spcPts val="3700"/>
        </a:lnSpc>
        <a:spcBef>
          <a:spcPct val="0"/>
        </a:spcBef>
        <a:spcAft>
          <a:spcPct val="0"/>
        </a:spcAft>
        <a:defRPr lang="de-DE" sz="3200" b="1" kern="1200" dirty="0">
          <a:solidFill>
            <a:schemeClr val="tx1"/>
          </a:solidFill>
          <a:latin typeface="Arial"/>
          <a:ea typeface="ＭＳ Ｐゴシック" pitchFamily="-112" charset="-128"/>
          <a:cs typeface="ＭＳ Ｐゴシック" pitchFamily="-112" charset="-128"/>
        </a:defRPr>
      </a:lvl1pPr>
      <a:lvl2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2pPr>
      <a:lvl3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3pPr>
      <a:lvl4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4pPr>
      <a:lvl5pPr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cs typeface="ＭＳ Ｐゴシック" pitchFamily="-112" charset="-128"/>
        </a:defRPr>
      </a:lvl5pPr>
      <a:lvl6pPr marL="4572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6pPr>
      <a:lvl7pPr marL="9144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7pPr>
      <a:lvl8pPr marL="13716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8pPr>
      <a:lvl9pPr marL="1828800" algn="l" defTabSz="457200" rtl="0" eaLnBrk="1" fontAlgn="base" hangingPunct="1">
        <a:spcBef>
          <a:spcPct val="0"/>
        </a:spcBef>
        <a:spcAft>
          <a:spcPct val="0"/>
        </a:spcAft>
        <a:defRPr sz="3200" b="1">
          <a:solidFill>
            <a:schemeClr val="tx1"/>
          </a:solidFill>
          <a:latin typeface="Arial" pitchFamily="-112" charset="0"/>
          <a:ea typeface="ＭＳ Ｐゴシック" pitchFamily="-112" charset="-128"/>
        </a:defRPr>
      </a:lvl9pPr>
    </p:titleStyle>
    <p:bodyStyle>
      <a:lvl1pPr algn="l" defTabSz="457200" rtl="0" eaLnBrk="1" fontAlgn="base" hangingPunct="1">
        <a:spcBef>
          <a:spcPct val="0"/>
        </a:spcBef>
        <a:spcAft>
          <a:spcPts val="600"/>
        </a:spcAft>
        <a:buClr>
          <a:srgbClr val="074EA1"/>
        </a:buClr>
        <a:buFont typeface="Lucida Grande" pitchFamily="-112" charset="0"/>
        <a:defRPr sz="2000" kern="1200">
          <a:solidFill>
            <a:schemeClr val="tx1"/>
          </a:solidFill>
          <a:latin typeface="Arial"/>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oleObject" Target="../embeddings/oleObject19.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0" name="Rectangle 8"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19" name="Titel 11"/>
          <p:cNvSpPr>
            <a:spLocks noGrp="1"/>
          </p:cNvSpPr>
          <p:nvPr>
            <p:ph type="ctrTitle"/>
            <p:custDataLst>
              <p:tags r:id="rId1"/>
            </p:custDataLst>
          </p:nvPr>
        </p:nvSpPr>
        <p:spPr>
          <a:xfrm>
            <a:off x="455613" y="1548000"/>
            <a:ext cx="8289925" cy="1423467"/>
          </a:xfrm>
        </p:spPr>
        <p:txBody>
          <a:bodyPr/>
          <a:lstStyle/>
          <a:p>
            <a:pPr eaLnBrk="1" hangingPunct="1"/>
            <a:r>
              <a:rPr lang="fr-CH" dirty="0"/>
              <a:t>Pratique infirmière avancée dans le canton de Fribourg</a:t>
            </a:r>
            <a:br>
              <a:rPr lang="fr-CH" dirty="0"/>
            </a:br>
            <a:r>
              <a:rPr lang="fr-CH" dirty="0"/>
              <a:t>—</a:t>
            </a:r>
          </a:p>
        </p:txBody>
      </p:sp>
      <p:sp>
        <p:nvSpPr>
          <p:cNvPr id="9220" name="Textplatzhalter 13"/>
          <p:cNvSpPr>
            <a:spLocks noGrp="1"/>
          </p:cNvSpPr>
          <p:nvPr>
            <p:ph type="subTitle" idx="1"/>
            <p:custDataLst>
              <p:tags r:id="rId2"/>
            </p:custDataLst>
          </p:nvPr>
        </p:nvSpPr>
        <p:spPr>
          <a:xfrm>
            <a:off x="455613" y="3564000"/>
            <a:ext cx="8289925" cy="276999"/>
          </a:xfrm>
        </p:spPr>
        <p:txBody>
          <a:bodyPr/>
          <a:lstStyle/>
          <a:p>
            <a:pPr eaLnBrk="1" hangingPunct="1">
              <a:spcAft>
                <a:spcPct val="0"/>
              </a:spcAft>
            </a:pPr>
            <a:r>
              <a:rPr lang="fr-CH" dirty="0"/>
              <a:t>Symposium: Pratique infirmière avancée, </a:t>
            </a:r>
            <a:r>
              <a:rPr lang="fr-CH" b="1" dirty="0"/>
              <a:t>jeudi 3 octobre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40F684-BBF6-4B31-1FC3-F2DD42420F77}"/>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282ABE0F-9CA7-8354-4AE3-0EC9A7AB763D}"/>
              </a:ext>
            </a:extLst>
          </p:cNvPr>
          <p:cNvSpPr>
            <a:spLocks noGrp="1"/>
          </p:cNvSpPr>
          <p:nvPr>
            <p:ph idx="1"/>
          </p:nvPr>
        </p:nvSpPr>
        <p:spPr>
          <a:xfrm>
            <a:off x="457200" y="980728"/>
            <a:ext cx="8242300" cy="7632859"/>
          </a:xfrm>
        </p:spPr>
        <p:txBody>
          <a:bodyPr/>
          <a:lstStyle/>
          <a:p>
            <a:pPr marL="0" indent="0">
              <a:buNone/>
            </a:pPr>
            <a:r>
              <a:rPr lang="fr-CH" sz="2400" dirty="0"/>
              <a:t>Autorisation de pratiquer</a:t>
            </a:r>
          </a:p>
          <a:p>
            <a:endParaRPr lang="fr-CH" sz="2400" dirty="0"/>
          </a:p>
          <a:p>
            <a:pPr marL="342900" indent="-342900">
              <a:buFont typeface="Wingdings" panose="05000000000000000000" pitchFamily="2" charset="2"/>
              <a:buChar char="Ø"/>
            </a:pPr>
            <a:endParaRPr lang="fr-CH" dirty="0"/>
          </a:p>
          <a:p>
            <a:pPr marL="342900" indent="-342900">
              <a:buFont typeface="Wingdings" panose="05000000000000000000" pitchFamily="2" charset="2"/>
              <a:buChar char="Ø"/>
            </a:pPr>
            <a:endParaRPr lang="fr-CH" dirty="0"/>
          </a:p>
          <a:p>
            <a:pPr marL="342900" indent="-342900">
              <a:buFont typeface="Wingdings" panose="05000000000000000000" pitchFamily="2" charset="2"/>
              <a:buChar char="Ø"/>
            </a:pPr>
            <a:endParaRPr lang="fr-CH" dirty="0"/>
          </a:p>
          <a:p>
            <a:pPr marL="0" indent="0">
              <a:buNone/>
            </a:pPr>
            <a:endParaRPr lang="fr-CH" dirty="0"/>
          </a:p>
          <a:p>
            <a:pPr marL="0" indent="0">
              <a:buNone/>
            </a:pPr>
            <a:r>
              <a:rPr lang="fr-CH" dirty="0"/>
              <a:t>&gt;</a:t>
            </a:r>
          </a:p>
          <a:p>
            <a:pPr marL="0" indent="0">
              <a:buNone/>
            </a:pPr>
            <a:endParaRPr lang="fr-CH" sz="1600" dirty="0"/>
          </a:p>
          <a:p>
            <a:pPr marL="0" indent="0">
              <a:buNone/>
            </a:pPr>
            <a:r>
              <a:rPr lang="fr-CH" sz="1600" dirty="0"/>
              <a:t>&gt; Art. 1 de l’ordonnance des fournisseurs de soins (OFS): Liste des professions de la santé, infirmier et infirmière</a:t>
            </a:r>
          </a:p>
          <a:p>
            <a:pPr marL="0" indent="0">
              <a:buNone/>
              <a:tabLst>
                <a:tab pos="182563" algn="l"/>
              </a:tabLst>
            </a:pPr>
            <a:r>
              <a:rPr lang="fr-CH" sz="1600" dirty="0"/>
              <a:t>&gt; Les infirmiers et infirmières qui travaillent dans certaines institutions publiques ou au bénéfice d’un mandat public sont exemptés d’autorisation</a:t>
            </a:r>
          </a:p>
          <a:p>
            <a:pPr marL="0" indent="0">
              <a:buNone/>
              <a:tabLst>
                <a:tab pos="182563" algn="l"/>
              </a:tabLst>
            </a:pPr>
            <a:endParaRPr lang="fr-CH" dirty="0"/>
          </a:p>
          <a:p>
            <a:pPr marL="0" indent="0">
              <a:buNone/>
            </a:pPr>
            <a:endParaRPr lang="fr-CH" dirty="0"/>
          </a:p>
          <a:p>
            <a:endParaRPr lang="fr-CH" dirty="0"/>
          </a:p>
          <a:p>
            <a:endParaRPr lang="fr-CH" dirty="0"/>
          </a:p>
          <a:p>
            <a:endParaRPr lang="fr-CH" dirty="0"/>
          </a:p>
          <a:p>
            <a:endParaRPr lang="fr-CH" dirty="0"/>
          </a:p>
        </p:txBody>
      </p:sp>
      <p:sp>
        <p:nvSpPr>
          <p:cNvPr id="4" name="Rectangle : coins arrondis 3">
            <a:extLst>
              <a:ext uri="{FF2B5EF4-FFF2-40B4-BE49-F238E27FC236}">
                <a16:creationId xmlns:a16="http://schemas.microsoft.com/office/drawing/2014/main" id="{811D5905-7DBD-64C1-620F-CE7AADA6F1D7}"/>
              </a:ext>
            </a:extLst>
          </p:cNvPr>
          <p:cNvSpPr/>
          <p:nvPr/>
        </p:nvSpPr>
        <p:spPr>
          <a:xfrm>
            <a:off x="444500" y="1340768"/>
            <a:ext cx="8242300" cy="3169232"/>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tabLst>
                <a:tab pos="1079500" algn="l"/>
              </a:tabLst>
            </a:pPr>
            <a:r>
              <a:rPr lang="fr-CH" sz="1600" b="1" dirty="0">
                <a:solidFill>
                  <a:schemeClr val="tx1"/>
                </a:solidFill>
              </a:rPr>
              <a:t>Art. 79 de la loi sur la santé (</a:t>
            </a:r>
            <a:r>
              <a:rPr lang="fr-CH" sz="1600" b="1" dirty="0" err="1">
                <a:solidFill>
                  <a:schemeClr val="tx1"/>
                </a:solidFill>
              </a:rPr>
              <a:t>LSan</a:t>
            </a:r>
            <a:r>
              <a:rPr lang="fr-CH" sz="1600" b="1" dirty="0">
                <a:solidFill>
                  <a:schemeClr val="tx1"/>
                </a:solidFill>
              </a:rPr>
              <a:t>): </a:t>
            </a:r>
          </a:p>
          <a:p>
            <a:pPr algn="l">
              <a:tabLst>
                <a:tab pos="1079500" algn="l"/>
              </a:tabLst>
            </a:pPr>
            <a:endParaRPr lang="fr-CH" sz="1600" dirty="0">
              <a:solidFill>
                <a:schemeClr val="tx1"/>
              </a:solidFill>
            </a:endParaRPr>
          </a:p>
          <a:p>
            <a:pPr algn="l">
              <a:tabLst>
                <a:tab pos="1079500" algn="l"/>
              </a:tabLst>
            </a:pPr>
            <a:r>
              <a:rPr lang="fr-CH" sz="1600" dirty="0">
                <a:solidFill>
                  <a:schemeClr val="tx1"/>
                </a:solidFill>
              </a:rPr>
              <a:t>al.1 Est soumise à autorisation délivrée par la Direction:</a:t>
            </a:r>
          </a:p>
          <a:p>
            <a:pPr marL="269875" indent="-269875" algn="l"/>
            <a:r>
              <a:rPr lang="fr-CH" sz="1600" dirty="0">
                <a:solidFill>
                  <a:schemeClr val="tx1"/>
                </a:solidFill>
              </a:rPr>
              <a:t>a)	la pratique à titre indépendant d'une profession de la santé;</a:t>
            </a:r>
          </a:p>
          <a:p>
            <a:pPr marL="269875" indent="-269875" algn="l">
              <a:buAutoNum type="alphaLcParenR" startAt="2"/>
            </a:pPr>
            <a:r>
              <a:rPr lang="fr-CH" sz="1600" dirty="0">
                <a:solidFill>
                  <a:schemeClr val="tx1"/>
                </a:solidFill>
              </a:rPr>
              <a:t>la pratique à titre dépendant, sous propre responsabilité professionnelle, d'une profession de la santé.</a:t>
            </a:r>
          </a:p>
          <a:p>
            <a:pPr algn="l"/>
            <a:r>
              <a:rPr lang="fr-CH" sz="1600" dirty="0">
                <a:solidFill>
                  <a:schemeClr val="tx1"/>
                </a:solidFill>
              </a:rPr>
              <a:t>…</a:t>
            </a:r>
          </a:p>
          <a:p>
            <a:pPr algn="l"/>
            <a:r>
              <a:rPr lang="fr-CH" sz="1600" dirty="0">
                <a:solidFill>
                  <a:schemeClr val="tx1"/>
                </a:solidFill>
              </a:rPr>
              <a:t>al.5 La Direction peut désigner des professionnels de la santé qui ne sont pas tenus de requérir une autorisation de pratique, à condition que les institutions de santé ou les organes qui les emploient fassent déjà l'objet d'un contrôle adéquat et que la qualité des soins y soit garantie. La pratique de ces professionnels est en outre soumise aux autres dispositions de la loi.</a:t>
            </a:r>
          </a:p>
        </p:txBody>
      </p:sp>
    </p:spTree>
    <p:extLst>
      <p:ext uri="{BB962C8B-B14F-4D97-AF65-F5344CB8AC3E}">
        <p14:creationId xmlns:p14="http://schemas.microsoft.com/office/powerpoint/2010/main" val="3292295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9B5E22-2E8C-DFB9-FFEF-B92E34DF4FB7}"/>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B6A3A0B6-FF8E-51A6-3C4D-B341F11884F2}"/>
              </a:ext>
            </a:extLst>
          </p:cNvPr>
          <p:cNvSpPr>
            <a:spLocks noGrp="1"/>
          </p:cNvSpPr>
          <p:nvPr>
            <p:ph idx="1"/>
          </p:nvPr>
        </p:nvSpPr>
        <p:spPr>
          <a:xfrm>
            <a:off x="450850" y="1019423"/>
            <a:ext cx="8242300" cy="369332"/>
          </a:xfrm>
        </p:spPr>
        <p:txBody>
          <a:bodyPr/>
          <a:lstStyle/>
          <a:p>
            <a:pPr marL="0" indent="0">
              <a:buNone/>
            </a:pPr>
            <a:r>
              <a:rPr lang="fr-CH" sz="2400" dirty="0"/>
              <a:t>Conditions d’octroi de l’autorisation de pratiquer:</a:t>
            </a:r>
          </a:p>
        </p:txBody>
      </p:sp>
      <p:sp>
        <p:nvSpPr>
          <p:cNvPr id="4" name="Rectangle : coins arrondis 3">
            <a:extLst>
              <a:ext uri="{FF2B5EF4-FFF2-40B4-BE49-F238E27FC236}">
                <a16:creationId xmlns:a16="http://schemas.microsoft.com/office/drawing/2014/main" id="{384AD070-A812-18D1-8615-010C251E3BD1}"/>
              </a:ext>
            </a:extLst>
          </p:cNvPr>
          <p:cNvSpPr/>
          <p:nvPr/>
        </p:nvSpPr>
        <p:spPr>
          <a:xfrm>
            <a:off x="450850" y="1769840"/>
            <a:ext cx="8242300" cy="3318320"/>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80 </a:t>
            </a:r>
            <a:r>
              <a:rPr lang="fr-CH" sz="1800" b="1" dirty="0" err="1">
                <a:solidFill>
                  <a:schemeClr val="tx1"/>
                </a:solidFill>
              </a:rPr>
              <a:t>LSan</a:t>
            </a:r>
            <a:endParaRPr lang="fr-CH" sz="1800" b="1" dirty="0">
              <a:solidFill>
                <a:schemeClr val="tx1"/>
              </a:solidFill>
            </a:endParaRPr>
          </a:p>
          <a:p>
            <a:pPr algn="l"/>
            <a:endParaRPr lang="fr-CH" sz="1800" dirty="0">
              <a:solidFill>
                <a:schemeClr val="tx1"/>
              </a:solidFill>
            </a:endParaRPr>
          </a:p>
          <a:p>
            <a:pPr algn="l"/>
            <a:r>
              <a:rPr lang="fr-CH" sz="1800" dirty="0">
                <a:solidFill>
                  <a:schemeClr val="tx1"/>
                </a:solidFill>
              </a:rPr>
              <a:t>L'autorisation de pratiquer est délivrée aux professionnels de la santé qui:</a:t>
            </a:r>
          </a:p>
          <a:p>
            <a:pPr algn="l"/>
            <a:endParaRPr lang="fr-CH" sz="1800" dirty="0">
              <a:solidFill>
                <a:schemeClr val="tx1"/>
              </a:solidFill>
            </a:endParaRPr>
          </a:p>
          <a:p>
            <a:pPr algn="l"/>
            <a:r>
              <a:rPr lang="fr-CH" sz="1800" dirty="0">
                <a:solidFill>
                  <a:schemeClr val="tx1"/>
                </a:solidFill>
              </a:rPr>
              <a:t>a)	sont au bénéfice du ou des titres de formation requis en fonction de la 	profession ou d'un titre équivalent reconnu par la Direction;</a:t>
            </a:r>
          </a:p>
          <a:p>
            <a:pPr algn="l"/>
            <a:r>
              <a:rPr lang="fr-CH" sz="1800" dirty="0">
                <a:solidFill>
                  <a:schemeClr val="tx1"/>
                </a:solidFill>
              </a:rPr>
              <a:t>b)	sont au bénéfice d'une expérience professionnelle suffisante;</a:t>
            </a:r>
          </a:p>
          <a:p>
            <a:pPr algn="l"/>
            <a:r>
              <a:rPr lang="fr-CH" sz="1800" dirty="0">
                <a:solidFill>
                  <a:schemeClr val="tx1"/>
                </a:solidFill>
              </a:rPr>
              <a:t>c)	sont dignes de confiance et présentent, tant physiquement que 	psychiquement, les garanties nécessaires à un exercice irréprochable 	de la profession;</a:t>
            </a:r>
          </a:p>
          <a:p>
            <a:pPr algn="l"/>
            <a:r>
              <a:rPr lang="fr-CH" sz="1800" dirty="0">
                <a:solidFill>
                  <a:schemeClr val="tx1"/>
                </a:solidFill>
              </a:rPr>
              <a:t>d)	maîtrisent une des langues officielles du canton.</a:t>
            </a:r>
          </a:p>
        </p:txBody>
      </p:sp>
    </p:spTree>
    <p:extLst>
      <p:ext uri="{BB962C8B-B14F-4D97-AF65-F5344CB8AC3E}">
        <p14:creationId xmlns:p14="http://schemas.microsoft.com/office/powerpoint/2010/main" val="4030564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458A1A-2DA9-6F96-13AE-04BE9F619C13}"/>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C88F80F9-D5CD-B665-EB4C-8A7CCA02328E}"/>
              </a:ext>
            </a:extLst>
          </p:cNvPr>
          <p:cNvSpPr>
            <a:spLocks noGrp="1"/>
          </p:cNvSpPr>
          <p:nvPr>
            <p:ph idx="1"/>
          </p:nvPr>
        </p:nvSpPr>
        <p:spPr>
          <a:xfrm>
            <a:off x="457200" y="1327200"/>
            <a:ext cx="8242300" cy="1077218"/>
          </a:xfrm>
        </p:spPr>
        <p:txBody>
          <a:bodyPr/>
          <a:lstStyle/>
          <a:p>
            <a:pPr marL="182563" indent="-182563">
              <a:buNone/>
            </a:pPr>
            <a:r>
              <a:rPr lang="fr-CH" dirty="0"/>
              <a:t>&gt; Autorisation délivrée pour pratiquer la profession d’infirmier et d’infirmière, pas d’autorisation spécifique pour les IPA</a:t>
            </a:r>
          </a:p>
          <a:p>
            <a:pPr marL="0" indent="0">
              <a:buNone/>
            </a:pPr>
            <a:r>
              <a:rPr lang="fr-CH" dirty="0"/>
              <a:t>&gt; Compétence et responsabilité:</a:t>
            </a:r>
          </a:p>
        </p:txBody>
      </p:sp>
      <p:sp>
        <p:nvSpPr>
          <p:cNvPr id="4" name="Rectangle : coins arrondis 3">
            <a:extLst>
              <a:ext uri="{FF2B5EF4-FFF2-40B4-BE49-F238E27FC236}">
                <a16:creationId xmlns:a16="http://schemas.microsoft.com/office/drawing/2014/main" id="{13E68D26-4E0B-9137-5FED-1ADF191EFB74}"/>
              </a:ext>
            </a:extLst>
          </p:cNvPr>
          <p:cNvSpPr/>
          <p:nvPr/>
        </p:nvSpPr>
        <p:spPr>
          <a:xfrm>
            <a:off x="457200" y="2708920"/>
            <a:ext cx="8242300" cy="2449502"/>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86 </a:t>
            </a:r>
            <a:r>
              <a:rPr lang="fr-CH" sz="1800" b="1" dirty="0" err="1">
                <a:solidFill>
                  <a:schemeClr val="tx1"/>
                </a:solidFill>
              </a:rPr>
              <a:t>LSan</a:t>
            </a:r>
            <a:endParaRPr lang="fr-CH" sz="1800" b="1" dirty="0">
              <a:solidFill>
                <a:schemeClr val="tx1"/>
              </a:solidFill>
            </a:endParaRPr>
          </a:p>
          <a:p>
            <a:pPr algn="l"/>
            <a:endParaRPr lang="fr-CH" sz="1800" dirty="0">
              <a:solidFill>
                <a:schemeClr val="tx1"/>
              </a:solidFill>
            </a:endParaRPr>
          </a:p>
          <a:p>
            <a:pPr algn="l"/>
            <a:r>
              <a:rPr lang="fr-CH" sz="1800" dirty="0">
                <a:solidFill>
                  <a:schemeClr val="tx1"/>
                </a:solidFill>
              </a:rPr>
              <a:t>Une personne qui pratique une profession de la santé doit exercer son activité avec soin et conscience professionnelle et respecter les limites des compétences qu'elle a acquises dans le cadre de sa formation, de sa formation continue et de son expérience professionnelle. Elle doit s'abstenir de tout acte superflu ou inapproprié, même sur requête d'un patient ou d'une patiente ou d'un ou d'une autre </a:t>
            </a:r>
            <a:r>
              <a:rPr lang="fr-CH" sz="1800" dirty="0" err="1">
                <a:solidFill>
                  <a:schemeClr val="tx1"/>
                </a:solidFill>
              </a:rPr>
              <a:t>professionnel-le</a:t>
            </a:r>
            <a:r>
              <a:rPr lang="fr-CH" sz="1800" dirty="0">
                <a:solidFill>
                  <a:schemeClr val="tx1"/>
                </a:solidFill>
              </a:rPr>
              <a:t> de la santé.</a:t>
            </a:r>
          </a:p>
        </p:txBody>
      </p:sp>
    </p:spTree>
    <p:extLst>
      <p:ext uri="{BB962C8B-B14F-4D97-AF65-F5344CB8AC3E}">
        <p14:creationId xmlns:p14="http://schemas.microsoft.com/office/powerpoint/2010/main" val="1568125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45CE37-3DCB-E416-BAEA-803C6E485079}"/>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8FB47766-500F-BF50-F9D4-DF81D252FFA8}"/>
              </a:ext>
            </a:extLst>
          </p:cNvPr>
          <p:cNvSpPr>
            <a:spLocks noGrp="1"/>
          </p:cNvSpPr>
          <p:nvPr>
            <p:ph idx="1"/>
          </p:nvPr>
        </p:nvSpPr>
        <p:spPr>
          <a:xfrm>
            <a:off x="449031" y="1498715"/>
            <a:ext cx="8242300" cy="553998"/>
          </a:xfrm>
        </p:spPr>
        <p:txBody>
          <a:bodyPr/>
          <a:lstStyle/>
          <a:p>
            <a:pPr marL="0" indent="0">
              <a:buNone/>
            </a:pPr>
            <a:r>
              <a:rPr lang="fr-CH" sz="1800" dirty="0"/>
              <a:t>Exception: les IPA ne peuvent pas prescrire et administrer, sous propre responsabilité professionnelle, des médicaments soumis à ordonnance</a:t>
            </a:r>
          </a:p>
        </p:txBody>
      </p:sp>
      <p:sp>
        <p:nvSpPr>
          <p:cNvPr id="8" name="Rectangle : coins arrondis 7">
            <a:extLst>
              <a:ext uri="{FF2B5EF4-FFF2-40B4-BE49-F238E27FC236}">
                <a16:creationId xmlns:a16="http://schemas.microsoft.com/office/drawing/2014/main" id="{F29AEE7A-F29E-9A50-F171-25611F9E0630}"/>
              </a:ext>
            </a:extLst>
          </p:cNvPr>
          <p:cNvSpPr/>
          <p:nvPr/>
        </p:nvSpPr>
        <p:spPr>
          <a:xfrm>
            <a:off x="789761" y="2772140"/>
            <a:ext cx="7560840" cy="2088232"/>
          </a:xfrm>
          <a:prstGeom prst="roundRect">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fr-CH" sz="1800" b="1" dirty="0">
                <a:solidFill>
                  <a:schemeClr val="tx1"/>
                </a:solidFill>
              </a:rPr>
              <a:t>Art. 113 </a:t>
            </a:r>
            <a:r>
              <a:rPr lang="fr-CH" sz="1800" b="1" dirty="0" err="1">
                <a:solidFill>
                  <a:schemeClr val="tx1"/>
                </a:solidFill>
              </a:rPr>
              <a:t>LSan</a:t>
            </a:r>
            <a:r>
              <a:rPr lang="fr-CH" sz="1800" b="1" dirty="0">
                <a:solidFill>
                  <a:schemeClr val="tx1"/>
                </a:solidFill>
              </a:rPr>
              <a:t> Prescription et administration</a:t>
            </a:r>
          </a:p>
          <a:p>
            <a:pPr algn="l"/>
            <a:endParaRPr lang="fr-CH" b="1" dirty="0">
              <a:solidFill>
                <a:schemeClr val="tx1"/>
              </a:solidFill>
            </a:endParaRPr>
          </a:p>
          <a:p>
            <a:pPr algn="l"/>
            <a:r>
              <a:rPr lang="fr-CH" sz="1800" dirty="0">
                <a:solidFill>
                  <a:schemeClr val="tx1"/>
                </a:solidFill>
              </a:rPr>
              <a:t>Seuls les médecins, les médecins dentistes, les chiropraticiens ou chiropraticiennes et les médecins vétérinaires autorisés à pratiquer ont le droit de prescrire et d'administrer des médicaments soumis à ordonnance, dans les limites de leurs compétences. </a:t>
            </a:r>
          </a:p>
        </p:txBody>
      </p:sp>
    </p:spTree>
    <p:extLst>
      <p:ext uri="{BB962C8B-B14F-4D97-AF65-F5344CB8AC3E}">
        <p14:creationId xmlns:p14="http://schemas.microsoft.com/office/powerpoint/2010/main" val="3133132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B38809-66A4-0E78-9624-EF2128041689}"/>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C6CC4A42-35ED-B4FB-A827-17061A654C92}"/>
              </a:ext>
            </a:extLst>
          </p:cNvPr>
          <p:cNvSpPr>
            <a:spLocks noGrp="1"/>
          </p:cNvSpPr>
          <p:nvPr>
            <p:ph idx="1"/>
          </p:nvPr>
        </p:nvSpPr>
        <p:spPr>
          <a:xfrm>
            <a:off x="457200" y="1327200"/>
            <a:ext cx="8242300" cy="3325936"/>
          </a:xfrm>
        </p:spPr>
        <p:txBody>
          <a:bodyPr/>
          <a:lstStyle/>
          <a:p>
            <a:pPr marL="0" indent="0">
              <a:buNone/>
            </a:pPr>
            <a:r>
              <a:rPr lang="fr-CH" sz="2400" b="1" dirty="0"/>
              <a:t>Avis de droit de l’Institut de droit de la santé - </a:t>
            </a:r>
            <a:r>
              <a:rPr lang="fr-CH" sz="2400" b="1" dirty="0" err="1"/>
              <a:t>UniNE</a:t>
            </a:r>
            <a:endParaRPr lang="fr-CH" sz="2400" b="1" dirty="0"/>
          </a:p>
          <a:p>
            <a:pPr marL="0" indent="0">
              <a:buNone/>
            </a:pPr>
            <a:r>
              <a:rPr lang="fr-CH" dirty="0"/>
              <a:t>Les cantons disposent-ils de la compétence de régir certains aspects de l’exercice de la profession d’infirmier et d’infirmière, respectivement d’IPA, en matière :</a:t>
            </a:r>
          </a:p>
          <a:p>
            <a:pPr marL="0" indent="0">
              <a:buNone/>
              <a:tabLst>
                <a:tab pos="269875" algn="l"/>
              </a:tabLst>
            </a:pPr>
            <a:r>
              <a:rPr lang="fr-CH" dirty="0"/>
              <a:t>&gt; d’exercice de la profession d’infirmier et d’infirmière et d’IPA, plus spécifiquement en arrêtant une liste de gestes et d’activités que les </a:t>
            </a:r>
            <a:r>
              <a:rPr lang="fr-CH" dirty="0" err="1"/>
              <a:t>intéressé-es</a:t>
            </a:r>
            <a:r>
              <a:rPr lang="fr-CH" dirty="0"/>
              <a:t> peuvent pratiquer ;</a:t>
            </a:r>
          </a:p>
          <a:p>
            <a:pPr marL="0" indent="0">
              <a:buNone/>
            </a:pPr>
            <a:r>
              <a:rPr lang="fr-CH" dirty="0"/>
              <a:t>&gt; de prescription, de remise et d’utilisation de médicaments, par l’IPA?</a:t>
            </a:r>
          </a:p>
          <a:p>
            <a:pPr marL="0" indent="0">
              <a:buNone/>
            </a:pPr>
            <a:endParaRPr lang="fr-CH" dirty="0"/>
          </a:p>
          <a:p>
            <a:pPr marL="0" indent="0">
              <a:buNone/>
            </a:pPr>
            <a:endParaRPr lang="fr-CH" dirty="0"/>
          </a:p>
        </p:txBody>
      </p:sp>
    </p:spTree>
    <p:extLst>
      <p:ext uri="{BB962C8B-B14F-4D97-AF65-F5344CB8AC3E}">
        <p14:creationId xmlns:p14="http://schemas.microsoft.com/office/powerpoint/2010/main" val="949433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AF512E-139F-DFFB-1D5F-2261E646F1D3}"/>
              </a:ext>
            </a:extLst>
          </p:cNvPr>
          <p:cNvSpPr>
            <a:spLocks noGrp="1"/>
          </p:cNvSpPr>
          <p:nvPr>
            <p:ph type="title"/>
          </p:nvPr>
        </p:nvSpPr>
        <p:spPr>
          <a:xfrm>
            <a:off x="457200" y="304800"/>
            <a:ext cx="8242300" cy="474489"/>
          </a:xfrm>
        </p:spPr>
        <p:txBody>
          <a:bodyPr/>
          <a:lstStyle/>
          <a:p>
            <a:r>
              <a:rPr lang="fr-CH" dirty="0"/>
              <a:t>Contexte juridique</a:t>
            </a:r>
          </a:p>
        </p:txBody>
      </p:sp>
      <p:sp>
        <p:nvSpPr>
          <p:cNvPr id="3" name="Espace réservé du contenu 2">
            <a:extLst>
              <a:ext uri="{FF2B5EF4-FFF2-40B4-BE49-F238E27FC236}">
                <a16:creationId xmlns:a16="http://schemas.microsoft.com/office/drawing/2014/main" id="{63C5CD6D-A230-F662-24B0-6BC51EF11C4D}"/>
              </a:ext>
            </a:extLst>
          </p:cNvPr>
          <p:cNvSpPr>
            <a:spLocks noGrp="1"/>
          </p:cNvSpPr>
          <p:nvPr>
            <p:ph idx="1"/>
          </p:nvPr>
        </p:nvSpPr>
        <p:spPr>
          <a:xfrm>
            <a:off x="470587" y="980728"/>
            <a:ext cx="8242300" cy="4878259"/>
          </a:xfrm>
        </p:spPr>
        <p:txBody>
          <a:bodyPr/>
          <a:lstStyle/>
          <a:p>
            <a:pPr marL="0" indent="0">
              <a:buNone/>
            </a:pPr>
            <a:r>
              <a:rPr lang="fr-CH" sz="1800" dirty="0"/>
              <a:t>L’Institut est arrivé aux conclusions suivantes :</a:t>
            </a:r>
          </a:p>
          <a:p>
            <a:r>
              <a:rPr lang="fr-CH" sz="1800" dirty="0"/>
              <a:t>L’exercice de la profession d’infirmier et d’infirmière sous propre responsabilité professionnelle est réglementé exhaustivement par le droit fédéral (</a:t>
            </a:r>
            <a:r>
              <a:rPr lang="fr-CH" sz="1800" dirty="0" err="1"/>
              <a:t>LPSan</a:t>
            </a:r>
            <a:r>
              <a:rPr lang="fr-CH" sz="1800" dirty="0"/>
              <a:t>). </a:t>
            </a:r>
          </a:p>
          <a:p>
            <a:r>
              <a:rPr lang="fr-CH" sz="1800" dirty="0"/>
              <a:t>La </a:t>
            </a:r>
            <a:r>
              <a:rPr lang="fr-CH" sz="1800" dirty="0" err="1"/>
              <a:t>LPSan</a:t>
            </a:r>
            <a:r>
              <a:rPr lang="fr-CH" sz="1800" dirty="0"/>
              <a:t> ne régit toutefois ni la formation, ni l’exercice de la profession d’IPA.</a:t>
            </a:r>
          </a:p>
          <a:p>
            <a:r>
              <a:rPr lang="fr-CH" sz="1800" dirty="0"/>
              <a:t>S’agissant des compétences professionnelles et dans la mesure où la Confédération n’a pas encore entièrement épuisé ses compétences, les cantons peuvent réglementer la formation donc déterminer les compétences professionnelles des IPA. </a:t>
            </a:r>
          </a:p>
          <a:p>
            <a:r>
              <a:rPr lang="fr-CH" sz="1800" dirty="0"/>
              <a:t>La prescription, la remise et l’utilisation de médicaments sont très largement fixées par le droit fédéral, qui accorde néanmoins aux cantons la compétence d’étendre la faculté d’effectuer certains actes à certaines catégories de personnes n’étant pas au bénéfice d’une formation médicale universitaire. </a:t>
            </a:r>
          </a:p>
          <a:p>
            <a:endParaRPr lang="fr-CH" dirty="0"/>
          </a:p>
        </p:txBody>
      </p:sp>
    </p:spTree>
    <p:extLst>
      <p:ext uri="{BB962C8B-B14F-4D97-AF65-F5344CB8AC3E}">
        <p14:creationId xmlns:p14="http://schemas.microsoft.com/office/powerpoint/2010/main" val="96060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D396C-FD5C-6E3F-6AAA-189C402BC272}"/>
              </a:ext>
            </a:extLst>
          </p:cNvPr>
          <p:cNvSpPr>
            <a:spLocks noGrp="1"/>
          </p:cNvSpPr>
          <p:nvPr>
            <p:ph type="title"/>
          </p:nvPr>
        </p:nvSpPr>
        <p:spPr>
          <a:xfrm>
            <a:off x="457200" y="304800"/>
            <a:ext cx="8242300" cy="474489"/>
          </a:xfrm>
        </p:spPr>
        <p:txBody>
          <a:bodyPr/>
          <a:lstStyle/>
          <a:p>
            <a:r>
              <a:rPr lang="fr-CH"/>
              <a:t>Conclusions</a:t>
            </a:r>
            <a:endParaRPr lang="fr-CH" dirty="0"/>
          </a:p>
        </p:txBody>
      </p:sp>
      <p:sp>
        <p:nvSpPr>
          <p:cNvPr id="3" name="Espace réservé du contenu 2">
            <a:extLst>
              <a:ext uri="{FF2B5EF4-FFF2-40B4-BE49-F238E27FC236}">
                <a16:creationId xmlns:a16="http://schemas.microsoft.com/office/drawing/2014/main" id="{FC5AB03A-579C-2059-C04F-BB2DDBAE4F6D}"/>
              </a:ext>
            </a:extLst>
          </p:cNvPr>
          <p:cNvSpPr>
            <a:spLocks noGrp="1"/>
          </p:cNvSpPr>
          <p:nvPr>
            <p:ph idx="1"/>
          </p:nvPr>
        </p:nvSpPr>
        <p:spPr>
          <a:xfrm>
            <a:off x="457200" y="1052736"/>
            <a:ext cx="8242300" cy="1846659"/>
          </a:xfrm>
        </p:spPr>
        <p:txBody>
          <a:bodyPr/>
          <a:lstStyle/>
          <a:p>
            <a:pPr marL="182563" indent="-182563">
              <a:buNone/>
            </a:pPr>
            <a:r>
              <a:rPr lang="fr-CH" dirty="0"/>
              <a:t>&gt; Les cantons ont une certaine marge de manœuvre pour légiférer en la matière tout en respectant la primauté du droit fédéral</a:t>
            </a:r>
          </a:p>
          <a:p>
            <a:pPr marL="0" indent="0">
              <a:buNone/>
              <a:tabLst>
                <a:tab pos="182563" algn="l"/>
              </a:tabLst>
            </a:pPr>
            <a:r>
              <a:rPr lang="fr-CH" dirty="0"/>
              <a:t>&gt; Risque que la loi cantonale ne suive pas l’évolution de la pratique 	professionnelle </a:t>
            </a:r>
          </a:p>
          <a:p>
            <a:pPr marL="0" indent="0">
              <a:buNone/>
            </a:pPr>
            <a:r>
              <a:rPr lang="fr-CH" dirty="0"/>
              <a:t>&gt; Prestations pas prises en charge par l’assurance obligatoire des soins  </a:t>
            </a:r>
          </a:p>
        </p:txBody>
      </p:sp>
    </p:spTree>
    <p:extLst>
      <p:ext uri="{BB962C8B-B14F-4D97-AF65-F5344CB8AC3E}">
        <p14:creationId xmlns:p14="http://schemas.microsoft.com/office/powerpoint/2010/main" val="16732686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8KLxNwCEgkKUMKi5gbYodg"/>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b8K5ZLzVdUa6ykFftSKGvA"/>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rugT1K4SvUevdVpXGp1tJw"/>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6wIO_X8a8EOlkrwbFKjsCA"/>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s9t_wHLYiUm8r9R01aEHb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lOHp437Chkm1mmM1EFDa1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Fyf6spNYc0KUFyu10RWzc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tqfXHW1kWUKLs9ATDQGhl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dz0O8inKpkaPMDOlqXHXD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mkvJ9uYDkUOKCr1flStWK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myHOW_lsy062ckfi72JsG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z5eTB_X_DUu.U4LnlId1T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PrXoVaoE0SSywh4mf6khA"/>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OoOHqNWL6U._QAZvZ6KEk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dUz3CXThVUyETQcLPoMTAA"/>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AST5YASkW0CtfSjcOQ7Xw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heme/theme1.xml><?xml version="1.0" encoding="utf-8"?>
<a:theme xmlns:a="http://schemas.openxmlformats.org/drawingml/2006/main" name="pp_etat_de_fribourg">
  <a:themeElements>
    <a:clrScheme name="Staat Fribourg">
      <a:dk1>
        <a:srgbClr val="000000"/>
      </a:dk1>
      <a:lt1>
        <a:srgbClr val="FFFFFF"/>
      </a:lt1>
      <a:dk2>
        <a:srgbClr val="7F7F7F"/>
      </a:dk2>
      <a:lt2>
        <a:srgbClr val="C0C0C0"/>
      </a:lt2>
      <a:accent1>
        <a:srgbClr val="D4DADE"/>
      </a:accent1>
      <a:accent2>
        <a:srgbClr val="98ADC2"/>
      </a:accent2>
      <a:accent3>
        <a:srgbClr val="5D7FA1"/>
      </a:accent3>
      <a:accent4>
        <a:srgbClr val="4A6580"/>
      </a:accent4>
      <a:accent5>
        <a:srgbClr val="E6EAEC"/>
      </a:accent5>
      <a:accent6>
        <a:srgbClr val="899CB0"/>
      </a:accent6>
      <a:hlink>
        <a:srgbClr val="5D7FA1"/>
      </a:hlink>
      <a:folHlink>
        <a:srgbClr val="4A65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solidFill>
            <a:schemeClr val="accent1"/>
          </a:solid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a:solidFill>
            <a:schemeClr val="accent1"/>
          </a:solidFill>
        </a:ln>
        <a:effectLst/>
      </a:spPr>
      <a:bodyPr/>
      <a:lstStyle/>
      <a:style>
        <a:lnRef idx="2">
          <a:schemeClr val="accent1"/>
        </a:lnRef>
        <a:fillRef idx="0">
          <a:schemeClr val="accent1"/>
        </a:fillRef>
        <a:effectRef idx="1">
          <a:schemeClr val="accent1"/>
        </a:effectRef>
        <a:fontRef idx="minor">
          <a:schemeClr val="tx1"/>
        </a:fontRef>
      </a:style>
    </a:lnDef>
    <a:txDef>
      <a:spPr/>
      <a:bodyPr vert="horz" wrap="square" lIns="0" tIns="0" rIns="0" bIns="0" rtlCol="0">
        <a:spAutoFit/>
      </a:bodyPr>
      <a:lstStyle>
        <a:defPPr>
          <a:lnSpc>
            <a:spcPts val="1900"/>
          </a:lnSpc>
          <a:spcAft>
            <a:spcPts val="600"/>
          </a:spcAft>
          <a:buClr>
            <a:srgbClr val="074EA1"/>
          </a:buClr>
          <a:defRPr sz="1600" b="1" dirty="0" err="1" smtClean="0"/>
        </a:defPPr>
      </a:lstStyle>
    </a:txDef>
  </a:objectDefaults>
  <a:extraClrSchemeLst>
    <a:extraClrScheme>
      <a:clrScheme name="FDP_Powerpointvorlage_DE_4_logos 1">
        <a:dk1>
          <a:srgbClr val="000000"/>
        </a:dk1>
        <a:lt1>
          <a:srgbClr val="FFFFFF"/>
        </a:lt1>
        <a:dk2>
          <a:srgbClr val="7F7F7F"/>
        </a:dk2>
        <a:lt2>
          <a:srgbClr val="C0C0C0"/>
        </a:lt2>
        <a:accent1>
          <a:srgbClr val="D4DADE"/>
        </a:accent1>
        <a:accent2>
          <a:srgbClr val="98ADC2"/>
        </a:accent2>
        <a:accent3>
          <a:srgbClr val="FFFFFF"/>
        </a:accent3>
        <a:accent4>
          <a:srgbClr val="000000"/>
        </a:accent4>
        <a:accent5>
          <a:srgbClr val="E6EAEC"/>
        </a:accent5>
        <a:accent6>
          <a:srgbClr val="899CB0"/>
        </a:accent6>
        <a:hlink>
          <a:srgbClr val="5D7FA1"/>
        </a:hlink>
        <a:folHlink>
          <a:srgbClr val="4A65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Genrededocuments xmlns="9bcd9909-4ebb-4090-ad48-cbb092d31795">PowerPoint</Genrededocument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13272D67FADC4E9D1623F23531826C" ma:contentTypeVersion="5" ma:contentTypeDescription="Crée un document." ma:contentTypeScope="" ma:versionID="f59db1ec1edc028f60ae6b466e535ec5">
  <xsd:schema xmlns:xsd="http://www.w3.org/2001/XMLSchema" xmlns:xs="http://www.w3.org/2001/XMLSchema" xmlns:p="http://schemas.microsoft.com/office/2006/metadata/properties" xmlns:ns2="9bcd9909-4ebb-4090-ad48-cbb092d31795" targetNamespace="http://schemas.microsoft.com/office/2006/metadata/properties" ma:root="true" ma:fieldsID="86949516fa3ef299d25793cb72e6d639" ns2:_="">
    <xsd:import namespace="9bcd9909-4ebb-4090-ad48-cbb092d3179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Genrededocu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cd9909-4ebb-4090-ad48-cbb092d317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Genrededocuments" ma:index="12" nillable="true" ma:displayName="Genre de documents" ma:format="Dropdown" ma:internalName="Genrededocuments">
      <xsd:simpleType>
        <xsd:restriction base="dms:Choice">
          <xsd:enumeration value="Word"/>
          <xsd:enumeration value="Logo"/>
          <xsd:enumeration value="PowerPoint"/>
          <xsd:enumeration value="Excel"/>
          <xsd:enumeration value="Photoshop"/>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C32B49-0A17-494A-9080-32B7FC99843E}">
  <ds:schemaRefs>
    <ds:schemaRef ds:uri="http://schemas.microsoft.com/office/2006/metadata/properties"/>
    <ds:schemaRef ds:uri="http://schemas.microsoft.com/office/infopath/2007/PartnerControls"/>
    <ds:schemaRef ds:uri="9bcd9909-4ebb-4090-ad48-cbb092d31795"/>
  </ds:schemaRefs>
</ds:datastoreItem>
</file>

<file path=customXml/itemProps2.xml><?xml version="1.0" encoding="utf-8"?>
<ds:datastoreItem xmlns:ds="http://schemas.openxmlformats.org/officeDocument/2006/customXml" ds:itemID="{A70E3240-1F8E-489F-AE45-3F1E579473D9}">
  <ds:schemaRefs>
    <ds:schemaRef ds:uri="http://schemas.microsoft.com/sharepoint/v3/contenttype/forms"/>
  </ds:schemaRefs>
</ds:datastoreItem>
</file>

<file path=customXml/itemProps3.xml><?xml version="1.0" encoding="utf-8"?>
<ds:datastoreItem xmlns:ds="http://schemas.openxmlformats.org/officeDocument/2006/customXml" ds:itemID="{AF324849-1B1C-49E0-B61C-7CC85792F6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cd9909-4ebb-4090-ad48-cbb092d317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Modèle PowerPoint FR</Template>
  <TotalTime>0</TotalTime>
  <Words>720</Words>
  <Application>Microsoft Office PowerPoint</Application>
  <PresentationFormat>Affichage à l'écran (4:3)</PresentationFormat>
  <Paragraphs>61</Paragraphs>
  <Slides>8</Slides>
  <Notes>1</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8</vt:i4>
      </vt:variant>
    </vt:vector>
  </HeadingPairs>
  <TitlesOfParts>
    <vt:vector size="15" baseType="lpstr">
      <vt:lpstr>Aptos</vt:lpstr>
      <vt:lpstr>Arial</vt:lpstr>
      <vt:lpstr>Calibri</vt:lpstr>
      <vt:lpstr>Lucida Grande</vt:lpstr>
      <vt:lpstr>Wingdings</vt:lpstr>
      <vt:lpstr>pp_etat_de_fribourg</vt:lpstr>
      <vt:lpstr>think-cell Slide</vt:lpstr>
      <vt:lpstr>Pratique infirmière avancée dans le canton de Fribourg —</vt:lpstr>
      <vt:lpstr>Contexte juridique</vt:lpstr>
      <vt:lpstr>Contexte juridique</vt:lpstr>
      <vt:lpstr>Contexte juridique</vt:lpstr>
      <vt:lpstr>Contexte juridique</vt:lpstr>
      <vt:lpstr>Contexte juridique</vt:lpstr>
      <vt:lpstr>Contexte juridique</vt:lpstr>
      <vt:lpstr>Conclusions</vt:lpstr>
    </vt:vector>
  </TitlesOfParts>
  <Company>EtatFR-Staatfr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Chassot Sophie</dc:creator>
  <cp:lastModifiedBy>Chassot Sophie</cp:lastModifiedBy>
  <cp:revision>32</cp:revision>
  <cp:lastPrinted>2010-03-18T08:00:30Z</cp:lastPrinted>
  <dcterms:created xsi:type="dcterms:W3CDTF">2024-09-17T14:20:55Z</dcterms:created>
  <dcterms:modified xsi:type="dcterms:W3CDTF">2024-09-23T14:51:46Z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0x010100AC13272D67FADC4E9D1623F23531826C</vt:lpwstr>
  </property>
</Properties>
</file>