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heme/themeOverride1.xml" ContentType="application/vnd.openxmlformats-officedocument.themeOverr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8" r:id="rId1"/>
    <p:sldMasterId id="2147483702" r:id="rId2"/>
    <p:sldMasterId id="2147483713" r:id="rId3"/>
  </p:sldMasterIdLst>
  <p:notesMasterIdLst>
    <p:notesMasterId r:id="rId24"/>
  </p:notesMasterIdLst>
  <p:handoutMasterIdLst>
    <p:handoutMasterId r:id="rId25"/>
  </p:handoutMasterIdLst>
  <p:sldIdLst>
    <p:sldId id="980" r:id="rId4"/>
    <p:sldId id="1006" r:id="rId5"/>
    <p:sldId id="424" r:id="rId6"/>
    <p:sldId id="1027" r:id="rId7"/>
    <p:sldId id="965" r:id="rId8"/>
    <p:sldId id="414" r:id="rId9"/>
    <p:sldId id="852" r:id="rId10"/>
    <p:sldId id="1030" r:id="rId11"/>
    <p:sldId id="309" r:id="rId12"/>
    <p:sldId id="1014" r:id="rId13"/>
    <p:sldId id="292" r:id="rId14"/>
    <p:sldId id="998" r:id="rId15"/>
    <p:sldId id="1025" r:id="rId16"/>
    <p:sldId id="1012" r:id="rId17"/>
    <p:sldId id="981" r:id="rId18"/>
    <p:sldId id="1031" r:id="rId19"/>
    <p:sldId id="1032" r:id="rId20"/>
    <p:sldId id="1034" r:id="rId21"/>
    <p:sldId id="997" r:id="rId22"/>
    <p:sldId id="1017" r:id="rId23"/>
  </p:sldIdLst>
  <p:sldSz cx="9144000" cy="5143500" type="screen16x9"/>
  <p:notesSz cx="6794500" cy="9906000"/>
  <p:defaultTex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0" userDrawn="1">
          <p15:clr>
            <a:srgbClr val="A4A3A4"/>
          </p15:clr>
        </p15:guide>
        <p15:guide id="2" pos="226"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6D089F-F097-D49E-3EA5-5FF159C20D7E}" name="Peguet Coralie" initials="PC" userId="S::Coralie.Peguet@chuv.ch::6a435653-3624-42fc-9740-f937c763bb5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F8CDD"/>
    <a:srgbClr val="B1C6F1"/>
    <a:srgbClr val="B1F1C6"/>
    <a:srgbClr val="706AE2"/>
    <a:srgbClr val="C5F3FB"/>
    <a:srgbClr val="A11845"/>
    <a:srgbClr val="DBA2AB"/>
    <a:srgbClr val="FFCCFF"/>
    <a:srgbClr val="FF99FF"/>
    <a:srgbClr val="71DD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41" autoAdjust="0"/>
    <p:restoredTop sz="65201" autoAdjust="0"/>
  </p:normalViewPr>
  <p:slideViewPr>
    <p:cSldViewPr snapToGrid="0" showGuides="1">
      <p:cViewPr varScale="1">
        <p:scale>
          <a:sx n="51" d="100"/>
          <a:sy n="51" d="100"/>
        </p:scale>
        <p:origin x="1792" y="36"/>
      </p:cViewPr>
      <p:guideLst>
        <p:guide orient="horz" pos="350"/>
        <p:guide pos="226"/>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howGuides="1">
      <p:cViewPr varScale="1">
        <p:scale>
          <a:sx n="84" d="100"/>
          <a:sy n="84" d="100"/>
        </p:scale>
        <p:origin x="394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 Id="rId30" Type="http://schemas.microsoft.com/office/2018/10/relationships/authors" Target="authors.xml"/></Relationships>
</file>

<file path=ppt/charts/_rels/chart1.xml.rels><?xml version="1.0" encoding="UTF-8" standalone="yes"?>
<Relationships xmlns="http://schemas.openxmlformats.org/package/2006/relationships"><Relationship Id="rId3" Type="http://schemas.openxmlformats.org/officeDocument/2006/relationships/oleObject" Target="Graphique%20dans%20Microsoft%20PowerPoint"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1"/>
    <c:plotArea>
      <c:layout>
        <c:manualLayout>
          <c:layoutTarget val="inner"/>
          <c:xMode val="edge"/>
          <c:yMode val="edge"/>
          <c:x val="7.3479313779581503E-3"/>
          <c:y val="3.8704814330330524E-2"/>
          <c:w val="0.96766910193698419"/>
          <c:h val="0.74658336045153584"/>
        </c:manualLayout>
      </c:layout>
      <c:lineChart>
        <c:grouping val="standard"/>
        <c:varyColors val="0"/>
        <c:ser>
          <c:idx val="0"/>
          <c:order val="0"/>
          <c:tx>
            <c:strRef>
              <c:f>'[Graphique dans Microsoft PowerPoint]Feuil1'!$C$3</c:f>
              <c:strCache>
                <c:ptCount val="1"/>
                <c:pt idx="0">
                  <c:v>MScSI</c:v>
                </c:pt>
              </c:strCache>
            </c:strRef>
          </c:tx>
          <c:spPr>
            <a:ln w="19050" cap="rnd" cmpd="sng" algn="ctr">
              <a:solidFill>
                <a:schemeClr val="accent1">
                  <a:tint val="65000"/>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tint val="65000"/>
                      </a:schemeClr>
                    </a:solidFill>
                    <a:effectLst>
                      <a:glow>
                        <a:schemeClr val="accent1">
                          <a:alpha val="40000"/>
                        </a:schemeClr>
                      </a:glow>
                    </a:effectLst>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PowerPoint]Feuil1'!$C$4:$C$19</c:f>
              <c:numCache>
                <c:formatCode>General</c:formatCode>
                <c:ptCount val="16"/>
                <c:pt idx="0">
                  <c:v>14</c:v>
                </c:pt>
                <c:pt idx="1">
                  <c:v>31</c:v>
                </c:pt>
                <c:pt idx="2">
                  <c:v>48</c:v>
                </c:pt>
                <c:pt idx="3">
                  <c:v>50</c:v>
                </c:pt>
                <c:pt idx="4">
                  <c:v>59</c:v>
                </c:pt>
                <c:pt idx="5">
                  <c:v>75</c:v>
                </c:pt>
                <c:pt idx="6">
                  <c:v>62</c:v>
                </c:pt>
                <c:pt idx="7">
                  <c:v>59</c:v>
                </c:pt>
                <c:pt idx="8">
                  <c:v>69</c:v>
                </c:pt>
                <c:pt idx="9">
                  <c:v>81</c:v>
                </c:pt>
                <c:pt idx="10">
                  <c:v>97</c:v>
                </c:pt>
                <c:pt idx="11">
                  <c:v>79</c:v>
                </c:pt>
                <c:pt idx="12">
                  <c:v>96</c:v>
                </c:pt>
                <c:pt idx="13">
                  <c:v>106</c:v>
                </c:pt>
                <c:pt idx="14">
                  <c:v>108</c:v>
                </c:pt>
                <c:pt idx="15">
                  <c:v>106</c:v>
                </c:pt>
              </c:numCache>
            </c:numRef>
          </c:val>
          <c:smooth val="0"/>
          <c:extLst>
            <c:ext xmlns:c16="http://schemas.microsoft.com/office/drawing/2014/chart" uri="{C3380CC4-5D6E-409C-BE32-E72D297353CC}">
              <c16:uniqueId val="{00000000-079C-4450-B9FA-84C5000BEF03}"/>
            </c:ext>
          </c:extLst>
        </c:ser>
        <c:ser>
          <c:idx val="1"/>
          <c:order val="1"/>
          <c:tx>
            <c:strRef>
              <c:f>'[Graphique dans Microsoft PowerPoint]Feuil1'!$D$3</c:f>
              <c:strCache>
                <c:ptCount val="1"/>
                <c:pt idx="0">
                  <c:v>MScSA</c:v>
                </c:pt>
              </c:strCache>
            </c:strRef>
          </c:tx>
          <c:spPr>
            <a:ln w="19050" cap="rnd" cmpd="sng" algn="ctr">
              <a:solidFill>
                <a:schemeClr val="accent1">
                  <a:shade val="95000"/>
                  <a:satMod val="105000"/>
                </a:schemeClr>
              </a:solidFill>
              <a:round/>
            </a:ln>
            <a:effectLst/>
          </c:spPr>
          <c:marker>
            <c:symbol val="circle"/>
            <c:size val="17"/>
            <c:spPr>
              <a:solidFill>
                <a:schemeClr val="lt1"/>
              </a:solidFill>
              <a:ln>
                <a:noFill/>
              </a:ln>
              <a:effectLst/>
            </c:spPr>
          </c:marker>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PowerPoint]Feuil1'!$D$4:$D$19</c:f>
              <c:numCache>
                <c:formatCode>General</c:formatCode>
                <c:ptCount val="16"/>
                <c:pt idx="8">
                  <c:v>35</c:v>
                </c:pt>
                <c:pt idx="9">
                  <c:v>59</c:v>
                </c:pt>
                <c:pt idx="10">
                  <c:v>66</c:v>
                </c:pt>
                <c:pt idx="11">
                  <c:v>62</c:v>
                </c:pt>
                <c:pt idx="12">
                  <c:v>74</c:v>
                </c:pt>
                <c:pt idx="13">
                  <c:v>74</c:v>
                </c:pt>
                <c:pt idx="14">
                  <c:v>68</c:v>
                </c:pt>
                <c:pt idx="15">
                  <c:v>85</c:v>
                </c:pt>
              </c:numCache>
            </c:numRef>
          </c:val>
          <c:smooth val="0"/>
          <c:extLst>
            <c:ext xmlns:c16="http://schemas.microsoft.com/office/drawing/2014/chart" uri="{C3380CC4-5D6E-409C-BE32-E72D297353CC}">
              <c16:uniqueId val="{00000001-079C-4450-B9FA-84C5000BEF03}"/>
            </c:ext>
          </c:extLst>
        </c:ser>
        <c:ser>
          <c:idx val="2"/>
          <c:order val="2"/>
          <c:tx>
            <c:strRef>
              <c:f>'[Graphique dans Microsoft PowerPoint]Feuil1'!$E$3</c:f>
              <c:strCache>
                <c:ptCount val="1"/>
                <c:pt idx="0">
                  <c:v>MScIPS</c:v>
                </c:pt>
              </c:strCache>
            </c:strRef>
          </c:tx>
          <c:spPr>
            <a:ln w="19050" cap="rnd" cmpd="sng" algn="ctr">
              <a:solidFill>
                <a:schemeClr val="accent1">
                  <a:shade val="65000"/>
                  <a:shade val="95000"/>
                  <a:satMod val="105000"/>
                </a:schemeClr>
              </a:solidFill>
              <a:round/>
            </a:ln>
            <a:effectLst/>
          </c:spPr>
          <c:marker>
            <c:symbol val="circle"/>
            <c:size val="17"/>
            <c:spPr>
              <a:solidFill>
                <a:schemeClr val="lt1"/>
              </a:solidFill>
              <a:ln>
                <a:noFill/>
              </a:ln>
              <a:effectLst/>
            </c:spPr>
          </c:marker>
          <c:dLbls>
            <c:dLbl>
              <c:idx val="15"/>
              <c:tx>
                <c:rich>
                  <a:bodyPr/>
                  <a:lstStyle/>
                  <a:p>
                    <a:r>
                      <a:rPr lang="en-US"/>
                      <a:t>41</a:t>
                    </a:r>
                    <a:endParaRPr lang="en-US" dirty="0"/>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23AA-4ABC-A789-F4635FF0574B}"/>
                </c:ext>
              </c:extLst>
            </c:dLbl>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accent1">
                        <a:shade val="6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dk1">
                          <a:lumMod val="35000"/>
                          <a:lumOff val="65000"/>
                        </a:schemeClr>
                      </a:solidFill>
                    </a:ln>
                    <a:effectLst/>
                  </c:spPr>
                </c15:leaderLines>
              </c:ext>
            </c:extLst>
          </c:dLbls>
          <c:cat>
            <c:numRef>
              <c:f>'[Graphique dans Microsoft PowerPoint]Feuil1'!$B$4:$B$19</c:f>
              <c:numCache>
                <c:formatCode>General</c:formatCode>
                <c:ptCount val="16"/>
                <c:pt idx="0">
                  <c:v>2009</c:v>
                </c:pt>
                <c:pt idx="1">
                  <c:v>2010</c:v>
                </c:pt>
                <c:pt idx="2">
                  <c:v>2011</c:v>
                </c:pt>
                <c:pt idx="3">
                  <c:v>2012</c:v>
                </c:pt>
                <c:pt idx="4">
                  <c:v>2013</c:v>
                </c:pt>
                <c:pt idx="5">
                  <c:v>2014</c:v>
                </c:pt>
                <c:pt idx="6">
                  <c:v>2015</c:v>
                </c:pt>
                <c:pt idx="7">
                  <c:v>2016</c:v>
                </c:pt>
                <c:pt idx="8">
                  <c:v>2017</c:v>
                </c:pt>
                <c:pt idx="9">
                  <c:v>2018</c:v>
                </c:pt>
                <c:pt idx="10">
                  <c:v>2019</c:v>
                </c:pt>
                <c:pt idx="11">
                  <c:v>2020</c:v>
                </c:pt>
                <c:pt idx="12">
                  <c:v>2021</c:v>
                </c:pt>
                <c:pt idx="13">
                  <c:v>2022</c:v>
                </c:pt>
                <c:pt idx="14">
                  <c:v>2023</c:v>
                </c:pt>
                <c:pt idx="15">
                  <c:v>2024</c:v>
                </c:pt>
              </c:numCache>
            </c:numRef>
          </c:cat>
          <c:val>
            <c:numRef>
              <c:f>'[Graphique dans Microsoft PowerPoint]Feuil1'!$E$4:$E$19</c:f>
              <c:numCache>
                <c:formatCode>General</c:formatCode>
                <c:ptCount val="16"/>
                <c:pt idx="9">
                  <c:v>5</c:v>
                </c:pt>
                <c:pt idx="10">
                  <c:v>9</c:v>
                </c:pt>
                <c:pt idx="11">
                  <c:v>12</c:v>
                </c:pt>
                <c:pt idx="12">
                  <c:v>20</c:v>
                </c:pt>
                <c:pt idx="13">
                  <c:v>24</c:v>
                </c:pt>
                <c:pt idx="14">
                  <c:v>34</c:v>
                </c:pt>
                <c:pt idx="15">
                  <c:v>39</c:v>
                </c:pt>
              </c:numCache>
            </c:numRef>
          </c:val>
          <c:smooth val="0"/>
          <c:extLst>
            <c:ext xmlns:c16="http://schemas.microsoft.com/office/drawing/2014/chart" uri="{C3380CC4-5D6E-409C-BE32-E72D297353CC}">
              <c16:uniqueId val="{00000002-079C-4450-B9FA-84C5000BEF03}"/>
            </c:ext>
          </c:extLst>
        </c:ser>
        <c:dLbls>
          <c:dLblPos val="ctr"/>
          <c:showLegendKey val="0"/>
          <c:showVal val="1"/>
          <c:showCatName val="0"/>
          <c:showSerName val="0"/>
          <c:showPercent val="0"/>
          <c:showBubbleSize val="0"/>
        </c:dLbls>
        <c:marker val="1"/>
        <c:smooth val="0"/>
        <c:axId val="457591392"/>
        <c:axId val="457588440"/>
      </c:lineChart>
      <c:catAx>
        <c:axId val="457591392"/>
        <c:scaling>
          <c:orientation val="minMax"/>
        </c:scaling>
        <c:delete val="0"/>
        <c:axPos val="b"/>
        <c:numFmt formatCode="General" sourceLinked="1"/>
        <c:majorTickMark val="none"/>
        <c:minorTickMark val="none"/>
        <c:tickLblPos val="nextTo"/>
        <c:spPr>
          <a:noFill/>
          <a:ln w="9525" cap="flat" cmpd="sng" algn="ctr">
            <a:solidFill>
              <a:schemeClr val="dk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dk1">
                    <a:lumMod val="65000"/>
                    <a:lumOff val="35000"/>
                  </a:schemeClr>
                </a:solidFill>
                <a:latin typeface="+mn-lt"/>
                <a:ea typeface="+mn-ea"/>
                <a:cs typeface="+mn-cs"/>
              </a:defRPr>
            </a:pPr>
            <a:endParaRPr lang="fr-FR"/>
          </a:p>
        </c:txPr>
        <c:crossAx val="457588440"/>
        <c:crosses val="autoZero"/>
        <c:auto val="1"/>
        <c:lblAlgn val="ctr"/>
        <c:lblOffset val="100"/>
        <c:noMultiLvlLbl val="0"/>
      </c:catAx>
      <c:valAx>
        <c:axId val="457588440"/>
        <c:scaling>
          <c:orientation val="minMax"/>
        </c:scaling>
        <c:delete val="1"/>
        <c:axPos val="l"/>
        <c:numFmt formatCode="General" sourceLinked="1"/>
        <c:majorTickMark val="none"/>
        <c:minorTickMark val="none"/>
        <c:tickLblPos val="nextTo"/>
        <c:crossAx val="4575913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fr-FR"/>
        </a:p>
      </c:txPr>
    </c:legend>
    <c:plotVisOnly val="1"/>
    <c:dispBlanksAs val="gap"/>
    <c:showDLblsOverMax val="0"/>
  </c:chart>
  <c:spPr>
    <a:solidFill>
      <a:schemeClr val="lt1"/>
    </a:solidFill>
    <a:ln w="9525" cap="flat" cmpd="sng" algn="ctr">
      <a:solidFill>
        <a:schemeClr val="dk1">
          <a:lumMod val="15000"/>
          <a:lumOff val="85000"/>
        </a:schemeClr>
      </a:solidFill>
      <a:round/>
    </a:ln>
    <a:effectLst/>
  </c:spPr>
  <c:txPr>
    <a:bodyPr/>
    <a:lstStyle/>
    <a:p>
      <a:pPr>
        <a:defRPr/>
      </a:pPr>
      <a:endParaRPr lang="fr-FR"/>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Reversed" id="21">
  <a:schemeClr val="accent1"/>
</cs:colorStyle>
</file>

<file path=ppt/charts/style1.xml><?xml version="1.0" encoding="utf-8"?>
<cs:chartStyle xmlns:cs="http://schemas.microsoft.com/office/drawing/2012/chartStyle" xmlns:a="http://schemas.openxmlformats.org/drawingml/2006/main" id="234">
  <cs:axisTitle>
    <cs:lnRef idx="0"/>
    <cs:fillRef idx="0"/>
    <cs:effectRef idx="0"/>
    <cs:fontRef idx="minor">
      <a:schemeClr val="dk1">
        <a:lumMod val="65000"/>
        <a:lumOff val="35000"/>
      </a:schemeClr>
    </cs:fontRef>
    <cs:defRPr sz="900" kern="1200"/>
  </cs:axisTitle>
  <cs:category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1000" kern="1200"/>
  </cs:categoryAxis>
  <cs:chartArea>
    <cs:lnRef idx="0"/>
    <cs:fillRef idx="0"/>
    <cs:effectRef idx="0"/>
    <cs:fontRef idx="minor">
      <a:schemeClr val="dk1"/>
    </cs:fontRef>
    <cs:spPr>
      <a:solidFill>
        <a:schemeClr val="lt1"/>
      </a:solidFill>
      <a:ln w="9525" cap="flat" cmpd="sng" algn="ctr">
        <a:solidFill>
          <a:schemeClr val="dk1">
            <a:lumMod val="15000"/>
            <a:lumOff val="85000"/>
          </a:schemeClr>
        </a:solidFill>
        <a:round/>
      </a:ln>
    </cs:spPr>
    <cs:defRPr sz="900" kern="1200"/>
  </cs:chartArea>
  <cs:dataLabel>
    <cs:lnRef idx="0"/>
    <cs:fillRef idx="0"/>
    <cs:effectRef idx="0"/>
    <cs:fontRef idx="minor">
      <cs:styleClr val="auto"/>
    </cs:fontRef>
    <cs:spPr/>
    <cs:defRPr sz="900" b="1" i="0" u="none" strike="noStrike" kern="1200" baseline="0"/>
  </cs:dataLabel>
  <cs:dataLabelCallout>
    <cs:lnRef idx="0"/>
    <cs:fillRef idx="0"/>
    <cs:effectRef idx="0"/>
    <cs:fontRef idx="minor">
      <a:schemeClr val="dk1">
        <a:lumMod val="65000"/>
        <a:lumOff val="35000"/>
      </a:schemeClr>
    </cs:fontRef>
    <cs:spPr>
      <a:solidFill>
        <a:schemeClr val="lt1"/>
      </a:solidFill>
      <a:ln w="9575">
        <a:solidFill>
          <a:schemeClr val="lt1">
            <a:lumMod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19050" cap="rnd" cmpd="sng" algn="ctr">
        <a:solidFill>
          <a:schemeClr val="phClr">
            <a:shade val="95000"/>
            <a:satMod val="105000"/>
          </a:schemeClr>
        </a:solidFill>
        <a:round/>
      </a:ln>
    </cs:spPr>
  </cs:dataPointLine>
  <cs:dataPointMarker>
    <cs:lnRef idx="0"/>
    <cs:fillRef idx="0"/>
    <cs:effectRef idx="0"/>
    <cs:fontRef idx="minor">
      <a:schemeClr val="dk1"/>
    </cs:fontRef>
    <cs:spPr>
      <a:solidFill>
        <a:schemeClr val="lt1"/>
      </a:solidFill>
    </cs:spPr>
  </cs:dataPointMarker>
  <cs:dataPointMarkerLayout symbol="circle" size="17"/>
  <cs:dataPointWireframe>
    <cs:lnRef idx="0">
      <cs:styleClr val="auto"/>
    </cs:lnRef>
    <cs:fillRef idx="1"/>
    <cs:effectRef idx="0"/>
    <cs:fontRef idx="minor">
      <a:schemeClr val="dk1"/>
    </cs:fontRef>
    <cs:spPr>
      <a:ln w="9525">
        <a:solidFill>
          <a:schemeClr val="phClr"/>
        </a:solidFill>
      </a:ln>
    </cs:spPr>
  </cs:dataPointWireframe>
  <cs:dataTable>
    <cs:lnRef idx="0"/>
    <cs:fillRef idx="0"/>
    <cs:effectRef idx="0"/>
    <cs:fontRef idx="minor">
      <a:schemeClr val="dk1">
        <a:lumMod val="65000"/>
        <a:lumOff val="35000"/>
      </a:schemeClr>
    </cs:fontRef>
    <cs:spPr>
      <a:ln w="9525">
        <a:solidFill>
          <a:schemeClr val="dk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dk1">
            <a:lumMod val="50000"/>
            <a:lumOff val="50000"/>
          </a:schemeClr>
        </a:solidFill>
      </a:ln>
    </cs:spPr>
  </cs:downBar>
  <cs:dropLine>
    <cs:lnRef idx="0"/>
    <cs:fillRef idx="0"/>
    <cs:effectRef idx="0"/>
    <cs:fontRef idx="minor">
      <a:schemeClr val="dk1"/>
    </cs:fontRef>
    <cs:spPr>
      <a:ln w="9525">
        <a:solidFill>
          <a:schemeClr val="dk1">
            <a:lumMod val="35000"/>
            <a:lumOff val="65000"/>
          </a:schemeClr>
        </a:solidFill>
      </a:ln>
    </cs:spPr>
  </cs:dropLine>
  <cs:errorBar>
    <cs:lnRef idx="0"/>
    <cs:fillRef idx="0"/>
    <cs:effectRef idx="0"/>
    <cs:fontRef idx="minor">
      <a:schemeClr val="dk1"/>
    </cs:fontRef>
    <cs:spPr>
      <a:ln w="9525">
        <a:solidFill>
          <a:schemeClr val="dk1">
            <a:lumMod val="50000"/>
            <a:lumOff val="50000"/>
          </a:schemeClr>
        </a:solidFill>
      </a:ln>
    </cs:spPr>
  </cs:errorBar>
  <cs:floor>
    <cs:lnRef idx="0"/>
    <cs:fillRef idx="0"/>
    <cs:effectRef idx="0"/>
    <cs:fontRef idx="minor">
      <a:schemeClr val="dk1"/>
    </cs:fontRef>
  </cs:floor>
  <cs:gridlineMajor>
    <cs:lnRef idx="0"/>
    <cs:fillRef idx="0"/>
    <cs:effectRef idx="0"/>
    <cs:fontRef idx="minor">
      <a:schemeClr val="dk1"/>
    </cs:fontRef>
    <cs:spPr>
      <a:ln>
        <a:solidFill>
          <a:schemeClr val="dk1">
            <a:lumMod val="15000"/>
            <a:lumOff val="85000"/>
          </a:schemeClr>
        </a:solidFill>
      </a:ln>
    </cs:spPr>
  </cs:gridlineMajor>
  <cs:gridlineMinor>
    <cs:lnRef idx="0"/>
    <cs:fillRef idx="0"/>
    <cs:effectRef idx="0"/>
    <cs:fontRef idx="minor">
      <a:schemeClr val="dk1"/>
    </cs:fontRef>
    <cs:spPr>
      <a:ln>
        <a:solidFill>
          <a:schemeClr val="dk1">
            <a:lumMod val="5000"/>
            <a:lumOff val="95000"/>
          </a:schemeClr>
        </a:solidFill>
      </a:ln>
    </cs:spPr>
  </cs:gridlineMinor>
  <cs:hiLoLine>
    <cs:lnRef idx="0"/>
    <cs:fillRef idx="0"/>
    <cs:effectRef idx="0"/>
    <cs:fontRef idx="minor">
      <a:schemeClr val="dk1"/>
    </cs:fontRef>
    <cs:spPr>
      <a:ln w="9525">
        <a:solidFill>
          <a:schemeClr val="dk1">
            <a:lumMod val="35000"/>
            <a:lumOff val="65000"/>
          </a:schemeClr>
        </a:solidFill>
      </a:ln>
    </cs:spPr>
  </cs:hiLoLine>
  <cs:leaderLine>
    <cs:lnRef idx="0"/>
    <cs:fillRef idx="0"/>
    <cs:effectRef idx="0"/>
    <cs:fontRef idx="minor">
      <a:schemeClr val="dk1"/>
    </cs:fontRef>
    <cs:spPr>
      <a:ln w="9525">
        <a:solidFill>
          <a:schemeClr val="dk1">
            <a:lumMod val="35000"/>
            <a:lumOff val="65000"/>
          </a:schemeClr>
        </a:solidFill>
      </a:ln>
    </cs:spPr>
  </cs:leaderLine>
  <cs:legend>
    <cs:lnRef idx="0"/>
    <cs:fillRef idx="0"/>
    <cs:effectRef idx="0"/>
    <cs:fontRef idx="minor">
      <a:schemeClr val="dk1">
        <a:lumMod val="65000"/>
        <a:lumOff val="3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900" kern="1200"/>
  </cs:seriesAxis>
  <cs:seriesLine>
    <cs:lnRef idx="0"/>
    <cs:fillRef idx="0"/>
    <cs:effectRef idx="0"/>
    <cs:fontRef idx="minor">
      <a:schemeClr val="dk1"/>
    </cs:fontRef>
    <cs:spPr>
      <a:ln w="9525">
        <a:solidFill>
          <a:schemeClr val="dk1">
            <a:lumMod val="35000"/>
            <a:lumOff val="65000"/>
          </a:schemeClr>
        </a:solidFill>
      </a:ln>
    </cs:spPr>
  </cs:seriesLine>
  <cs:title>
    <cs:lnRef idx="0"/>
    <cs:fillRef idx="0"/>
    <cs:effectRef idx="0"/>
    <cs:fontRef idx="minor">
      <a:schemeClr val="dk1"/>
    </cs:fontRef>
    <cs:defRPr sz="1440" b="0" kern="1200" cap="all" spc="0" baseline="0">
      <a:gradFill>
        <a:gsLst>
          <a:gs pos="0">
            <a:schemeClr val="dk1">
              <a:lumMod val="50000"/>
              <a:lumOff val="50000"/>
            </a:schemeClr>
          </a:gs>
          <a:gs pos="100000">
            <a:schemeClr val="dk1">
              <a:lumMod val="85000"/>
              <a:lumOff val="15000"/>
            </a:schemeClr>
          </a:gs>
        </a:gsLst>
        <a:lin ang="5400000" scaled="0"/>
      </a:gradFill>
    </cs:defRPr>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dk1">
            <a:lumMod val="50000"/>
            <a:lumOff val="50000"/>
          </a:schemeClr>
        </a:solidFill>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0.04957</cdr:x>
      <cdr:y>0.32278</cdr:y>
    </cdr:from>
    <cdr:to>
      <cdr:x>0.17326</cdr:x>
      <cdr:y>0.44093</cdr:y>
    </cdr:to>
    <cdr:sp macro="" textlink="">
      <cdr:nvSpPr>
        <cdr:cNvPr id="2" name="Rectangle 1">
          <a:extLst xmlns:a="http://schemas.openxmlformats.org/drawingml/2006/main">
            <a:ext uri="{FF2B5EF4-FFF2-40B4-BE49-F238E27FC236}">
              <a16:creationId xmlns:a16="http://schemas.microsoft.com/office/drawing/2014/main" id="{2D148B0E-94C5-3F28-A86E-93A2FC937492}"/>
            </a:ext>
          </a:extLst>
        </cdr:cNvPr>
        <cdr:cNvSpPr/>
      </cdr:nvSpPr>
      <cdr:spPr>
        <a:xfrm xmlns:a="http://schemas.openxmlformats.org/drawingml/2006/main">
          <a:off x="439996" y="1137497"/>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lumMod val="60000"/>
                  <a:lumOff val="40000"/>
                </a:schemeClr>
              </a:solidFill>
            </a:rPr>
            <a:t>MScSI</a:t>
          </a:r>
          <a:endParaRPr lang="fr-CH" b="1" dirty="0">
            <a:solidFill>
              <a:schemeClr val="accent1">
                <a:lumMod val="60000"/>
                <a:lumOff val="40000"/>
              </a:schemeClr>
            </a:solidFill>
          </a:endParaRPr>
        </a:p>
      </cdr:txBody>
    </cdr:sp>
  </cdr:relSizeAnchor>
  <cdr:relSizeAnchor xmlns:cdr="http://schemas.openxmlformats.org/drawingml/2006/chartDrawing">
    <cdr:from>
      <cdr:x>0.39127</cdr:x>
      <cdr:y>0.5</cdr:y>
    </cdr:from>
    <cdr:to>
      <cdr:x>0.51497</cdr:x>
      <cdr:y>0.61815</cdr:y>
    </cdr:to>
    <cdr:sp macro="" textlink="">
      <cdr:nvSpPr>
        <cdr:cNvPr id="3" name="Rectangle 2">
          <a:extLst xmlns:a="http://schemas.openxmlformats.org/drawingml/2006/main">
            <a:ext uri="{FF2B5EF4-FFF2-40B4-BE49-F238E27FC236}">
              <a16:creationId xmlns:a16="http://schemas.microsoft.com/office/drawing/2014/main" id="{AD9457F2-B12B-4F97-E5B5-D5B8ED70AEF8}"/>
            </a:ext>
          </a:extLst>
        </cdr:cNvPr>
        <cdr:cNvSpPr/>
      </cdr:nvSpPr>
      <cdr:spPr>
        <a:xfrm xmlns:a="http://schemas.openxmlformats.org/drawingml/2006/main">
          <a:off x="3473005" y="1762052"/>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solidFill>
            </a:rPr>
            <a:t>MScSA</a:t>
          </a:r>
          <a:endParaRPr lang="fr-CH" b="1" dirty="0">
            <a:solidFill>
              <a:schemeClr val="accent1"/>
            </a:solidFill>
          </a:endParaRPr>
        </a:p>
      </cdr:txBody>
    </cdr:sp>
  </cdr:relSizeAnchor>
  <cdr:relSizeAnchor xmlns:cdr="http://schemas.openxmlformats.org/drawingml/2006/chartDrawing">
    <cdr:from>
      <cdr:x>0.45789</cdr:x>
      <cdr:y>0.67963</cdr:y>
    </cdr:from>
    <cdr:to>
      <cdr:x>0.58158</cdr:x>
      <cdr:y>0.79778</cdr:y>
    </cdr:to>
    <cdr:sp macro="" textlink="">
      <cdr:nvSpPr>
        <cdr:cNvPr id="4" name="Rectangle 3">
          <a:extLst xmlns:a="http://schemas.openxmlformats.org/drawingml/2006/main">
            <a:ext uri="{FF2B5EF4-FFF2-40B4-BE49-F238E27FC236}">
              <a16:creationId xmlns:a16="http://schemas.microsoft.com/office/drawing/2014/main" id="{52E78E68-1F37-17D6-C419-88B0EB3FF6C6}"/>
            </a:ext>
          </a:extLst>
        </cdr:cNvPr>
        <cdr:cNvSpPr/>
      </cdr:nvSpPr>
      <cdr:spPr>
        <a:xfrm xmlns:a="http://schemas.openxmlformats.org/drawingml/2006/main">
          <a:off x="4064291" y="2395100"/>
          <a:ext cx="1097913" cy="416370"/>
        </a:xfrm>
        <a:prstGeom xmlns:a="http://schemas.openxmlformats.org/drawingml/2006/main" prst="rect">
          <a:avLst/>
        </a:prstGeom>
        <a:noFill xmlns:a="http://schemas.openxmlformats.org/drawingml/2006/main"/>
        <a:ln xmlns:a="http://schemas.openxmlformats.org/drawingml/2006/main">
          <a:noFill/>
        </a:ln>
        <a:effectLst xmlns:a="http://schemas.openxmlformats.org/drawingml/2006/main"/>
      </cdr:spPr>
      <cdr:style>
        <a:lnRef xmlns:a="http://schemas.openxmlformats.org/drawingml/2006/main" idx="1">
          <a:schemeClr val="accent1"/>
        </a:lnRef>
        <a:fillRef xmlns:a="http://schemas.openxmlformats.org/drawingml/2006/main" idx="3">
          <a:schemeClr val="accent1"/>
        </a:fillRef>
        <a:effectRef xmlns:a="http://schemas.openxmlformats.org/drawingml/2006/main" idx="2">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fr-FR"/>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xmlns:a="http://schemas.openxmlformats.org/drawingml/2006/main">
          <a:pPr algn="ctr"/>
          <a:r>
            <a:rPr lang="fr-CH" b="1" dirty="0" err="1">
              <a:solidFill>
                <a:schemeClr val="accent1">
                  <a:lumMod val="75000"/>
                </a:schemeClr>
              </a:solidFill>
            </a:rPr>
            <a:t>MScIPS</a:t>
          </a:r>
          <a:endParaRPr lang="fr-CH" b="1" dirty="0">
            <a:solidFill>
              <a:schemeClr val="accent1">
                <a:lumMod val="75000"/>
              </a:schemeClr>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4284" cy="497020"/>
          </a:xfrm>
          <a:prstGeom prst="rect">
            <a:avLst/>
          </a:prstGeom>
        </p:spPr>
        <p:txBody>
          <a:bodyPr vert="horz" lIns="91979" tIns="45990" rIns="91979" bIns="45990" rtlCol="0"/>
          <a:lstStyle>
            <a:lvl1pPr algn="l">
              <a:defRPr sz="1200"/>
            </a:lvl1pPr>
          </a:lstStyle>
          <a:p>
            <a:endParaRPr lang="fr-CH"/>
          </a:p>
        </p:txBody>
      </p:sp>
      <p:sp>
        <p:nvSpPr>
          <p:cNvPr id="3" name="Espace réservé de la date 2"/>
          <p:cNvSpPr>
            <a:spLocks noGrp="1"/>
          </p:cNvSpPr>
          <p:nvPr>
            <p:ph type="dt" sz="quarter" idx="1"/>
          </p:nvPr>
        </p:nvSpPr>
        <p:spPr>
          <a:xfrm>
            <a:off x="3848644" y="1"/>
            <a:ext cx="2944284" cy="497020"/>
          </a:xfrm>
          <a:prstGeom prst="rect">
            <a:avLst/>
          </a:prstGeom>
        </p:spPr>
        <p:txBody>
          <a:bodyPr vert="horz" lIns="91979" tIns="45990" rIns="91979" bIns="45990" rtlCol="0"/>
          <a:lstStyle>
            <a:lvl1pPr algn="r">
              <a:defRPr sz="1200"/>
            </a:lvl1pPr>
          </a:lstStyle>
          <a:p>
            <a:fld id="{6B8A0A73-3B42-4831-AC4D-D3F4F0AADCAE}" type="datetimeFigureOut">
              <a:rPr lang="fr-CH" smtClean="0"/>
              <a:t>07.10.2024</a:t>
            </a:fld>
            <a:endParaRPr lang="fr-CH"/>
          </a:p>
        </p:txBody>
      </p:sp>
      <p:sp>
        <p:nvSpPr>
          <p:cNvPr id="4" name="Espace réservé du pied de page 3"/>
          <p:cNvSpPr>
            <a:spLocks noGrp="1"/>
          </p:cNvSpPr>
          <p:nvPr>
            <p:ph type="ftr" sz="quarter" idx="2"/>
          </p:nvPr>
        </p:nvSpPr>
        <p:spPr>
          <a:xfrm>
            <a:off x="0" y="9408982"/>
            <a:ext cx="2944284" cy="497019"/>
          </a:xfrm>
          <a:prstGeom prst="rect">
            <a:avLst/>
          </a:prstGeom>
        </p:spPr>
        <p:txBody>
          <a:bodyPr vert="horz" lIns="91979" tIns="45990" rIns="91979" bIns="45990" rtlCol="0" anchor="b"/>
          <a:lstStyle>
            <a:lvl1pPr algn="l">
              <a:defRPr sz="1200"/>
            </a:lvl1pPr>
          </a:lstStyle>
          <a:p>
            <a:endParaRPr lang="fr-CH"/>
          </a:p>
        </p:txBody>
      </p:sp>
      <p:sp>
        <p:nvSpPr>
          <p:cNvPr id="5" name="Espace réservé du numéro de diapositive 4"/>
          <p:cNvSpPr>
            <a:spLocks noGrp="1"/>
          </p:cNvSpPr>
          <p:nvPr>
            <p:ph type="sldNum" sz="quarter" idx="3"/>
          </p:nvPr>
        </p:nvSpPr>
        <p:spPr>
          <a:xfrm>
            <a:off x="3848644" y="9408982"/>
            <a:ext cx="2944284" cy="497019"/>
          </a:xfrm>
          <a:prstGeom prst="rect">
            <a:avLst/>
          </a:prstGeom>
        </p:spPr>
        <p:txBody>
          <a:bodyPr vert="horz" lIns="91979" tIns="45990" rIns="91979" bIns="45990" rtlCol="0" anchor="b"/>
          <a:lstStyle>
            <a:lvl1pPr algn="r">
              <a:defRPr sz="1200"/>
            </a:lvl1pPr>
          </a:lstStyle>
          <a:p>
            <a:fld id="{37CFBB9C-14B2-417A-96D9-22CF5D71D95E}" type="slidenum">
              <a:rPr lang="fr-CH" smtClean="0"/>
              <a:t>‹N°›</a:t>
            </a:fld>
            <a:endParaRPr lang="fr-CH"/>
          </a:p>
        </p:txBody>
      </p:sp>
    </p:spTree>
    <p:extLst>
      <p:ext uri="{BB962C8B-B14F-4D97-AF65-F5344CB8AC3E}">
        <p14:creationId xmlns:p14="http://schemas.microsoft.com/office/powerpoint/2010/main" val="31383864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1"/>
            <a:ext cx="2944284" cy="497020"/>
          </a:xfrm>
          <a:prstGeom prst="rect">
            <a:avLst/>
          </a:prstGeom>
        </p:spPr>
        <p:txBody>
          <a:bodyPr vert="horz" lIns="91979" tIns="45990" rIns="91979" bIns="45990" rtlCol="0"/>
          <a:lstStyle>
            <a:lvl1pPr algn="l">
              <a:defRPr sz="1200"/>
            </a:lvl1pPr>
          </a:lstStyle>
          <a:p>
            <a:endParaRPr lang="fr-CH"/>
          </a:p>
        </p:txBody>
      </p:sp>
      <p:sp>
        <p:nvSpPr>
          <p:cNvPr id="3" name="Espace réservé de la date 2"/>
          <p:cNvSpPr>
            <a:spLocks noGrp="1"/>
          </p:cNvSpPr>
          <p:nvPr>
            <p:ph type="dt" idx="1"/>
          </p:nvPr>
        </p:nvSpPr>
        <p:spPr>
          <a:xfrm>
            <a:off x="3848644" y="1"/>
            <a:ext cx="2944284" cy="497020"/>
          </a:xfrm>
          <a:prstGeom prst="rect">
            <a:avLst/>
          </a:prstGeom>
        </p:spPr>
        <p:txBody>
          <a:bodyPr vert="horz" lIns="91979" tIns="45990" rIns="91979" bIns="45990" rtlCol="0"/>
          <a:lstStyle>
            <a:lvl1pPr algn="r">
              <a:defRPr sz="1200"/>
            </a:lvl1pPr>
          </a:lstStyle>
          <a:p>
            <a:fld id="{F4837299-5D96-4E45-B3F2-31E1883B913E}" type="datetimeFigureOut">
              <a:rPr lang="fr-CH" smtClean="0"/>
              <a:t>07.10.2024</a:t>
            </a:fld>
            <a:endParaRPr lang="fr-CH"/>
          </a:p>
        </p:txBody>
      </p:sp>
      <p:sp>
        <p:nvSpPr>
          <p:cNvPr id="4" name="Espace réservé de l'image des diapositives 3"/>
          <p:cNvSpPr>
            <a:spLocks noGrp="1" noRot="1" noChangeAspect="1"/>
          </p:cNvSpPr>
          <p:nvPr>
            <p:ph type="sldImg" idx="2"/>
          </p:nvPr>
        </p:nvSpPr>
        <p:spPr>
          <a:xfrm>
            <a:off x="425450" y="1238250"/>
            <a:ext cx="5943600" cy="3343275"/>
          </a:xfrm>
          <a:prstGeom prst="rect">
            <a:avLst/>
          </a:prstGeom>
          <a:noFill/>
          <a:ln w="12700">
            <a:solidFill>
              <a:prstClr val="black"/>
            </a:solidFill>
          </a:ln>
        </p:spPr>
        <p:txBody>
          <a:bodyPr vert="horz" lIns="91979" tIns="45990" rIns="91979" bIns="45990" rtlCol="0" anchor="ctr"/>
          <a:lstStyle/>
          <a:p>
            <a:endParaRPr lang="fr-CH"/>
          </a:p>
        </p:txBody>
      </p:sp>
      <p:sp>
        <p:nvSpPr>
          <p:cNvPr id="5" name="Espace réservé des notes 4"/>
          <p:cNvSpPr>
            <a:spLocks noGrp="1"/>
          </p:cNvSpPr>
          <p:nvPr>
            <p:ph type="body" sz="quarter" idx="3"/>
          </p:nvPr>
        </p:nvSpPr>
        <p:spPr>
          <a:xfrm>
            <a:off x="679451" y="4767263"/>
            <a:ext cx="5435600" cy="3900488"/>
          </a:xfrm>
          <a:prstGeom prst="rect">
            <a:avLst/>
          </a:prstGeom>
        </p:spPr>
        <p:txBody>
          <a:bodyPr vert="horz" lIns="91979" tIns="45990" rIns="91979" bIns="459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0" y="9408982"/>
            <a:ext cx="2944284" cy="497019"/>
          </a:xfrm>
          <a:prstGeom prst="rect">
            <a:avLst/>
          </a:prstGeom>
        </p:spPr>
        <p:txBody>
          <a:bodyPr vert="horz" lIns="91979" tIns="45990" rIns="91979" bIns="4599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48644" y="9408982"/>
            <a:ext cx="2944284" cy="497019"/>
          </a:xfrm>
          <a:prstGeom prst="rect">
            <a:avLst/>
          </a:prstGeom>
        </p:spPr>
        <p:txBody>
          <a:bodyPr vert="horz" lIns="91979" tIns="45990" rIns="91979" bIns="45990" rtlCol="0" anchor="b"/>
          <a:lstStyle>
            <a:lvl1pPr algn="r">
              <a:defRPr sz="1200"/>
            </a:lvl1pPr>
          </a:lstStyle>
          <a:p>
            <a:fld id="{6FA0DE3D-56DB-483B-899D-049256E8B6DF}" type="slidenum">
              <a:rPr lang="fr-CH" smtClean="0"/>
              <a:t>‹N°›</a:t>
            </a:fld>
            <a:endParaRPr lang="fr-CH"/>
          </a:p>
        </p:txBody>
      </p:sp>
    </p:spTree>
    <p:extLst>
      <p:ext uri="{BB962C8B-B14F-4D97-AF65-F5344CB8AC3E}">
        <p14:creationId xmlns:p14="http://schemas.microsoft.com/office/powerpoint/2010/main" val="729038898"/>
      </p:ext>
    </p:extLst>
  </p:cSld>
  <p:clrMap bg1="lt1" tx1="dk1" bg2="lt2" tx2="dk2" accent1="accent1" accent2="accent2" accent3="accent3" accent4="accent4" accent5="accent5" accent6="accent6" hlink="hlink" folHlink="folHlink"/>
  <p:notesStyle>
    <a:lvl1pPr marL="0" algn="l" defTabSz="713232" rtl="0" eaLnBrk="1" latinLnBrk="0" hangingPunct="1">
      <a:defRPr sz="936" kern="1200">
        <a:solidFill>
          <a:schemeClr val="tx1"/>
        </a:solidFill>
        <a:latin typeface="+mn-lt"/>
        <a:ea typeface="+mn-ea"/>
        <a:cs typeface="+mn-cs"/>
      </a:defRPr>
    </a:lvl1pPr>
    <a:lvl2pPr marL="356616" algn="l" defTabSz="713232" rtl="0" eaLnBrk="1" latinLnBrk="0" hangingPunct="1">
      <a:defRPr sz="936" kern="1200">
        <a:solidFill>
          <a:schemeClr val="tx1"/>
        </a:solidFill>
        <a:latin typeface="+mn-lt"/>
        <a:ea typeface="+mn-ea"/>
        <a:cs typeface="+mn-cs"/>
      </a:defRPr>
    </a:lvl2pPr>
    <a:lvl3pPr marL="713232" algn="l" defTabSz="713232" rtl="0" eaLnBrk="1" latinLnBrk="0" hangingPunct="1">
      <a:defRPr sz="936" kern="1200">
        <a:solidFill>
          <a:schemeClr val="tx1"/>
        </a:solidFill>
        <a:latin typeface="+mn-lt"/>
        <a:ea typeface="+mn-ea"/>
        <a:cs typeface="+mn-cs"/>
      </a:defRPr>
    </a:lvl3pPr>
    <a:lvl4pPr marL="1069848" algn="l" defTabSz="713232" rtl="0" eaLnBrk="1" latinLnBrk="0" hangingPunct="1">
      <a:defRPr sz="936" kern="1200">
        <a:solidFill>
          <a:schemeClr val="tx1"/>
        </a:solidFill>
        <a:latin typeface="+mn-lt"/>
        <a:ea typeface="+mn-ea"/>
        <a:cs typeface="+mn-cs"/>
      </a:defRPr>
    </a:lvl4pPr>
    <a:lvl5pPr marL="1426464" algn="l" defTabSz="713232" rtl="0" eaLnBrk="1" latinLnBrk="0" hangingPunct="1">
      <a:defRPr sz="936" kern="1200">
        <a:solidFill>
          <a:schemeClr val="tx1"/>
        </a:solidFill>
        <a:latin typeface="+mn-lt"/>
        <a:ea typeface="+mn-ea"/>
        <a:cs typeface="+mn-cs"/>
      </a:defRPr>
    </a:lvl5pPr>
    <a:lvl6pPr marL="1783080" algn="l" defTabSz="713232" rtl="0" eaLnBrk="1" latinLnBrk="0" hangingPunct="1">
      <a:defRPr sz="936" kern="1200">
        <a:solidFill>
          <a:schemeClr val="tx1"/>
        </a:solidFill>
        <a:latin typeface="+mn-lt"/>
        <a:ea typeface="+mn-ea"/>
        <a:cs typeface="+mn-cs"/>
      </a:defRPr>
    </a:lvl6pPr>
    <a:lvl7pPr marL="2139696" algn="l" defTabSz="713232" rtl="0" eaLnBrk="1" latinLnBrk="0" hangingPunct="1">
      <a:defRPr sz="936" kern="1200">
        <a:solidFill>
          <a:schemeClr val="tx1"/>
        </a:solidFill>
        <a:latin typeface="+mn-lt"/>
        <a:ea typeface="+mn-ea"/>
        <a:cs typeface="+mn-cs"/>
      </a:defRPr>
    </a:lvl7pPr>
    <a:lvl8pPr marL="2496312" algn="l" defTabSz="713232" rtl="0" eaLnBrk="1" latinLnBrk="0" hangingPunct="1">
      <a:defRPr sz="936" kern="1200">
        <a:solidFill>
          <a:schemeClr val="tx1"/>
        </a:solidFill>
        <a:latin typeface="+mn-lt"/>
        <a:ea typeface="+mn-ea"/>
        <a:cs typeface="+mn-cs"/>
      </a:defRPr>
    </a:lvl8pPr>
    <a:lvl9pPr marL="2852928" algn="l" defTabSz="713232" rtl="0" eaLnBrk="1" latinLnBrk="0" hangingPunct="1">
      <a:defRPr sz="93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youtube.com/watch?v=XsVw_oRN57A" TargetMode="External"/><Relationship Id="rId2" Type="http://schemas.openxmlformats.org/officeDocument/2006/relationships/slide" Target="../slides/slide20.xml"/><Relationship Id="rId1" Type="http://schemas.openxmlformats.org/officeDocument/2006/relationships/notesMaster" Target="../notesMasters/notesMaster1.xml"/><Relationship Id="rId4" Type="http://schemas.openxmlformats.org/officeDocument/2006/relationships/hyperlink" Target="https://www.unil.ch/sciences-infirmieres/fr/home/menuinst/ecole.html"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Évolution du nombre de candidats </a:t>
            </a:r>
            <a:r>
              <a:rPr lang="fr-CH"/>
              <a:t>au programme </a:t>
            </a:r>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1</a:t>
            </a:fld>
            <a:endParaRPr lang="fr-CH"/>
          </a:p>
        </p:txBody>
      </p:sp>
    </p:spTree>
    <p:extLst>
      <p:ext uri="{BB962C8B-B14F-4D97-AF65-F5344CB8AC3E}">
        <p14:creationId xmlns:p14="http://schemas.microsoft.com/office/powerpoint/2010/main" val="24195835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1. </a:t>
            </a:r>
            <a:r>
              <a:rPr lang="fr-CH" sz="1200" dirty="0">
                <a:latin typeface="Calibri" panose="020F0502020204030204" pitchFamily="34" charset="0"/>
                <a:ea typeface="Calibri" panose="020F0502020204030204" pitchFamily="34" charset="0"/>
                <a:cs typeface="Calibri" panose="020F0502020204030204" pitchFamily="34" charset="0"/>
              </a:rPr>
              <a:t>Cours communs (40 ECTS) : </a:t>
            </a:r>
            <a:r>
              <a:rPr lang="fr-CH" sz="1200" dirty="0" err="1">
                <a:latin typeface="Calibri" panose="020F0502020204030204" pitchFamily="34" charset="0"/>
                <a:ea typeface="Calibri" panose="020F0502020204030204" pitchFamily="34" charset="0"/>
                <a:cs typeface="Calibri" panose="020F0502020204030204" pitchFamily="34" charset="0"/>
              </a:rPr>
              <a:t>MSc</a:t>
            </a:r>
            <a:r>
              <a:rPr lang="fr-CH" sz="1200" dirty="0">
                <a:latin typeface="Calibri" panose="020F0502020204030204" pitchFamily="34" charset="0"/>
                <a:ea typeface="Calibri" panose="020F0502020204030204" pitchFamily="34" charset="0"/>
                <a:cs typeface="Calibri" panose="020F0502020204030204" pitchFamily="34" charset="0"/>
              </a:rPr>
              <a:t> SI et </a:t>
            </a:r>
            <a:r>
              <a:rPr lang="fr-CH" sz="1200" dirty="0" err="1">
                <a:latin typeface="Calibri" panose="020F0502020204030204" pitchFamily="34" charset="0"/>
                <a:ea typeface="Calibri" panose="020F0502020204030204" pitchFamily="34" charset="0"/>
                <a:cs typeface="Calibri" panose="020F0502020204030204" pitchFamily="34" charset="0"/>
              </a:rPr>
              <a:t>MSc</a:t>
            </a:r>
            <a:r>
              <a:rPr lang="fr-CH" sz="1200" dirty="0">
                <a:latin typeface="Calibri" panose="020F0502020204030204" pitchFamily="34" charset="0"/>
                <a:ea typeface="Calibri" panose="020F0502020204030204" pitchFamily="34" charset="0"/>
                <a:cs typeface="Calibri" panose="020F0502020204030204" pitchFamily="34" charset="0"/>
              </a:rPr>
              <a:t> IPS toutes orientations</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2. </a:t>
            </a:r>
            <a:r>
              <a:rPr lang="fr-CH" sz="1200" dirty="0">
                <a:latin typeface="Calibri" panose="020F0502020204030204" pitchFamily="34" charset="0"/>
                <a:ea typeface="Calibri" panose="020F0502020204030204" pitchFamily="34" charset="0"/>
                <a:cs typeface="Calibri" panose="020F0502020204030204" pitchFamily="34" charset="0"/>
              </a:rPr>
              <a:t>Cours par orientation (20 ECTS) : dès le 2</a:t>
            </a:r>
            <a:r>
              <a:rPr lang="fr-CH" sz="1200" baseline="30000" dirty="0">
                <a:latin typeface="Calibri" panose="020F0502020204030204" pitchFamily="34" charset="0"/>
                <a:ea typeface="Calibri" panose="020F0502020204030204" pitchFamily="34" charset="0"/>
                <a:cs typeface="Calibri" panose="020F0502020204030204" pitchFamily="34" charset="0"/>
              </a:rPr>
              <a:t>ème</a:t>
            </a:r>
            <a:r>
              <a:rPr lang="fr-CH" sz="1200" dirty="0">
                <a:latin typeface="Calibri" panose="020F0502020204030204" pitchFamily="34" charset="0"/>
                <a:ea typeface="Calibri" panose="020F0502020204030204" pitchFamily="34" charset="0"/>
                <a:cs typeface="Calibri" panose="020F0502020204030204" pitchFamily="34" charset="0"/>
              </a:rPr>
              <a:t> semestre, les étudiants suivent des cours en fonction de leur orientation. NEW : 20 ECTS santé mentale </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3. </a:t>
            </a:r>
            <a:r>
              <a:rPr lang="fr-CH" sz="1200" dirty="0">
                <a:latin typeface="Calibri" panose="020F0502020204030204" pitchFamily="34" charset="0"/>
                <a:ea typeface="Calibri" panose="020F0502020204030204" pitchFamily="34" charset="0"/>
                <a:cs typeface="Calibri" panose="020F0502020204030204" pitchFamily="34" charset="0"/>
              </a:rPr>
              <a:t>Stages (40 ECTS) : totalisant 26 semaines, soit 6.5 mois de stage</a:t>
            </a:r>
          </a:p>
          <a:p>
            <a:pPr>
              <a:lnSpc>
                <a:spcPct val="107000"/>
              </a:lnSpc>
              <a:spcAft>
                <a:spcPts val="805"/>
              </a:spcAft>
            </a:pPr>
            <a:r>
              <a:rPr lang="fr-CH" sz="1200" b="1" dirty="0">
                <a:solidFill>
                  <a:srgbClr val="A11845"/>
                </a:solidFill>
                <a:latin typeface="Calibri" panose="020F0502020204030204" pitchFamily="34" charset="0"/>
                <a:cs typeface="Calibri" panose="020F0502020204030204" pitchFamily="34" charset="0"/>
              </a:rPr>
              <a:t>Partie 4. </a:t>
            </a:r>
            <a:r>
              <a:rPr lang="fr-CH" sz="1200" dirty="0">
                <a:latin typeface="Calibri" panose="020F0502020204030204" pitchFamily="34" charset="0"/>
                <a:ea typeface="Calibri" panose="020F0502020204030204" pitchFamily="34" charset="0"/>
                <a:cs typeface="Calibri" panose="020F0502020204030204" pitchFamily="34" charset="0"/>
              </a:rPr>
              <a:t>Intégration des savoirs dans le domaine d'orientation  (20 ECTS) : travaux réflexifs jusqu’au mémoire (étude de cas approfondie). NEW : cours « durabilité et santé »</a:t>
            </a:r>
          </a:p>
          <a:p>
            <a:pPr>
              <a:lnSpc>
                <a:spcPct val="107000"/>
              </a:lnSpc>
              <a:spcAft>
                <a:spcPts val="805"/>
              </a:spcAft>
            </a:pPr>
            <a:r>
              <a:rPr lang="fr-CH" sz="1200" dirty="0">
                <a:latin typeface="Calibri" panose="020F0502020204030204" pitchFamily="34" charset="0"/>
                <a:ea typeface="Calibri" panose="020F0502020204030204" pitchFamily="34" charset="0"/>
                <a:cs typeface="Calibri" panose="020F0502020204030204" pitchFamily="34" charset="0"/>
              </a:rPr>
              <a:t> </a:t>
            </a:r>
          </a:p>
          <a:p>
            <a:pPr defTabSz="459897">
              <a:defRPr/>
            </a:pPr>
            <a:endParaRPr lang="fr-FR" dirty="0"/>
          </a:p>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12</a:t>
            </a:fld>
            <a:endParaRPr lang="fr-CH"/>
          </a:p>
        </p:txBody>
      </p:sp>
    </p:spTree>
    <p:extLst>
      <p:ext uri="{BB962C8B-B14F-4D97-AF65-F5344CB8AC3E}">
        <p14:creationId xmlns:p14="http://schemas.microsoft.com/office/powerpoint/2010/main" val="663539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CH" sz="1000" dirty="0">
                <a:latin typeface="+mn-lt"/>
              </a:rPr>
              <a:t>En novembre 2017, le Grand Conseil du Canton de Vaud a adopté</a:t>
            </a:r>
            <a:r>
              <a:rPr lang="fr-CH" sz="1000" baseline="0" dirty="0">
                <a:latin typeface="+mn-lt"/>
              </a:rPr>
              <a:t> une modification de la Loi sur la santé publique (LSP), portant sur l’article 124b. Cet article pose les bases légales pour la pratique d’un nouveau rôle infirmier: l’infirmier praticien spécialisé. </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CH" sz="1000" baseline="0" dirty="0">
              <a:latin typeface="+mn-lt"/>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CH" sz="1000" dirty="0">
                <a:latin typeface="+mn-lt"/>
              </a:rPr>
              <a:t>La pratique dispose actuellement d’un cadre légal uniquement dans le Canton de Vaud, mais d’autres cantons étudient actuellement une adaptation de leur cadre légal. Des hôpitaux comme les HUG engagent déjà des IPS</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CH" sz="1000" dirty="0">
              <a:latin typeface="+mn-lt"/>
            </a:endParaRPr>
          </a:p>
          <a:p>
            <a:pPr marL="0" indent="0">
              <a:buFont typeface="Arial" panose="020B0604020202020204" pitchFamily="34" charset="0"/>
              <a:buNone/>
            </a:pPr>
            <a:r>
              <a:rPr lang="fr-FR" sz="1000" dirty="0">
                <a:effectLst/>
                <a:latin typeface="+mn-lt"/>
                <a:ea typeface="Times New Roman" panose="02020603050405020304" pitchFamily="18" charset="0"/>
                <a:cs typeface="Times New Roman" panose="02020603050405020304" pitchFamily="18" charset="0"/>
              </a:rPr>
              <a:t>Le cursus MScIPS prépare à l’exercice du rôle d’infirmier praticien spécialisé (IPS)</a:t>
            </a:r>
            <a:r>
              <a:rPr lang="fr-FR" sz="1000" dirty="0">
                <a:effectLst/>
                <a:latin typeface="+mn-lt"/>
                <a:ea typeface="MS Gothic" panose="020B0609070205080204" pitchFamily="49" charset="-128"/>
                <a:cs typeface="Times New Roman" panose="02020603050405020304" pitchFamily="18" charset="0"/>
              </a:rPr>
              <a:t>, </a:t>
            </a:r>
            <a:r>
              <a:rPr lang="fr-FR" sz="1000" dirty="0">
                <a:effectLst/>
                <a:latin typeface="+mn-lt"/>
                <a:ea typeface="Times New Roman" panose="02020603050405020304" pitchFamily="18" charset="0"/>
                <a:cs typeface="Times New Roman" panose="02020603050405020304" pitchFamily="18" charset="0"/>
              </a:rPr>
              <a:t>tel que prévu à l’article 124b de la Loi Vaudoise sur la santé publique (LSP), </a:t>
            </a:r>
            <a:endParaRPr lang="fr-CH" sz="1000" dirty="0">
              <a:latin typeface="+mn-lt"/>
            </a:endParaRPr>
          </a:p>
          <a:p>
            <a:pPr marL="0" indent="0">
              <a:buFont typeface="Arial" panose="020B0604020202020204" pitchFamily="34" charset="0"/>
              <a:buNone/>
            </a:pPr>
            <a:endParaRPr lang="en-GB" dirty="0"/>
          </a:p>
          <a:p>
            <a:endParaRPr lang="fr-CH" baseline="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13</a:t>
            </a:fld>
            <a:endParaRPr lang="fr-FR"/>
          </a:p>
        </p:txBody>
      </p:sp>
    </p:spTree>
    <p:extLst>
      <p:ext uri="{BB962C8B-B14F-4D97-AF65-F5344CB8AC3E}">
        <p14:creationId xmlns:p14="http://schemas.microsoft.com/office/powerpoint/2010/main" val="36305241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baseline="0" dirty="0"/>
          </a:p>
          <a:p>
            <a:r>
              <a:rPr lang="fr-CH" baseline="0" dirty="0"/>
              <a:t>A droite : exemples d’intégration du rôle IPS en pratique clinique </a:t>
            </a:r>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14</a:t>
            </a:fld>
            <a:endParaRPr lang="fr-FR"/>
          </a:p>
        </p:txBody>
      </p:sp>
    </p:spTree>
    <p:extLst>
      <p:ext uri="{BB962C8B-B14F-4D97-AF65-F5344CB8AC3E}">
        <p14:creationId xmlns:p14="http://schemas.microsoft.com/office/powerpoint/2010/main" val="8101311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16</a:t>
            </a:fld>
            <a:endParaRPr lang="fr-CH"/>
          </a:p>
        </p:txBody>
      </p:sp>
    </p:spTree>
    <p:extLst>
      <p:ext uri="{BB962C8B-B14F-4D97-AF65-F5344CB8AC3E}">
        <p14:creationId xmlns:p14="http://schemas.microsoft.com/office/powerpoint/2010/main" val="19296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sz="120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17</a:t>
            </a:fld>
            <a:endParaRPr lang="fr-FR"/>
          </a:p>
        </p:txBody>
      </p:sp>
    </p:spTree>
    <p:extLst>
      <p:ext uri="{BB962C8B-B14F-4D97-AF65-F5344CB8AC3E}">
        <p14:creationId xmlns:p14="http://schemas.microsoft.com/office/powerpoint/2010/main" val="2210699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defTabSz="713214"/>
            <a:r>
              <a:rPr lang="fr-CH" sz="1000" b="1" spc="28" dirty="0">
                <a:solidFill>
                  <a:srgbClr val="AF4C64"/>
                </a:solidFill>
                <a:latin typeface="Calibri" panose="020F0502020204030204" pitchFamily="34" charset="0"/>
                <a:cs typeface="Calibri" panose="020F0502020204030204" pitchFamily="34" charset="0"/>
              </a:rPr>
              <a:t>6 modules de cours obligatoires </a:t>
            </a:r>
            <a:r>
              <a:rPr lang="fr-CH" sz="1000" spc="28" dirty="0">
                <a:solidFill>
                  <a:srgbClr val="251E20"/>
                </a:solidFill>
                <a:latin typeface="Calibri" panose="020F0502020204030204" pitchFamily="34" charset="0"/>
                <a:cs typeface="Calibri" panose="020F0502020204030204" pitchFamily="34" charset="0"/>
              </a:rPr>
              <a:t>et communs: 50 ECTS</a:t>
            </a:r>
          </a:p>
          <a:p>
            <a:pPr defTabSz="713214"/>
            <a:r>
              <a:rPr lang="fr-CH" sz="1000" spc="28" dirty="0">
                <a:solidFill>
                  <a:srgbClr val="251E20"/>
                </a:solidFill>
                <a:latin typeface="Calibri" panose="020F0502020204030204" pitchFamily="34" charset="0"/>
                <a:cs typeface="Calibri" panose="020F0502020204030204" pitchFamily="34" charset="0"/>
              </a:rPr>
              <a:t>	dont 1 stage ICLS: 5 ECTS</a:t>
            </a:r>
          </a:p>
          <a:p>
            <a:pPr defTabSz="713214"/>
            <a:r>
              <a:rPr lang="fr-CH" sz="1000" spc="28" dirty="0">
                <a:solidFill>
                  <a:srgbClr val="251E20"/>
                </a:solidFill>
                <a:latin typeface="Calibri" panose="020F0502020204030204" pitchFamily="34" charset="0"/>
                <a:cs typeface="Calibri" panose="020F0502020204030204" pitchFamily="34" charset="0"/>
              </a:rPr>
              <a:t>	dont 5 ECTS de cours à choix</a:t>
            </a:r>
          </a:p>
          <a:p>
            <a:pPr defTabSz="713214"/>
            <a:endParaRPr lang="fr-CH" sz="1000" spc="28" dirty="0">
              <a:solidFill>
                <a:srgbClr val="251E20"/>
              </a:solidFill>
              <a:latin typeface="Calibri" panose="020F0502020204030204" pitchFamily="34" charset="0"/>
              <a:cs typeface="Calibri" panose="020F0502020204030204" pitchFamily="34" charset="0"/>
            </a:endParaRPr>
          </a:p>
          <a:p>
            <a:pPr defTabSz="713214"/>
            <a:r>
              <a:rPr lang="fr-CH" sz="1000" spc="28" dirty="0">
                <a:solidFill>
                  <a:srgbClr val="251E20"/>
                </a:solidFill>
                <a:latin typeface="Calibri" panose="020F0502020204030204" pitchFamily="34" charset="0"/>
                <a:cs typeface="Calibri" panose="020F0502020204030204" pitchFamily="34" charset="0"/>
              </a:rPr>
              <a:t>3 modules de cours selon </a:t>
            </a:r>
            <a:r>
              <a:rPr lang="fr-CH" sz="1000" b="1" spc="28" dirty="0">
                <a:solidFill>
                  <a:srgbClr val="AF4C64"/>
                </a:solidFill>
                <a:latin typeface="Calibri" panose="020F0502020204030204" pitchFamily="34" charset="0"/>
                <a:cs typeface="Calibri" panose="020F0502020204030204" pitchFamily="34" charset="0"/>
              </a:rPr>
              <a:t>option recherche d’implantation </a:t>
            </a:r>
            <a:r>
              <a:rPr lang="fr-CH" sz="1000" spc="28" dirty="0">
                <a:solidFill>
                  <a:srgbClr val="251E20"/>
                </a:solidFill>
                <a:latin typeface="Calibri" panose="020F0502020204030204" pitchFamily="34" charset="0"/>
                <a:cs typeface="Calibri" panose="020F0502020204030204" pitchFamily="34" charset="0"/>
              </a:rPr>
              <a:t>ou</a:t>
            </a:r>
            <a:r>
              <a:rPr lang="fr-CH" sz="1000" b="1" spc="28" dirty="0">
                <a:solidFill>
                  <a:srgbClr val="44546A"/>
                </a:solidFill>
                <a:latin typeface="Calibri" panose="020F0502020204030204" pitchFamily="34" charset="0"/>
                <a:cs typeface="Calibri" panose="020F0502020204030204" pitchFamily="34" charset="0"/>
              </a:rPr>
              <a:t> </a:t>
            </a:r>
            <a:r>
              <a:rPr lang="fr-CH" sz="1000" b="1" spc="28" dirty="0">
                <a:solidFill>
                  <a:srgbClr val="AF4C64"/>
                </a:solidFill>
                <a:latin typeface="Calibri" panose="020F0502020204030204" pitchFamily="34" charset="0"/>
                <a:cs typeface="Calibri" panose="020F0502020204030204" pitchFamily="34" charset="0"/>
              </a:rPr>
              <a:t>recherche clinique </a:t>
            </a:r>
            <a:r>
              <a:rPr lang="fr-CH" sz="1000" spc="28" dirty="0">
                <a:solidFill>
                  <a:srgbClr val="251E20"/>
                </a:solidFill>
                <a:latin typeface="Calibri" panose="020F0502020204030204" pitchFamily="34" charset="0"/>
                <a:cs typeface="Calibri" panose="020F0502020204030204" pitchFamily="34" charset="0"/>
              </a:rPr>
              <a:t>: 15 ECTS</a:t>
            </a:r>
          </a:p>
          <a:p>
            <a:pPr defTabSz="713214"/>
            <a:endParaRPr lang="fr-CH" sz="1000" spc="28" dirty="0">
              <a:solidFill>
                <a:srgbClr val="251E20"/>
              </a:solidFill>
              <a:latin typeface="Calibri" panose="020F0502020204030204" pitchFamily="34" charset="0"/>
              <a:cs typeface="Calibri" panose="020F0502020204030204" pitchFamily="34" charset="0"/>
            </a:endParaRPr>
          </a:p>
          <a:p>
            <a:pPr marL="0" marR="0" lvl="0" indent="0" algn="l" defTabSz="713214" rtl="0" eaLnBrk="1" fontAlgn="auto" latinLnBrk="0" hangingPunct="1">
              <a:lnSpc>
                <a:spcPct val="100000"/>
              </a:lnSpc>
              <a:spcBef>
                <a:spcPts val="0"/>
              </a:spcBef>
              <a:spcAft>
                <a:spcPts val="0"/>
              </a:spcAft>
              <a:buClrTx/>
              <a:buSzTx/>
              <a:buFontTx/>
              <a:buNone/>
              <a:tabLst/>
              <a:defRPr/>
            </a:pPr>
            <a:r>
              <a:rPr lang="fr-CH" sz="1000" spc="28" dirty="0">
                <a:solidFill>
                  <a:srgbClr val="251E20"/>
                </a:solidFill>
                <a:latin typeface="Calibri" panose="020F0502020204030204" pitchFamily="34" charset="0"/>
                <a:cs typeface="Calibri" panose="020F0502020204030204" pitchFamily="34" charset="0"/>
              </a:rPr>
              <a:t>1 module de </a:t>
            </a:r>
            <a:r>
              <a:rPr lang="fr-CH" sz="1000" b="1" spc="28" dirty="0">
                <a:solidFill>
                  <a:srgbClr val="AF4C64"/>
                </a:solidFill>
                <a:latin typeface="Calibri" panose="020F0502020204030204" pitchFamily="34" charset="0"/>
                <a:cs typeface="Calibri" panose="020F0502020204030204" pitchFamily="34" charset="0"/>
              </a:rPr>
              <a:t>mémoire de Master</a:t>
            </a:r>
            <a:r>
              <a:rPr lang="fr-CH" sz="1000" spc="28" dirty="0">
                <a:solidFill>
                  <a:srgbClr val="251E20"/>
                </a:solidFill>
                <a:latin typeface="Calibri" panose="020F0502020204030204" pitchFamily="34" charset="0"/>
                <a:cs typeface="Calibri" panose="020F0502020204030204" pitchFamily="34" charset="0"/>
              </a:rPr>
              <a:t>: 30 ECTS (10 ECTS/semestre), </a:t>
            </a:r>
            <a:r>
              <a:rPr lang="fr-CH" sz="1000" b="1" kern="0" dirty="0">
                <a:solidFill>
                  <a:srgbClr val="AF4C64"/>
                </a:solidFill>
                <a:latin typeface="Calibri Light" panose="020F0302020204030204" pitchFamily="34" charset="0"/>
                <a:cs typeface="Calibri Light" panose="020F0302020204030204" pitchFamily="34" charset="0"/>
              </a:rPr>
              <a:t>2 modalités : 1) recherche d’implantation ; 2) recherche clinique </a:t>
            </a:r>
          </a:p>
          <a:p>
            <a:pPr defTabSz="713214"/>
            <a:endParaRPr lang="fr-CH" sz="1000" spc="28" dirty="0">
              <a:solidFill>
                <a:srgbClr val="251E20"/>
              </a:solidFill>
              <a:latin typeface="Calibri" panose="020F0502020204030204" pitchFamily="34" charset="0"/>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18</a:t>
            </a:fld>
            <a:endParaRPr lang="fr-CH"/>
          </a:p>
        </p:txBody>
      </p:sp>
    </p:spTree>
    <p:extLst>
      <p:ext uri="{BB962C8B-B14F-4D97-AF65-F5344CB8AC3E}">
        <p14:creationId xmlns:p14="http://schemas.microsoft.com/office/powerpoint/2010/main" val="36874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fr-CH" sz="1000" dirty="0">
                <a:latin typeface="Aptos" panose="020B0004020202020204" pitchFamily="34" charset="0"/>
                <a:cs typeface="Calibri" panose="020F0502020204030204" pitchFamily="34" charset="0"/>
              </a:rPr>
              <a:t>Pour découvrir le rôle de l’IPS en image : la chaîne YouTube de l’IUFRS </a:t>
            </a:r>
            <a:r>
              <a:rPr lang="en-US" sz="1000" dirty="0">
                <a:latin typeface="Aptos" panose="020B0004020202020204" pitchFamily="34" charset="0"/>
                <a:hlinkClick r:id="rId3"/>
              </a:rPr>
              <a:t>MM CH Image TV 15 C&amp;C FR ONLINE v1 (youtube.com)</a:t>
            </a:r>
            <a:r>
              <a:rPr lang="en-US" sz="1000" dirty="0">
                <a:latin typeface="Aptos" panose="020B0004020202020204" pitchFamily="34" charset="0"/>
              </a:rPr>
              <a:t> </a:t>
            </a:r>
            <a:r>
              <a:rPr lang="fr-CH" sz="1000" dirty="0">
                <a:latin typeface="Aptos" panose="020B0004020202020204" pitchFamily="34" charset="0"/>
                <a:cs typeface="Calibri" panose="020F0502020204030204" pitchFamily="34" charset="0"/>
              </a:rPr>
              <a:t>   </a:t>
            </a:r>
            <a:endParaRPr lang="en-CH" sz="1000" dirty="0">
              <a:latin typeface="Aptos" panose="020B0004020202020204" pitchFamily="34" charset="0"/>
              <a:cs typeface="Calibri" panose="020F0502020204030204" pitchFamily="34" charset="0"/>
            </a:endParaRPr>
          </a:p>
          <a:p>
            <a:endParaRPr lang="fr-CH" dirty="0"/>
          </a:p>
          <a:p>
            <a:endParaRPr lang="fr-CH" dirty="0"/>
          </a:p>
          <a:p>
            <a:pPr marL="0" marR="0" lvl="0" indent="0" algn="l" defTabSz="713232" rtl="0" eaLnBrk="1" fontAlgn="auto" latinLnBrk="0" hangingPunct="1">
              <a:lnSpc>
                <a:spcPct val="100000"/>
              </a:lnSpc>
              <a:spcBef>
                <a:spcPts val="0"/>
              </a:spcBef>
              <a:spcAft>
                <a:spcPts val="0"/>
              </a:spcAft>
              <a:buClrTx/>
              <a:buSzTx/>
              <a:buFontTx/>
              <a:buNone/>
              <a:tabLst/>
              <a:defRPr/>
            </a:pPr>
            <a:r>
              <a:rPr lang="fr-CH" sz="1000" dirty="0">
                <a:latin typeface="Aptos" panose="020B0004020202020204" pitchFamily="34" charset="0"/>
                <a:cs typeface="Calibri" panose="020F0502020204030204" pitchFamily="34" charset="0"/>
              </a:rPr>
              <a:t>Pour retrouver toutes les informations relatives au MScIPS, y compris le Règlement des études </a:t>
            </a:r>
            <a:r>
              <a:rPr lang="fr-CH" sz="1000" dirty="0" err="1">
                <a:latin typeface="Aptos" panose="020B0004020202020204" pitchFamily="34" charset="0"/>
                <a:cs typeface="Calibri" panose="020F0502020204030204" pitchFamily="34" charset="0"/>
              </a:rPr>
              <a:t>MSc</a:t>
            </a:r>
            <a:r>
              <a:rPr lang="fr-CH" sz="1000" dirty="0">
                <a:latin typeface="Aptos" panose="020B0004020202020204" pitchFamily="34" charset="0"/>
                <a:cs typeface="Calibri" panose="020F0502020204030204" pitchFamily="34" charset="0"/>
              </a:rPr>
              <a:t> IPS 2024 : la page internet de l’IUFRS  </a:t>
            </a:r>
            <a:r>
              <a:rPr lang="fr-CH" sz="1000" dirty="0">
                <a:latin typeface="Aptos" panose="020B0004020202020204" pitchFamily="34" charset="0"/>
                <a:cs typeface="Calibri" panose="020F0502020204030204" pitchFamily="34" charset="0"/>
                <a:hlinkClick r:id="rId4"/>
              </a:rPr>
              <a:t>https://www.unil.ch/sciences-infirmieres/fr/home/menuinst/ecole.html</a:t>
            </a:r>
            <a:r>
              <a:rPr lang="fr-CH" sz="1000" dirty="0">
                <a:latin typeface="Aptos" panose="020B0004020202020204" pitchFamily="34" charset="0"/>
                <a:cs typeface="Calibri" panose="020F0502020204030204" pitchFamily="34" charset="0"/>
              </a:rPr>
              <a:t> </a:t>
            </a:r>
            <a:endParaRPr lang="en-CH" sz="1000" dirty="0">
              <a:latin typeface="Aptos" panose="020B0004020202020204" pitchFamily="34" charset="0"/>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20</a:t>
            </a:fld>
            <a:endParaRPr lang="fr-CH"/>
          </a:p>
        </p:txBody>
      </p:sp>
    </p:spTree>
    <p:extLst>
      <p:ext uri="{BB962C8B-B14F-4D97-AF65-F5344CB8AC3E}">
        <p14:creationId xmlns:p14="http://schemas.microsoft.com/office/powerpoint/2010/main" val="966286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Institut romand fondé en 2007</a:t>
            </a:r>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3</a:t>
            </a:fld>
            <a:endParaRPr lang="fr-CH"/>
          </a:p>
        </p:txBody>
      </p:sp>
    </p:spTree>
    <p:extLst>
      <p:ext uri="{BB962C8B-B14F-4D97-AF65-F5344CB8AC3E}">
        <p14:creationId xmlns:p14="http://schemas.microsoft.com/office/powerpoint/2010/main" val="28567720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fr-CH" sz="1800" dirty="0">
                <a:latin typeface="Aptos" panose="020B0004020202020204" pitchFamily="34" charset="0"/>
                <a:cs typeface="Segoe UI Semilight" panose="020B0402040204020203" pitchFamily="34" charset="0"/>
              </a:rPr>
              <a:t>(incluant les </a:t>
            </a:r>
            <a:r>
              <a:rPr lang="fr-CH" sz="1800" dirty="0" err="1">
                <a:latin typeface="Aptos" panose="020B0004020202020204" pitchFamily="34" charset="0"/>
                <a:cs typeface="Segoe UI Semilight" panose="020B0402040204020203" pitchFamily="34" charset="0"/>
              </a:rPr>
              <a:t>étudiant·es</a:t>
            </a:r>
            <a:r>
              <a:rPr lang="fr-CH" sz="1800" dirty="0">
                <a:latin typeface="Aptos" panose="020B0004020202020204" pitchFamily="34" charset="0"/>
                <a:cs typeface="Segoe UI Semilight" panose="020B0402040204020203" pitchFamily="34" charset="0"/>
              </a:rPr>
              <a:t> en prolongation)</a:t>
            </a:r>
          </a:p>
          <a:p>
            <a:endParaRPr lang="fr-CH" sz="1800" dirty="0">
              <a:effectLst/>
              <a:latin typeface="Calibri" panose="020F0502020204030204" pitchFamily="34" charset="0"/>
              <a:ea typeface="Calibri" panose="020F0502020204030204" pitchFamily="34" charset="0"/>
            </a:endParaRPr>
          </a:p>
          <a:p>
            <a:r>
              <a:rPr lang="fr-CH" sz="1800" dirty="0">
                <a:effectLst/>
                <a:latin typeface="Calibri" panose="020F0502020204030204" pitchFamily="34" charset="0"/>
                <a:ea typeface="Calibri" panose="020F0502020204030204" pitchFamily="34" charset="0"/>
              </a:rPr>
              <a:t>Une preuve de l'adéquation de nos programmes aux enjeux socio-sanitaires actuels est la croissante quasi exponentielle du nombre d'étudiants.</a:t>
            </a:r>
          </a:p>
          <a:p>
            <a:endParaRPr lang="fr-CH" dirty="0"/>
          </a:p>
        </p:txBody>
      </p:sp>
      <p:sp>
        <p:nvSpPr>
          <p:cNvPr id="4" name="Espace réservé du numéro de diapositive 3"/>
          <p:cNvSpPr>
            <a:spLocks noGrp="1"/>
          </p:cNvSpPr>
          <p:nvPr>
            <p:ph type="sldNum" sz="quarter" idx="5"/>
          </p:nvPr>
        </p:nvSpPr>
        <p:spPr/>
        <p:txBody>
          <a:bodyPr/>
          <a:lstStyle/>
          <a:p>
            <a:fld id="{2A544147-6504-004C-9017-0FFADA596202}" type="slidenum">
              <a:rPr lang="fr-FR" smtClean="0"/>
              <a:t>4</a:t>
            </a:fld>
            <a:endParaRPr lang="fr-FR"/>
          </a:p>
        </p:txBody>
      </p:sp>
    </p:spTree>
    <p:extLst>
      <p:ext uri="{BB962C8B-B14F-4D97-AF65-F5344CB8AC3E}">
        <p14:creationId xmlns:p14="http://schemas.microsoft.com/office/powerpoint/2010/main" val="3348903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713232" rtl="0" eaLnBrk="1" fontAlgn="auto" latinLnBrk="0" hangingPunct="1">
              <a:lnSpc>
                <a:spcPct val="100000"/>
              </a:lnSpc>
              <a:spcBef>
                <a:spcPts val="0"/>
              </a:spcBef>
              <a:spcAft>
                <a:spcPts val="0"/>
              </a:spcAft>
              <a:buClrTx/>
              <a:buSzTx/>
              <a:buFontTx/>
              <a:buNone/>
              <a:tabLst/>
              <a:defRPr/>
            </a:pPr>
            <a:r>
              <a:rPr lang="en-US" sz="1000" b="1" dirty="0">
                <a:solidFill>
                  <a:srgbClr val="A11845"/>
                </a:solidFill>
                <a:latin typeface="+mn-lt"/>
                <a:cs typeface="Calibri" panose="020F0502020204030204" pitchFamily="34" charset="0"/>
              </a:rPr>
              <a:t>La formation à </a:t>
            </a:r>
            <a:r>
              <a:rPr lang="en-US" sz="1000" b="1" dirty="0" err="1">
                <a:solidFill>
                  <a:srgbClr val="A11845"/>
                </a:solidFill>
                <a:latin typeface="+mn-lt"/>
                <a:cs typeface="Calibri" panose="020F0502020204030204" pitchFamily="34" charset="0"/>
              </a:rPr>
              <a:t>l’IUFRS</a:t>
            </a:r>
            <a:endParaRPr lang="fr-CH" sz="1000" b="1" dirty="0">
              <a:solidFill>
                <a:srgbClr val="A11845"/>
              </a:solidFill>
              <a:latin typeface="+mn-lt"/>
              <a:cs typeface="Calibri" panose="020F0502020204030204" pitchFamily="34" charset="0"/>
            </a:endParaRPr>
          </a:p>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5</a:t>
            </a:fld>
            <a:endParaRPr lang="fr-CH"/>
          </a:p>
        </p:txBody>
      </p:sp>
    </p:spTree>
    <p:extLst>
      <p:ext uri="{BB962C8B-B14F-4D97-AF65-F5344CB8AC3E}">
        <p14:creationId xmlns:p14="http://schemas.microsoft.com/office/powerpoint/2010/main" val="3383912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6FA0DE3D-56DB-483B-899D-049256E8B6DF}" type="slidenum">
              <a:rPr lang="fr-CH" smtClean="0"/>
              <a:t>6</a:t>
            </a:fld>
            <a:endParaRPr lang="fr-CH"/>
          </a:p>
        </p:txBody>
      </p:sp>
    </p:spTree>
    <p:extLst>
      <p:ext uri="{BB962C8B-B14F-4D97-AF65-F5344CB8AC3E}">
        <p14:creationId xmlns:p14="http://schemas.microsoft.com/office/powerpoint/2010/main" val="20036551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7A9EFA27-853E-6D46-B869-1A54A8924F98}" type="slidenum">
              <a:rPr lang="fr-FR" smtClean="0"/>
              <a:t>7</a:t>
            </a:fld>
            <a:endParaRPr lang="fr-FR"/>
          </a:p>
        </p:txBody>
      </p:sp>
    </p:spTree>
    <p:extLst>
      <p:ext uri="{BB962C8B-B14F-4D97-AF65-F5344CB8AC3E}">
        <p14:creationId xmlns:p14="http://schemas.microsoft.com/office/powerpoint/2010/main" val="27078533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normAutofit/>
          </a:bodyPr>
          <a:lstStyle/>
          <a:p>
            <a:endParaRPr lang="fr-CH" dirty="0"/>
          </a:p>
        </p:txBody>
      </p:sp>
      <p:sp>
        <p:nvSpPr>
          <p:cNvPr id="4" name="Espace réservé du numéro de diapositive 3"/>
          <p:cNvSpPr>
            <a:spLocks noGrp="1"/>
          </p:cNvSpPr>
          <p:nvPr>
            <p:ph type="sldNum" sz="quarter" idx="10"/>
          </p:nvPr>
        </p:nvSpPr>
        <p:spPr/>
        <p:txBody>
          <a:bodyPr/>
          <a:lstStyle/>
          <a:p>
            <a:fld id="{1D7291EF-9787-48F3-A66F-6E042E3A6853}" type="slidenum">
              <a:rPr lang="fr-CH" smtClean="0"/>
              <a:pPr/>
              <a:t>9</a:t>
            </a:fld>
            <a:endParaRPr lang="fr-CH"/>
          </a:p>
        </p:txBody>
      </p:sp>
    </p:spTree>
    <p:extLst>
      <p:ext uri="{BB962C8B-B14F-4D97-AF65-F5344CB8AC3E}">
        <p14:creationId xmlns:p14="http://schemas.microsoft.com/office/powerpoint/2010/main" val="11393584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2700">
              <a:lnSpc>
                <a:spcPct val="100000"/>
              </a:lnSpc>
              <a:spcBef>
                <a:spcPts val="95"/>
              </a:spcBef>
              <a:tabLst>
                <a:tab pos="354965" algn="l"/>
              </a:tabLst>
            </a:pPr>
            <a:r>
              <a:rPr lang="fr-CH" sz="1000" b="1" spc="-10" dirty="0">
                <a:solidFill>
                  <a:srgbClr val="A11845"/>
                </a:solidFill>
                <a:latin typeface="Aptos" panose="020B0004020202020204" pitchFamily="34" charset="0"/>
                <a:cs typeface="Calibri" panose="020F0502020204030204" pitchFamily="34" charset="0"/>
              </a:rPr>
              <a:t>Rôle</a:t>
            </a:r>
            <a:r>
              <a:rPr lang="fr-CH" sz="1000" b="1" spc="-110" dirty="0">
                <a:solidFill>
                  <a:srgbClr val="A11845"/>
                </a:solidFill>
                <a:latin typeface="Aptos" panose="020B0004020202020204" pitchFamily="34" charset="0"/>
                <a:cs typeface="Calibri" panose="020F0502020204030204" pitchFamily="34" charset="0"/>
              </a:rPr>
              <a:t> </a:t>
            </a:r>
            <a:r>
              <a:rPr lang="fr-CH" sz="1000" b="1" spc="-10" dirty="0">
                <a:solidFill>
                  <a:srgbClr val="A11845"/>
                </a:solidFill>
                <a:latin typeface="Aptos" panose="020B0004020202020204" pitchFamily="34" charset="0"/>
                <a:cs typeface="Calibri" panose="020F0502020204030204" pitchFamily="34" charset="0"/>
              </a:rPr>
              <a:t>conseil</a:t>
            </a:r>
            <a:r>
              <a:rPr lang="fr-CH" sz="1000" b="1" spc="-105" dirty="0">
                <a:solidFill>
                  <a:srgbClr val="A11845"/>
                </a:solidFill>
                <a:latin typeface="Aptos" panose="020B0004020202020204" pitchFamily="34" charset="0"/>
                <a:cs typeface="Calibri" panose="020F0502020204030204" pitchFamily="34" charset="0"/>
              </a:rPr>
              <a:t> pédagogique / mentor </a:t>
            </a:r>
            <a:r>
              <a:rPr lang="fr-CH" sz="1000" dirty="0">
                <a:latin typeface="Aptos" panose="020B0004020202020204" pitchFamily="34" charset="0"/>
                <a:cs typeface="Calibri" panose="020F0502020204030204" pitchFamily="34" charset="0"/>
              </a:rPr>
              <a:t>durant</a:t>
            </a:r>
            <a:r>
              <a:rPr lang="fr-CH" sz="1000" spc="-60" dirty="0">
                <a:latin typeface="Aptos" panose="020B0004020202020204" pitchFamily="34" charset="0"/>
                <a:cs typeface="Calibri" panose="020F0502020204030204" pitchFamily="34" charset="0"/>
              </a:rPr>
              <a:t> </a:t>
            </a:r>
            <a:r>
              <a:rPr lang="fr-CH" sz="1000" dirty="0">
                <a:latin typeface="Aptos" panose="020B0004020202020204" pitchFamily="34" charset="0"/>
                <a:cs typeface="Calibri" panose="020F0502020204030204" pitchFamily="34" charset="0"/>
              </a:rPr>
              <a:t>la</a:t>
            </a:r>
            <a:r>
              <a:rPr lang="fr-CH" sz="1000" spc="-5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trajectoire</a:t>
            </a:r>
            <a:r>
              <a:rPr lang="fr-CH" sz="1000" spc="-60" dirty="0">
                <a:latin typeface="Aptos" panose="020B0004020202020204" pitchFamily="34" charset="0"/>
                <a:cs typeface="Calibri" panose="020F0502020204030204" pitchFamily="34" charset="0"/>
              </a:rPr>
              <a:t> </a:t>
            </a:r>
            <a:r>
              <a:rPr lang="fr-CH" sz="1000" dirty="0">
                <a:latin typeface="Aptos" panose="020B0004020202020204" pitchFamily="34" charset="0"/>
                <a:cs typeface="Calibri" panose="020F0502020204030204" pitchFamily="34" charset="0"/>
              </a:rPr>
              <a:t>de</a:t>
            </a:r>
            <a:r>
              <a:rPr lang="fr-CH" sz="1000" spc="-5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formation de l’</a:t>
            </a:r>
            <a:r>
              <a:rPr lang="fr-CH" sz="1000" spc="-10" dirty="0" err="1">
                <a:latin typeface="Aptos" panose="020B0004020202020204" pitchFamily="34" charset="0"/>
                <a:cs typeface="Calibri" panose="020F0502020204030204" pitchFamily="34" charset="0"/>
              </a:rPr>
              <a:t>étudiant.e</a:t>
            </a:r>
            <a:endParaRPr lang="fr-CH" sz="1000" spc="-10" dirty="0">
              <a:latin typeface="Aptos" panose="020B0004020202020204" pitchFamily="34" charset="0"/>
              <a:cs typeface="Calibri" panose="020F0502020204030204" pitchFamily="34" charset="0"/>
            </a:endParaRPr>
          </a:p>
          <a:p>
            <a:pPr marL="12700">
              <a:lnSpc>
                <a:spcPct val="100000"/>
              </a:lnSpc>
              <a:spcBef>
                <a:spcPts val="95"/>
              </a:spcBef>
              <a:tabLst>
                <a:tab pos="354965" algn="l"/>
              </a:tabLst>
            </a:pPr>
            <a:endParaRPr lang="fr-CH" sz="1000" spc="-10" dirty="0">
              <a:latin typeface="Aptos" panose="020B0004020202020204" pitchFamily="34" charset="0"/>
              <a:cs typeface="Calibri" panose="020F0502020204030204" pitchFamily="34" charset="0"/>
            </a:endParaRPr>
          </a:p>
          <a:p>
            <a:pPr marL="12700">
              <a:lnSpc>
                <a:spcPct val="100000"/>
              </a:lnSpc>
              <a:spcBef>
                <a:spcPts val="95"/>
              </a:spcBef>
              <a:tabLst>
                <a:tab pos="354965" algn="l"/>
                <a:tab pos="1179830" algn="l"/>
                <a:tab pos="2364105" algn="l"/>
                <a:tab pos="3253104" algn="l"/>
              </a:tabLst>
            </a:pPr>
            <a:r>
              <a:rPr lang="fr-CH" sz="1000" b="1" spc="-20" dirty="0">
                <a:solidFill>
                  <a:srgbClr val="A11845"/>
                </a:solidFill>
                <a:latin typeface="Aptos" panose="020B0004020202020204" pitchFamily="34" charset="0"/>
                <a:cs typeface="Calibri" panose="020F0502020204030204" pitchFamily="34" charset="0"/>
              </a:rPr>
              <a:t>Rôle </a:t>
            </a:r>
            <a:r>
              <a:rPr lang="fr-CH" sz="1000" b="1" spc="-10" dirty="0">
                <a:solidFill>
                  <a:srgbClr val="A11845"/>
                </a:solidFill>
                <a:latin typeface="Aptos" panose="020B0004020202020204" pitchFamily="34" charset="0"/>
                <a:cs typeface="Calibri" panose="020F0502020204030204" pitchFamily="34" charset="0"/>
              </a:rPr>
              <a:t>conseil </a:t>
            </a:r>
            <a:r>
              <a:rPr lang="fr-CH" sz="1000" spc="-20" dirty="0">
                <a:latin typeface="Aptos" panose="020B0004020202020204" pitchFamily="34" charset="0"/>
                <a:cs typeface="Calibri" panose="020F0502020204030204" pitchFamily="34" charset="0"/>
              </a:rPr>
              <a:t>pour </a:t>
            </a:r>
            <a:r>
              <a:rPr lang="fr-CH" sz="1000" spc="-25" dirty="0">
                <a:latin typeface="Aptos" panose="020B0004020202020204" pitchFamily="34" charset="0"/>
                <a:cs typeface="Calibri" panose="020F0502020204030204" pitchFamily="34" charset="0"/>
              </a:rPr>
              <a:t>le choix des stages, relativement au futur domaine de pratique </a:t>
            </a:r>
            <a:r>
              <a:rPr lang="fr-CH" sz="1000" dirty="0">
                <a:latin typeface="Aptos" panose="020B0004020202020204" pitchFamily="34" charset="0"/>
                <a:cs typeface="Calibri" panose="020F0502020204030204" pitchFamily="34" charset="0"/>
              </a:rPr>
              <a:t>de</a:t>
            </a:r>
            <a:r>
              <a:rPr lang="fr-CH" sz="1000" spc="-45" dirty="0">
                <a:latin typeface="Aptos" panose="020B0004020202020204" pitchFamily="34" charset="0"/>
                <a:cs typeface="Calibri" panose="020F0502020204030204" pitchFamily="34" charset="0"/>
              </a:rPr>
              <a:t> </a:t>
            </a:r>
            <a:r>
              <a:rPr lang="fr-CH" sz="1000" spc="-10" dirty="0">
                <a:latin typeface="Aptos" panose="020B0004020202020204" pitchFamily="34" charset="0"/>
                <a:cs typeface="Calibri" panose="020F0502020204030204" pitchFamily="34" charset="0"/>
              </a:rPr>
              <a:t>l’</a:t>
            </a:r>
            <a:r>
              <a:rPr lang="fr-CH" sz="1000" spc="-10" dirty="0" err="1">
                <a:latin typeface="Aptos" panose="020B0004020202020204" pitchFamily="34" charset="0"/>
                <a:cs typeface="Calibri" panose="020F0502020204030204" pitchFamily="34" charset="0"/>
              </a:rPr>
              <a:t>étudiant·</a:t>
            </a:r>
            <a:r>
              <a:rPr lang="fr-CH" sz="1000" dirty="0" err="1">
                <a:latin typeface="Aptos" panose="020B0004020202020204" pitchFamily="34" charset="0"/>
                <a:cs typeface="Calibri" panose="020F0502020204030204" pitchFamily="34" charset="0"/>
              </a:rPr>
              <a:t>e</a:t>
            </a:r>
            <a:r>
              <a:rPr lang="fr-CH" sz="1000" spc="-50" dirty="0">
                <a:latin typeface="Aptos" panose="020B0004020202020204" pitchFamily="34" charset="0"/>
                <a:cs typeface="Calibri" panose="020F0502020204030204" pitchFamily="34" charset="0"/>
              </a:rPr>
              <a:t> </a:t>
            </a:r>
            <a:r>
              <a:rPr lang="fr-CH" sz="1000" spc="-25" dirty="0">
                <a:latin typeface="Aptos" panose="020B0004020202020204" pitchFamily="34" charset="0"/>
                <a:cs typeface="Calibri" panose="020F0502020204030204" pitchFamily="34" charset="0"/>
              </a:rPr>
              <a:t>IPS (la planification des stages est placée sous la responsabilité de l’IUFRS)</a:t>
            </a:r>
          </a:p>
          <a:p>
            <a:pPr marL="12700">
              <a:lnSpc>
                <a:spcPct val="100000"/>
              </a:lnSpc>
              <a:spcBef>
                <a:spcPts val="95"/>
              </a:spcBef>
              <a:tabLst>
                <a:tab pos="354965" algn="l"/>
                <a:tab pos="1179830" algn="l"/>
                <a:tab pos="2364105" algn="l"/>
                <a:tab pos="3253104" algn="l"/>
              </a:tabLst>
            </a:pPr>
            <a:endParaRPr lang="fr-CH" sz="1000" spc="-25" dirty="0">
              <a:latin typeface="Aptos" panose="020B0004020202020204" pitchFamily="34" charset="0"/>
              <a:cs typeface="Calibri" panose="020F0502020204030204" pitchFamily="34" charset="0"/>
            </a:endParaRPr>
          </a:p>
          <a:p>
            <a:pPr marL="12700">
              <a:lnSpc>
                <a:spcPct val="100000"/>
              </a:lnSpc>
              <a:spcBef>
                <a:spcPts val="95"/>
              </a:spcBef>
              <a:tabLst>
                <a:tab pos="354965" algn="l"/>
                <a:tab pos="1179830" algn="l"/>
                <a:tab pos="2364105" algn="l"/>
                <a:tab pos="3253104" algn="l"/>
              </a:tabLst>
            </a:pPr>
            <a:r>
              <a:rPr lang="fr-CH" sz="1000" b="1" spc="-20" dirty="0">
                <a:solidFill>
                  <a:srgbClr val="A11845"/>
                </a:solidFill>
                <a:latin typeface="Aptos" panose="020B0004020202020204" pitchFamily="34" charset="0"/>
                <a:cs typeface="Calibri" panose="020F0502020204030204" pitchFamily="34" charset="0"/>
              </a:rPr>
              <a:t>Rôle </a:t>
            </a:r>
            <a:r>
              <a:rPr lang="fr-CH" sz="1000" b="1" spc="-25" dirty="0">
                <a:solidFill>
                  <a:srgbClr val="A11845"/>
                </a:solidFill>
                <a:latin typeface="Aptos" panose="020B0004020202020204" pitchFamily="34" charset="0"/>
                <a:cs typeface="Calibri" panose="020F0502020204030204" pitchFamily="34" charset="0"/>
              </a:rPr>
              <a:t>de </a:t>
            </a:r>
            <a:r>
              <a:rPr lang="fr-CH" sz="1000" b="1" spc="-10" dirty="0">
                <a:solidFill>
                  <a:srgbClr val="A11845"/>
                </a:solidFill>
                <a:latin typeface="Aptos" panose="020B0004020202020204" pitchFamily="34" charset="0"/>
                <a:cs typeface="Calibri" panose="020F0502020204030204" pitchFamily="34" charset="0"/>
              </a:rPr>
              <a:t>superviseur </a:t>
            </a:r>
            <a:r>
              <a:rPr lang="fr-CH" sz="1000" spc="-10" dirty="0">
                <a:latin typeface="Aptos" panose="020B0004020202020204" pitchFamily="34" charset="0"/>
                <a:cs typeface="Calibri" panose="020F0502020204030204" pitchFamily="34" charset="0"/>
              </a:rPr>
              <a:t>durant </a:t>
            </a:r>
            <a:r>
              <a:rPr lang="fr-CH" sz="1000" spc="-10" dirty="0" err="1">
                <a:latin typeface="Aptos" panose="020B0004020202020204" pitchFamily="34" charset="0"/>
                <a:cs typeface="Calibri" panose="020F0502020204030204" pitchFamily="34" charset="0"/>
              </a:rPr>
              <a:t>le.s</a:t>
            </a:r>
            <a:r>
              <a:rPr lang="fr-CH" sz="1000" spc="-10" dirty="0">
                <a:latin typeface="Aptos" panose="020B0004020202020204" pitchFamily="34" charset="0"/>
                <a:cs typeface="Calibri" panose="020F0502020204030204" pitchFamily="34" charset="0"/>
              </a:rPr>
              <a:t> </a:t>
            </a:r>
            <a:r>
              <a:rPr lang="fr-CH" sz="1000" spc="-10" dirty="0" err="1">
                <a:latin typeface="Aptos" panose="020B0004020202020204" pitchFamily="34" charset="0"/>
                <a:cs typeface="Calibri" panose="020F0502020204030204" pitchFamily="34" charset="0"/>
              </a:rPr>
              <a:t>stage.s</a:t>
            </a:r>
            <a:r>
              <a:rPr lang="fr-CH" sz="1000" spc="-10" dirty="0">
                <a:latin typeface="Aptos" panose="020B0004020202020204" pitchFamily="34" charset="0"/>
                <a:cs typeface="Calibri" panose="020F0502020204030204" pitchFamily="34" charset="0"/>
              </a:rPr>
              <a:t> planifiés dans le secteur de pratique du médecin référent</a:t>
            </a:r>
          </a:p>
          <a:p>
            <a:pPr marL="355600" indent="-342900">
              <a:lnSpc>
                <a:spcPct val="100000"/>
              </a:lnSpc>
              <a:spcBef>
                <a:spcPts val="95"/>
              </a:spcBef>
              <a:buFont typeface="Arial" panose="020B0604020202020204" pitchFamily="34" charset="0"/>
              <a:buChar char="•"/>
              <a:tabLst>
                <a:tab pos="354965" algn="l"/>
                <a:tab pos="1179830" algn="l"/>
                <a:tab pos="2364105" algn="l"/>
                <a:tab pos="3253104" algn="l"/>
              </a:tabLst>
            </a:pPr>
            <a:endParaRPr lang="fr-CH" sz="1000" dirty="0">
              <a:latin typeface="Aptos" panose="020B0004020202020204" pitchFamily="34" charset="0"/>
              <a:cs typeface="Calibri" panose="020F0502020204030204" pitchFamily="34" charset="0"/>
            </a:endParaRPr>
          </a:p>
          <a:p>
            <a:pPr marL="12700">
              <a:spcBef>
                <a:spcPts val="95"/>
              </a:spcBef>
              <a:buClr>
                <a:srgbClr val="A11845"/>
              </a:buClr>
              <a:tabLst>
                <a:tab pos="354965" algn="l"/>
              </a:tabLst>
            </a:pPr>
            <a:r>
              <a:rPr lang="fr-CH" sz="1000" spc="-70" dirty="0">
                <a:latin typeface="Aptos" panose="020B0004020202020204" pitchFamily="34" charset="0"/>
                <a:cs typeface="Calibri" panose="020F0502020204030204" pitchFamily="34" charset="0"/>
              </a:rPr>
              <a:t> </a:t>
            </a:r>
            <a:r>
              <a:rPr lang="fr-CH" sz="1000" b="1" spc="-20" dirty="0">
                <a:solidFill>
                  <a:srgbClr val="A11845"/>
                </a:solidFill>
                <a:latin typeface="Aptos" panose="020B0004020202020204" pitchFamily="34" charset="0"/>
                <a:cs typeface="Calibri" panose="020F0502020204030204" pitchFamily="34" charset="0"/>
              </a:rPr>
              <a:t>Rôle </a:t>
            </a:r>
            <a:r>
              <a:rPr lang="fr-CH" sz="1000" b="1" spc="-25" dirty="0">
                <a:solidFill>
                  <a:srgbClr val="A11845"/>
                </a:solidFill>
                <a:latin typeface="Aptos" panose="020B0004020202020204" pitchFamily="34" charset="0"/>
                <a:cs typeface="Calibri" panose="020F0502020204030204" pitchFamily="34" charset="0"/>
              </a:rPr>
              <a:t>de </a:t>
            </a:r>
            <a:r>
              <a:rPr lang="fr-CH" sz="1000" b="1" spc="-10" dirty="0">
                <a:solidFill>
                  <a:srgbClr val="A11845"/>
                </a:solidFill>
                <a:latin typeface="Aptos" panose="020B0004020202020204" pitchFamily="34" charset="0"/>
                <a:cs typeface="Calibri" panose="020F0502020204030204" pitchFamily="34" charset="0"/>
              </a:rPr>
              <a:t>superviseur </a:t>
            </a:r>
            <a:r>
              <a:rPr lang="fr-CH" sz="1000" spc="-10" dirty="0">
                <a:latin typeface="Aptos" panose="020B0004020202020204" pitchFamily="34" charset="0"/>
                <a:cs typeface="Calibri" panose="020F0502020204030204" pitchFamily="34" charset="0"/>
              </a:rPr>
              <a:t>en qualité de Co-Directeur du  mémoire</a:t>
            </a:r>
            <a:endParaRPr lang="fr-CH" sz="1000" dirty="0">
              <a:latin typeface="Aptos" panose="020B0004020202020204" pitchFamily="34" charset="0"/>
              <a:cs typeface="Calibri" panose="020F0502020204030204" pitchFamily="34" charset="0"/>
            </a:endParaRPr>
          </a:p>
          <a:p>
            <a:endParaRPr lang="en-GB" dirty="0"/>
          </a:p>
        </p:txBody>
      </p:sp>
      <p:sp>
        <p:nvSpPr>
          <p:cNvPr id="4" name="Espace réservé du pied de page 3"/>
          <p:cNvSpPr>
            <a:spLocks noGrp="1"/>
          </p:cNvSpPr>
          <p:nvPr>
            <p:ph type="ftr" sz="quarter" idx="10"/>
          </p:nvPr>
        </p:nvSpPr>
        <p:spPr/>
        <p:txBody>
          <a:bodyPr/>
          <a:lstStyle/>
          <a:p>
            <a:r>
              <a:rPr lang="fr-CH"/>
              <a:t>Institut universitaire de formation et de recherche en soins</a:t>
            </a:r>
            <a:endParaRPr lang="fr-FR"/>
          </a:p>
        </p:txBody>
      </p:sp>
      <p:sp>
        <p:nvSpPr>
          <p:cNvPr id="5" name="Espace réservé du numéro de diapositive 4"/>
          <p:cNvSpPr>
            <a:spLocks noGrp="1"/>
          </p:cNvSpPr>
          <p:nvPr>
            <p:ph type="sldNum" sz="quarter" idx="11"/>
          </p:nvPr>
        </p:nvSpPr>
        <p:spPr/>
        <p:txBody>
          <a:bodyPr/>
          <a:lstStyle/>
          <a:p>
            <a:fld id="{7A9EFA27-853E-6D46-B869-1A54A8924F98}" type="slidenum">
              <a:rPr lang="fr-FR" smtClean="0"/>
              <a:t>10</a:t>
            </a:fld>
            <a:endParaRPr lang="fr-FR"/>
          </a:p>
        </p:txBody>
      </p:sp>
    </p:spTree>
    <p:extLst>
      <p:ext uri="{BB962C8B-B14F-4D97-AF65-F5344CB8AC3E}">
        <p14:creationId xmlns:p14="http://schemas.microsoft.com/office/powerpoint/2010/main" val="731673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sz="1200" dirty="0"/>
          </a:p>
        </p:txBody>
      </p:sp>
      <p:sp>
        <p:nvSpPr>
          <p:cNvPr id="4" name="Espace réservé du numéro de diapositive 3"/>
          <p:cNvSpPr>
            <a:spLocks noGrp="1"/>
          </p:cNvSpPr>
          <p:nvPr>
            <p:ph type="sldNum" sz="quarter" idx="10"/>
          </p:nvPr>
        </p:nvSpPr>
        <p:spPr/>
        <p:txBody>
          <a:bodyPr/>
          <a:lstStyle/>
          <a:p>
            <a:fld id="{7A9EFA27-853E-6D46-B869-1A54A8924F98}" type="slidenum">
              <a:rPr lang="fr-FR" smtClean="0"/>
              <a:t>11</a:t>
            </a:fld>
            <a:endParaRPr lang="fr-FR"/>
          </a:p>
        </p:txBody>
      </p:sp>
    </p:spTree>
    <p:extLst>
      <p:ext uri="{BB962C8B-B14F-4D97-AF65-F5344CB8AC3E}">
        <p14:creationId xmlns:p14="http://schemas.microsoft.com/office/powerpoint/2010/main" val="33851515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21F40-9133-EFB2-1709-72369BF5E96E}"/>
              </a:ext>
            </a:extLst>
          </p:cNvPr>
          <p:cNvSpPr>
            <a:spLocks noGrp="1"/>
          </p:cNvSpPr>
          <p:nvPr>
            <p:ph type="ctrTitle"/>
          </p:nvPr>
        </p:nvSpPr>
        <p:spPr>
          <a:xfrm>
            <a:off x="252000" y="717715"/>
            <a:ext cx="8639622" cy="691986"/>
          </a:xfrm>
          <a:solidFill>
            <a:srgbClr val="FFFFFF"/>
          </a:solidFill>
        </p:spPr>
        <p:txBody>
          <a:bodyPr anchor="b">
            <a:normAutofit/>
          </a:bodyPr>
          <a:lstStyle>
            <a:lvl1pPr algn="ctr">
              <a:defRPr lang="fr-CH" sz="3900" b="1" kern="1200" cap="all" dirty="0">
                <a:solidFill>
                  <a:srgbClr val="AF4C64"/>
                </a:solidFill>
                <a:latin typeface="Arial" panose="020B0604020202020204" pitchFamily="34" charset="0"/>
                <a:ea typeface="+mj-ea"/>
                <a:cs typeface="Arial" panose="020B0604020202020204" pitchFamily="34" charset="0"/>
              </a:defRPr>
            </a:lvl1pPr>
          </a:lstStyle>
          <a:p>
            <a:r>
              <a:rPr lang="fr-FR" dirty="0"/>
              <a:t>Modifiez le style du titre</a:t>
            </a:r>
            <a:endParaRPr lang="fr-CH" dirty="0"/>
          </a:p>
        </p:txBody>
      </p:sp>
      <p:sp>
        <p:nvSpPr>
          <p:cNvPr id="3" name="Sous-titre 2">
            <a:extLst>
              <a:ext uri="{FF2B5EF4-FFF2-40B4-BE49-F238E27FC236}">
                <a16:creationId xmlns:a16="http://schemas.microsoft.com/office/drawing/2014/main" id="{0E9E8A35-37FB-9D9F-01D5-F218CF86B634}"/>
              </a:ext>
            </a:extLst>
          </p:cNvPr>
          <p:cNvSpPr>
            <a:spLocks noGrp="1"/>
          </p:cNvSpPr>
          <p:nvPr>
            <p:ph type="subTitle" idx="1"/>
          </p:nvPr>
        </p:nvSpPr>
        <p:spPr>
          <a:xfrm>
            <a:off x="252000" y="2701768"/>
            <a:ext cx="8639622" cy="1241583"/>
          </a:xfrm>
        </p:spPr>
        <p:txBody>
          <a:bodyPr>
            <a:normAutofit/>
          </a:bodyPr>
          <a:lstStyle>
            <a:lvl1pPr marL="0" indent="0" algn="ctr">
              <a:buNone/>
              <a:defRPr lang="fr-CH" sz="2000" b="1" kern="1200" dirty="0">
                <a:solidFill>
                  <a:schemeClr val="tx1"/>
                </a:solidFill>
                <a:latin typeface="Arial" panose="020B0604020202020204" pitchFamily="34" charset="0"/>
                <a:ea typeface="+mn-ea"/>
                <a:cs typeface="Arial" panose="020B0604020202020204" pitchFamily="34" charset="0"/>
              </a:defRPr>
            </a:lvl1pPr>
            <a:lvl2pPr marL="457187" indent="0" algn="ctr">
              <a:buNone/>
              <a:defRPr sz="2000"/>
            </a:lvl2pPr>
            <a:lvl3pPr marL="914373" indent="0" algn="ctr">
              <a:buNone/>
              <a:defRPr sz="1800"/>
            </a:lvl3pPr>
            <a:lvl4pPr marL="1371560" indent="0" algn="ctr">
              <a:buNone/>
              <a:defRPr sz="1600"/>
            </a:lvl4pPr>
            <a:lvl5pPr marL="1828746" indent="0" algn="ctr">
              <a:buNone/>
              <a:defRPr sz="1600"/>
            </a:lvl5pPr>
            <a:lvl6pPr marL="2285933" indent="0" algn="ctr">
              <a:buNone/>
              <a:defRPr sz="1600"/>
            </a:lvl6pPr>
            <a:lvl7pPr marL="2743119" indent="0" algn="ctr">
              <a:buNone/>
              <a:defRPr sz="1600"/>
            </a:lvl7pPr>
            <a:lvl8pPr marL="3200304" indent="0" algn="ctr">
              <a:buNone/>
              <a:defRPr sz="1600"/>
            </a:lvl8pPr>
            <a:lvl9pPr marL="3657489" indent="0" algn="ctr">
              <a:buNone/>
              <a:defRPr sz="1600"/>
            </a:lvl9pPr>
          </a:lstStyle>
          <a:p>
            <a:r>
              <a:rPr lang="fr-FR" dirty="0"/>
              <a:t>Modifiez le style des sous-titres du masque</a:t>
            </a:r>
          </a:p>
        </p:txBody>
      </p:sp>
      <p:sp>
        <p:nvSpPr>
          <p:cNvPr id="9" name="ZoneTexte 8">
            <a:extLst>
              <a:ext uri="{FF2B5EF4-FFF2-40B4-BE49-F238E27FC236}">
                <a16:creationId xmlns:a16="http://schemas.microsoft.com/office/drawing/2014/main" id="{8DF6818A-06EE-C214-8367-4348ECED7FE8}"/>
              </a:ext>
            </a:extLst>
          </p:cNvPr>
          <p:cNvSpPr txBox="1"/>
          <p:nvPr userDrawn="1"/>
        </p:nvSpPr>
        <p:spPr>
          <a:xfrm>
            <a:off x="133350" y="156179"/>
            <a:ext cx="8124825" cy="227755"/>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880" b="0" i="0" u="none" strike="noStrike" kern="1200" cap="none" spc="-10" normalizeH="0" baseline="0" noProof="0" dirty="0">
                <a:ln>
                  <a:noFill/>
                </a:ln>
                <a:solidFill>
                  <a:schemeClr val="tx1"/>
                </a:solidFill>
                <a:effectLst/>
                <a:uLnTx/>
                <a:uFillTx/>
                <a:latin typeface="Calibri"/>
                <a:ea typeface="+mn-ea"/>
                <a:cs typeface="+mn-cs"/>
              </a:rPr>
              <a:t>||||||||||||||||||||||||||||||||||||||||||||||||||||||||||||||||||||||||||||||||||||||||||||||||||||||||||||||||||||||||||||||||||||||||||||||||||||||||||||||</a:t>
            </a:r>
          </a:p>
        </p:txBody>
      </p:sp>
      <p:pic>
        <p:nvPicPr>
          <p:cNvPr id="10" name="Image 9">
            <a:extLst>
              <a:ext uri="{FF2B5EF4-FFF2-40B4-BE49-F238E27FC236}">
                <a16:creationId xmlns:a16="http://schemas.microsoft.com/office/drawing/2014/main" id="{B429A9FE-3B3A-CC65-FB08-EBCD4052BA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200" y="219089"/>
            <a:ext cx="814422" cy="102323"/>
          </a:xfrm>
          <a:prstGeom prst="rect">
            <a:avLst/>
          </a:prstGeom>
        </p:spPr>
      </p:pic>
      <p:sp>
        <p:nvSpPr>
          <p:cNvPr id="5" name="ZoneTexte 4">
            <a:extLst>
              <a:ext uri="{FF2B5EF4-FFF2-40B4-BE49-F238E27FC236}">
                <a16:creationId xmlns:a16="http://schemas.microsoft.com/office/drawing/2014/main" id="{B5594F4C-5D49-697E-0A98-3A8835ABC36D}"/>
              </a:ext>
            </a:extLst>
          </p:cNvPr>
          <p:cNvSpPr txBox="1"/>
          <p:nvPr userDrawn="1"/>
        </p:nvSpPr>
        <p:spPr>
          <a:xfrm>
            <a:off x="147604" y="4718465"/>
            <a:ext cx="6662772" cy="196977"/>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p:txBody>
      </p:sp>
      <p:sp>
        <p:nvSpPr>
          <p:cNvPr id="6" name="Espace réservé de la date 3">
            <a:extLst>
              <a:ext uri="{FF2B5EF4-FFF2-40B4-BE49-F238E27FC236}">
                <a16:creationId xmlns:a16="http://schemas.microsoft.com/office/drawing/2014/main" id="{193CFD7A-B129-746C-0B53-140441990037}"/>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56F0D692-FB52-4215-B43B-617FE01506E0}" type="datetime1">
              <a:rPr lang="fr-CH" smtClean="0"/>
              <a:t>07.10.2024</a:t>
            </a:fld>
            <a:endParaRPr lang="fr-CH" dirty="0"/>
          </a:p>
        </p:txBody>
      </p:sp>
      <p:sp>
        <p:nvSpPr>
          <p:cNvPr id="8" name="Espace réservé du numéro de diapositive 5">
            <a:extLst>
              <a:ext uri="{FF2B5EF4-FFF2-40B4-BE49-F238E27FC236}">
                <a16:creationId xmlns:a16="http://schemas.microsoft.com/office/drawing/2014/main" id="{23D9E307-FE22-9B0D-701D-86EA6A5772FA}"/>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7" name="Espace réservé du pied de page 4">
            <a:extLst>
              <a:ext uri="{FF2B5EF4-FFF2-40B4-BE49-F238E27FC236}">
                <a16:creationId xmlns:a16="http://schemas.microsoft.com/office/drawing/2014/main" id="{FDB6732B-418F-5AD9-3285-E5C6D2A2251E}"/>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30566630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3600451"/>
            <a:ext cx="5486400" cy="425054"/>
          </a:xfrm>
        </p:spPr>
        <p:txBody>
          <a:bodyPr anchor="b"/>
          <a:lstStyle>
            <a:lvl1pPr algn="ctr">
              <a:defRPr sz="2000" b="1"/>
            </a:lvl1pPr>
          </a:lstStyle>
          <a:p>
            <a:r>
              <a:rPr lang="fr-CH"/>
              <a:t>Cliquez et modifiez le titre</a:t>
            </a:r>
            <a:endParaRPr lang="fr-FR" dirty="0"/>
          </a:p>
        </p:txBody>
      </p:sp>
      <p:sp>
        <p:nvSpPr>
          <p:cNvPr id="3" name="Espace réservé pour une image  2"/>
          <p:cNvSpPr>
            <a:spLocks noGrp="1"/>
          </p:cNvSpPr>
          <p:nvPr>
            <p:ph type="pic" idx="1"/>
          </p:nvPr>
        </p:nvSpPr>
        <p:spPr>
          <a:xfrm>
            <a:off x="1792288" y="459581"/>
            <a:ext cx="5486400" cy="3086100"/>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fr-CH"/>
              <a:t>Faire glisser l'image vers l'espace réservé ou cliquer sur l'icône pour l'ajouter</a:t>
            </a:r>
            <a:endParaRPr lang="fr-FR"/>
          </a:p>
        </p:txBody>
      </p:sp>
      <p:sp>
        <p:nvSpPr>
          <p:cNvPr id="4" name="Espace réservé du texte 3"/>
          <p:cNvSpPr>
            <a:spLocks noGrp="1"/>
          </p:cNvSpPr>
          <p:nvPr>
            <p:ph type="body" sz="half" idx="2"/>
          </p:nvPr>
        </p:nvSpPr>
        <p:spPr>
          <a:xfrm>
            <a:off x="1792288" y="4025504"/>
            <a:ext cx="5486400" cy="603647"/>
          </a:xfrm>
        </p:spPr>
        <p:txBody>
          <a:bodyPr/>
          <a:lstStyle>
            <a:lvl1pPr marL="0" indent="0" algn="ctr">
              <a:buNone/>
              <a:defRPr sz="1400"/>
            </a:lvl1pPr>
            <a:lvl2pPr marL="457189" indent="0">
              <a:buNone/>
              <a:defRPr sz="1200"/>
            </a:lvl2pPr>
            <a:lvl3pPr marL="914378" indent="0">
              <a:buNone/>
              <a:defRPr sz="1000"/>
            </a:lvl3pPr>
            <a:lvl4pPr marL="1371566" indent="0">
              <a:buNone/>
              <a:defRPr sz="900"/>
            </a:lvl4pPr>
            <a:lvl5pPr marL="1828754" indent="0">
              <a:buNone/>
              <a:defRPr sz="900"/>
            </a:lvl5pPr>
            <a:lvl6pPr marL="2285943" indent="0">
              <a:buNone/>
              <a:defRPr sz="900"/>
            </a:lvl6pPr>
            <a:lvl7pPr marL="2743132" indent="0">
              <a:buNone/>
              <a:defRPr sz="900"/>
            </a:lvl7pPr>
            <a:lvl8pPr marL="3200320" indent="0">
              <a:buNone/>
              <a:defRPr sz="900"/>
            </a:lvl8pPr>
            <a:lvl9pPr marL="3657509" indent="0">
              <a:buNone/>
              <a:defRPr sz="900"/>
            </a:lvl9pPr>
          </a:lstStyle>
          <a:p>
            <a:pPr lvl="0"/>
            <a:r>
              <a:rPr lang="fr-CH"/>
              <a:t>Cliquez pour modifier les styles du texte du masque</a:t>
            </a:r>
          </a:p>
        </p:txBody>
      </p:sp>
      <p:sp>
        <p:nvSpPr>
          <p:cNvPr id="26" name="ZoneTexte 2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7" name="Imag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32"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10"/>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4AAE2057-E39E-47BD-AF83-49B3BB1E225E}" type="datetime1">
              <a:rPr lang="fr-CH" smtClean="0"/>
              <a:t>07.10.2024</a:t>
            </a:fld>
            <a:endParaRPr lang="fr-CH" dirty="0"/>
          </a:p>
        </p:txBody>
      </p:sp>
      <p:sp>
        <p:nvSpPr>
          <p:cNvPr id="34"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3075720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6" name="ZoneTexte 2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7" name="Image 2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32"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10"/>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4AAE2057-E39E-47BD-AF83-49B3BB1E225E}" type="datetime1">
              <a:rPr lang="fr-CH" smtClean="0"/>
              <a:t>07.10.2024</a:t>
            </a:fld>
            <a:endParaRPr lang="fr-CH" dirty="0"/>
          </a:p>
        </p:txBody>
      </p:sp>
      <p:sp>
        <p:nvSpPr>
          <p:cNvPr id="34"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7160988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Disposition personnalisée">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0387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C76E2-1660-F7EE-D6CF-3BF274DF96D2}"/>
              </a:ext>
            </a:extLst>
          </p:cNvPr>
          <p:cNvSpPr>
            <a:spLocks noGrp="1"/>
          </p:cNvSpPr>
          <p:nvPr>
            <p:ph type="title"/>
          </p:nvPr>
        </p:nvSpPr>
        <p:spPr>
          <a:xfrm>
            <a:off x="251999" y="72044"/>
            <a:ext cx="8639999" cy="701731"/>
          </a:xfrm>
        </p:spPr>
        <p:txBody>
          <a:bodyPr vert="horz" lIns="91440" tIns="45720" rIns="91440" bIns="45720" rtlCol="0" anchor="ctr">
            <a:normAutofit/>
          </a:bodyPr>
          <a:lstStyle>
            <a:lvl1pPr>
              <a:defRPr lang="fr-CH" sz="3600" b="1" dirty="0">
                <a:solidFill>
                  <a:srgbClr val="AF4C64"/>
                </a:solidFill>
                <a:latin typeface="Arial" panose="020B0604020202020204" pitchFamily="34" charset="0"/>
                <a:cs typeface="Arial" panose="020B0604020202020204" pitchFamily="34" charset="0"/>
              </a:defRPr>
            </a:lvl1pPr>
          </a:lstStyle>
          <a:p>
            <a:pPr marL="0" lvl="0"/>
            <a:r>
              <a:rPr lang="fr-FR" dirty="0"/>
              <a:t>Modifiez le style du titre</a:t>
            </a:r>
            <a:endParaRPr lang="fr-CH" dirty="0"/>
          </a:p>
        </p:txBody>
      </p:sp>
      <p:sp>
        <p:nvSpPr>
          <p:cNvPr id="3" name="Espace réservé du contenu 2">
            <a:extLst>
              <a:ext uri="{FF2B5EF4-FFF2-40B4-BE49-F238E27FC236}">
                <a16:creationId xmlns:a16="http://schemas.microsoft.com/office/drawing/2014/main" id="{F1254AB9-AA35-34B5-DC2E-E15C4D5B7F38}"/>
              </a:ext>
            </a:extLst>
          </p:cNvPr>
          <p:cNvSpPr>
            <a:spLocks noGrp="1"/>
          </p:cNvSpPr>
          <p:nvPr>
            <p:ph idx="1"/>
          </p:nvPr>
        </p:nvSpPr>
        <p:spPr>
          <a:xfrm>
            <a:off x="252000" y="773775"/>
            <a:ext cx="8640000" cy="3497712"/>
          </a:xfrm>
        </p:spPr>
        <p:txBody>
          <a:bodyPr/>
          <a:lstStyle>
            <a:lvl1pPr marL="0" indent="0">
              <a:buFontTx/>
              <a:buNone/>
              <a:defRPr lang="fr-FR" sz="2000" b="1" kern="1200" dirty="0" smtClean="0">
                <a:solidFill>
                  <a:schemeClr val="tx1"/>
                </a:solidFill>
                <a:latin typeface="Arial" panose="020B0604020202020204" pitchFamily="34" charset="0"/>
                <a:ea typeface="+mn-ea"/>
                <a:cs typeface="Arial" panose="020B0604020202020204" pitchFamily="34" charset="0"/>
              </a:defRPr>
            </a:lvl1pPr>
            <a:lvl2pPr marL="457187" indent="0">
              <a:buFontTx/>
              <a:buNone/>
              <a:defRPr lang="fr-FR" sz="1400" b="1" kern="1200" dirty="0" smtClean="0">
                <a:solidFill>
                  <a:schemeClr val="tx1"/>
                </a:solidFill>
                <a:latin typeface="Arial" panose="020B0604020202020204" pitchFamily="34" charset="0"/>
                <a:ea typeface="Times New Roman" panose="02020603050405020304" pitchFamily="18" charset="0"/>
                <a:cs typeface="Arial" panose="020B0604020202020204" pitchFamily="34" charset="0"/>
              </a:defRPr>
            </a:lvl2pPr>
            <a:lvl3pPr marL="914373" indent="0">
              <a:buFontTx/>
              <a:buNone/>
              <a:defRPr lang="fr-FR" sz="1400" kern="1200" dirty="0" smtClean="0">
                <a:solidFill>
                  <a:schemeClr val="tx1"/>
                </a:solidFill>
                <a:latin typeface="Arial" panose="020B0604020202020204" pitchFamily="34" charset="0"/>
                <a:ea typeface="+mn-ea"/>
                <a:cs typeface="Arial" panose="020B0604020202020204" pitchFamily="34" charset="0"/>
              </a:defRPr>
            </a:lvl3pPr>
            <a:lvl4pPr marL="1371559" indent="0">
              <a:buNone/>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p:txBody>
      </p:sp>
      <p:sp>
        <p:nvSpPr>
          <p:cNvPr id="4" name="Espace réservé de la date 3">
            <a:extLst>
              <a:ext uri="{FF2B5EF4-FFF2-40B4-BE49-F238E27FC236}">
                <a16:creationId xmlns:a16="http://schemas.microsoft.com/office/drawing/2014/main" id="{0114FFD3-523F-E156-747A-DA3CA41ED112}"/>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0CA336C5-5E2B-4D27-9242-FE316EDAD9F0}" type="datetime1">
              <a:rPr lang="fr-CH" smtClean="0"/>
              <a:t>07.10.2024</a:t>
            </a:fld>
            <a:endParaRPr lang="fr-CH" dirty="0"/>
          </a:p>
        </p:txBody>
      </p:sp>
      <p:sp>
        <p:nvSpPr>
          <p:cNvPr id="6" name="Espace réservé du numéro de diapositive 5">
            <a:extLst>
              <a:ext uri="{FF2B5EF4-FFF2-40B4-BE49-F238E27FC236}">
                <a16:creationId xmlns:a16="http://schemas.microsoft.com/office/drawing/2014/main" id="{9A20B163-0D0A-95B0-2CB1-4E1E8A4E1FF0}"/>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C25306EE-002A-5DD5-9D96-30DA5E65D591}"/>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59956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1120C249-7DF8-F4C0-CE45-B5359451AC0E}"/>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4EEE8B66-8E01-40B4-BB65-527F7E9DBCA7}" type="datetime1">
              <a:rPr lang="fr-CH" smtClean="0"/>
              <a:t>07.10.2024</a:t>
            </a:fld>
            <a:endParaRPr lang="fr-CH" dirty="0"/>
          </a:p>
        </p:txBody>
      </p:sp>
      <p:sp>
        <p:nvSpPr>
          <p:cNvPr id="4" name="Espace réservé du numéro de diapositive 5">
            <a:extLst>
              <a:ext uri="{FF2B5EF4-FFF2-40B4-BE49-F238E27FC236}">
                <a16:creationId xmlns:a16="http://schemas.microsoft.com/office/drawing/2014/main" id="{653D47F7-3ECB-2A25-4CC1-CE8C1D731D90}"/>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3" name="Espace réservé du pied de page 4">
            <a:extLst>
              <a:ext uri="{FF2B5EF4-FFF2-40B4-BE49-F238E27FC236}">
                <a16:creationId xmlns:a16="http://schemas.microsoft.com/office/drawing/2014/main" id="{0BC6E311-C57B-F7AC-0EAE-4A9B945B7AF1}"/>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611530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21F40-9133-EFB2-1709-72369BF5E96E}"/>
              </a:ext>
            </a:extLst>
          </p:cNvPr>
          <p:cNvSpPr>
            <a:spLocks noGrp="1"/>
          </p:cNvSpPr>
          <p:nvPr>
            <p:ph type="ctrTitle"/>
          </p:nvPr>
        </p:nvSpPr>
        <p:spPr>
          <a:xfrm>
            <a:off x="252000" y="717715"/>
            <a:ext cx="8639622" cy="691986"/>
          </a:xfrm>
          <a:solidFill>
            <a:srgbClr val="FFFFFF"/>
          </a:solidFill>
        </p:spPr>
        <p:txBody>
          <a:bodyPr anchor="b">
            <a:normAutofit/>
          </a:bodyPr>
          <a:lstStyle>
            <a:lvl1pPr algn="ctr">
              <a:defRPr lang="fr-CH" sz="3900" b="1" kern="1200" cap="all" dirty="0">
                <a:solidFill>
                  <a:srgbClr val="AF4C64"/>
                </a:solidFill>
                <a:latin typeface="Arial" panose="020B0604020202020204" pitchFamily="34" charset="0"/>
                <a:ea typeface="+mj-ea"/>
                <a:cs typeface="Arial" panose="020B0604020202020204" pitchFamily="34" charset="0"/>
              </a:defRPr>
            </a:lvl1pPr>
          </a:lstStyle>
          <a:p>
            <a:r>
              <a:rPr lang="fr-FR" dirty="0"/>
              <a:t>Modifiez le style du titre</a:t>
            </a:r>
            <a:endParaRPr lang="fr-CH" dirty="0"/>
          </a:p>
        </p:txBody>
      </p:sp>
      <p:sp>
        <p:nvSpPr>
          <p:cNvPr id="3" name="Sous-titre 2">
            <a:extLst>
              <a:ext uri="{FF2B5EF4-FFF2-40B4-BE49-F238E27FC236}">
                <a16:creationId xmlns:a16="http://schemas.microsoft.com/office/drawing/2014/main" id="{0E9E8A35-37FB-9D9F-01D5-F218CF86B634}"/>
              </a:ext>
            </a:extLst>
          </p:cNvPr>
          <p:cNvSpPr>
            <a:spLocks noGrp="1"/>
          </p:cNvSpPr>
          <p:nvPr>
            <p:ph type="subTitle" idx="1"/>
          </p:nvPr>
        </p:nvSpPr>
        <p:spPr>
          <a:xfrm>
            <a:off x="252000" y="2701768"/>
            <a:ext cx="8639622" cy="1241583"/>
          </a:xfrm>
        </p:spPr>
        <p:txBody>
          <a:bodyPr>
            <a:normAutofit/>
          </a:bodyPr>
          <a:lstStyle>
            <a:lvl1pPr marL="0" indent="0" algn="ctr">
              <a:buNone/>
              <a:defRPr lang="fr-CH" sz="2000" b="1" kern="1200" dirty="0">
                <a:solidFill>
                  <a:schemeClr val="tx1"/>
                </a:solidFill>
                <a:latin typeface="Arial" panose="020B0604020202020204" pitchFamily="34" charset="0"/>
                <a:ea typeface="+mn-ea"/>
                <a:cs typeface="Arial" panose="020B0604020202020204" pitchFamily="34" charset="0"/>
              </a:defRPr>
            </a:lvl1pPr>
            <a:lvl2pPr marL="457187" indent="0" algn="ctr">
              <a:buNone/>
              <a:defRPr sz="2000"/>
            </a:lvl2pPr>
            <a:lvl3pPr marL="914373" indent="0" algn="ctr">
              <a:buNone/>
              <a:defRPr sz="1800"/>
            </a:lvl3pPr>
            <a:lvl4pPr marL="1371560" indent="0" algn="ctr">
              <a:buNone/>
              <a:defRPr sz="1600"/>
            </a:lvl4pPr>
            <a:lvl5pPr marL="1828746" indent="0" algn="ctr">
              <a:buNone/>
              <a:defRPr sz="1600"/>
            </a:lvl5pPr>
            <a:lvl6pPr marL="2285933" indent="0" algn="ctr">
              <a:buNone/>
              <a:defRPr sz="1600"/>
            </a:lvl6pPr>
            <a:lvl7pPr marL="2743119" indent="0" algn="ctr">
              <a:buNone/>
              <a:defRPr sz="1600"/>
            </a:lvl7pPr>
            <a:lvl8pPr marL="3200304" indent="0" algn="ctr">
              <a:buNone/>
              <a:defRPr sz="1600"/>
            </a:lvl8pPr>
            <a:lvl9pPr marL="3657489" indent="0" algn="ctr">
              <a:buNone/>
              <a:defRPr sz="1600"/>
            </a:lvl9pPr>
          </a:lstStyle>
          <a:p>
            <a:r>
              <a:rPr lang="fr-FR" dirty="0"/>
              <a:t>Modifiez le style des sous-titres du masque</a:t>
            </a:r>
          </a:p>
        </p:txBody>
      </p:sp>
      <p:grpSp>
        <p:nvGrpSpPr>
          <p:cNvPr id="4" name="Groupe 3">
            <a:extLst>
              <a:ext uri="{FF2B5EF4-FFF2-40B4-BE49-F238E27FC236}">
                <a16:creationId xmlns:a16="http://schemas.microsoft.com/office/drawing/2014/main" id="{AD9C0850-F370-6572-3C5A-FB63E4CBA412}"/>
              </a:ext>
            </a:extLst>
          </p:cNvPr>
          <p:cNvGrpSpPr/>
          <p:nvPr userDrawn="1"/>
        </p:nvGrpSpPr>
        <p:grpSpPr>
          <a:xfrm>
            <a:off x="133350" y="156179"/>
            <a:ext cx="8758272" cy="227755"/>
            <a:chOff x="133350" y="156179"/>
            <a:chExt cx="8758272" cy="227755"/>
          </a:xfrm>
        </p:grpSpPr>
        <p:sp>
          <p:nvSpPr>
            <p:cNvPr id="9" name="ZoneTexte 8">
              <a:extLst>
                <a:ext uri="{FF2B5EF4-FFF2-40B4-BE49-F238E27FC236}">
                  <a16:creationId xmlns:a16="http://schemas.microsoft.com/office/drawing/2014/main" id="{8DF6818A-06EE-C214-8367-4348ECED7FE8}"/>
                </a:ext>
              </a:extLst>
            </p:cNvPr>
            <p:cNvSpPr txBox="1"/>
            <p:nvPr userDrawn="1"/>
          </p:nvSpPr>
          <p:spPr>
            <a:xfrm>
              <a:off x="133350" y="156179"/>
              <a:ext cx="8124825" cy="227755"/>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880" b="0" i="0" u="none" strike="noStrike" kern="1200" cap="none" spc="-10" normalizeH="0" baseline="0" noProof="0" dirty="0">
                  <a:ln>
                    <a:noFill/>
                  </a:ln>
                  <a:solidFill>
                    <a:schemeClr val="tx1"/>
                  </a:solidFill>
                  <a:effectLst/>
                  <a:uLnTx/>
                  <a:uFillTx/>
                  <a:latin typeface="Calibri"/>
                  <a:ea typeface="+mn-ea"/>
                  <a:cs typeface="+mn-cs"/>
                </a:rPr>
                <a:t>||||||||||||||||||||||||||||||||||||||||||||||||||||||||||||||||||||||||||||||||||||||||||||||||||||||||||||||||||||||||||||||||||||||||||||||||||||||||||||||</a:t>
              </a:r>
            </a:p>
          </p:txBody>
        </p:sp>
        <p:pic>
          <p:nvPicPr>
            <p:cNvPr id="10" name="Image 9">
              <a:extLst>
                <a:ext uri="{FF2B5EF4-FFF2-40B4-BE49-F238E27FC236}">
                  <a16:creationId xmlns:a16="http://schemas.microsoft.com/office/drawing/2014/main" id="{B429A9FE-3B3A-CC65-FB08-EBCD4052BA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77200" y="219089"/>
              <a:ext cx="814422" cy="102323"/>
            </a:xfrm>
            <a:prstGeom prst="rect">
              <a:avLst/>
            </a:prstGeom>
          </p:spPr>
        </p:pic>
      </p:grpSp>
      <p:sp>
        <p:nvSpPr>
          <p:cNvPr id="6" name="Espace réservé de la date 3">
            <a:extLst>
              <a:ext uri="{FF2B5EF4-FFF2-40B4-BE49-F238E27FC236}">
                <a16:creationId xmlns:a16="http://schemas.microsoft.com/office/drawing/2014/main" id="{193CFD7A-B129-746C-0B53-140441990037}"/>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92783685-7B55-483B-9D1A-4B2A704C294D}" type="datetime1">
              <a:rPr lang="fr-CH" smtClean="0"/>
              <a:t>07.10.2024</a:t>
            </a:fld>
            <a:endParaRPr lang="fr-CH" dirty="0"/>
          </a:p>
        </p:txBody>
      </p:sp>
      <p:sp>
        <p:nvSpPr>
          <p:cNvPr id="11" name="Espace réservé du numéro de diapositive 5">
            <a:extLst>
              <a:ext uri="{FF2B5EF4-FFF2-40B4-BE49-F238E27FC236}">
                <a16:creationId xmlns:a16="http://schemas.microsoft.com/office/drawing/2014/main" id="{B6264EE8-E691-CF25-B5BC-99E1F0F34A04}"/>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FB538DA4-702A-F85B-AD18-79986BE2D3C1}"/>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679800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5C76E2-1660-F7EE-D6CF-3BF274DF96D2}"/>
              </a:ext>
            </a:extLst>
          </p:cNvPr>
          <p:cNvSpPr>
            <a:spLocks noGrp="1"/>
          </p:cNvSpPr>
          <p:nvPr>
            <p:ph type="title"/>
          </p:nvPr>
        </p:nvSpPr>
        <p:spPr>
          <a:xfrm>
            <a:off x="251999" y="72044"/>
            <a:ext cx="8639999" cy="701731"/>
          </a:xfrm>
        </p:spPr>
        <p:txBody>
          <a:bodyPr vert="horz" lIns="91440" tIns="45720" rIns="91440" bIns="45720" rtlCol="0" anchor="ctr">
            <a:normAutofit/>
          </a:bodyPr>
          <a:lstStyle>
            <a:lvl1pPr>
              <a:defRPr lang="fr-CH" sz="3600" b="1" dirty="0">
                <a:solidFill>
                  <a:srgbClr val="AF4C64"/>
                </a:solidFill>
                <a:latin typeface="Arial" panose="020B0604020202020204" pitchFamily="34" charset="0"/>
                <a:cs typeface="Arial" panose="020B0604020202020204" pitchFamily="34" charset="0"/>
              </a:defRPr>
            </a:lvl1pPr>
          </a:lstStyle>
          <a:p>
            <a:pPr marL="0" lvl="0"/>
            <a:r>
              <a:rPr lang="fr-FR" dirty="0"/>
              <a:t>Modifiez le style du titre</a:t>
            </a:r>
            <a:endParaRPr lang="fr-CH" dirty="0"/>
          </a:p>
        </p:txBody>
      </p:sp>
      <p:sp>
        <p:nvSpPr>
          <p:cNvPr id="3" name="Espace réservé du contenu 2">
            <a:extLst>
              <a:ext uri="{FF2B5EF4-FFF2-40B4-BE49-F238E27FC236}">
                <a16:creationId xmlns:a16="http://schemas.microsoft.com/office/drawing/2014/main" id="{F1254AB9-AA35-34B5-DC2E-E15C4D5B7F38}"/>
              </a:ext>
            </a:extLst>
          </p:cNvPr>
          <p:cNvSpPr>
            <a:spLocks noGrp="1"/>
          </p:cNvSpPr>
          <p:nvPr>
            <p:ph idx="1"/>
          </p:nvPr>
        </p:nvSpPr>
        <p:spPr>
          <a:xfrm>
            <a:off x="252000" y="773775"/>
            <a:ext cx="8640000" cy="3497712"/>
          </a:xfrm>
        </p:spPr>
        <p:txBody>
          <a:bodyPr/>
          <a:lstStyle>
            <a:lvl1pPr marL="0" indent="0">
              <a:buFontTx/>
              <a:buNone/>
              <a:defRPr lang="fr-FR" sz="2000" b="1" kern="1200" dirty="0" smtClean="0">
                <a:solidFill>
                  <a:schemeClr val="tx1"/>
                </a:solidFill>
                <a:latin typeface="Arial" panose="020B0604020202020204" pitchFamily="34" charset="0"/>
                <a:ea typeface="+mn-ea"/>
                <a:cs typeface="Arial" panose="020B0604020202020204" pitchFamily="34" charset="0"/>
              </a:defRPr>
            </a:lvl1pPr>
            <a:lvl2pPr marL="457187" indent="0">
              <a:buFontTx/>
              <a:buNone/>
              <a:defRPr lang="fr-FR" sz="1400" b="1" kern="1200" dirty="0" smtClean="0">
                <a:solidFill>
                  <a:schemeClr val="tx1"/>
                </a:solidFill>
                <a:latin typeface="Arial" panose="020B0604020202020204" pitchFamily="34" charset="0"/>
                <a:ea typeface="Times New Roman" panose="02020603050405020304" pitchFamily="18" charset="0"/>
                <a:cs typeface="Arial" panose="020B0604020202020204" pitchFamily="34" charset="0"/>
              </a:defRPr>
            </a:lvl2pPr>
            <a:lvl3pPr marL="914373" indent="0">
              <a:buFontTx/>
              <a:buNone/>
              <a:defRPr lang="fr-FR" sz="1400" kern="1200" dirty="0" smtClean="0">
                <a:solidFill>
                  <a:schemeClr val="tx1"/>
                </a:solidFill>
                <a:latin typeface="Arial" panose="020B0604020202020204" pitchFamily="34" charset="0"/>
                <a:ea typeface="+mn-ea"/>
                <a:cs typeface="Arial" panose="020B0604020202020204" pitchFamily="34" charset="0"/>
              </a:defRPr>
            </a:lvl3pPr>
            <a:lvl4pPr marL="1371559" indent="0">
              <a:buNone/>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fr-FR" dirty="0"/>
              <a:t>Cliquez pour modifier les styles du texte du masque</a:t>
            </a:r>
          </a:p>
          <a:p>
            <a:pPr lvl="1"/>
            <a:r>
              <a:rPr lang="fr-FR" dirty="0"/>
              <a:t>Deuxième niveau</a:t>
            </a:r>
          </a:p>
          <a:p>
            <a:pPr lvl="2"/>
            <a:r>
              <a:rPr lang="fr-FR" dirty="0"/>
              <a:t>Troisième niveau</a:t>
            </a:r>
          </a:p>
        </p:txBody>
      </p:sp>
      <p:sp>
        <p:nvSpPr>
          <p:cNvPr id="4" name="Espace réservé de la date 3">
            <a:extLst>
              <a:ext uri="{FF2B5EF4-FFF2-40B4-BE49-F238E27FC236}">
                <a16:creationId xmlns:a16="http://schemas.microsoft.com/office/drawing/2014/main" id="{0114FFD3-523F-E156-747A-DA3CA41ED112}"/>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86293A18-29BF-4F07-A89F-3F4D8028427D}" type="datetime1">
              <a:rPr lang="fr-CH" smtClean="0"/>
              <a:t>07.10.2024</a:t>
            </a:fld>
            <a:endParaRPr lang="fr-CH" dirty="0"/>
          </a:p>
        </p:txBody>
      </p:sp>
      <p:sp>
        <p:nvSpPr>
          <p:cNvPr id="7" name="Espace réservé du numéro de diapositive 5">
            <a:extLst>
              <a:ext uri="{FF2B5EF4-FFF2-40B4-BE49-F238E27FC236}">
                <a16:creationId xmlns:a16="http://schemas.microsoft.com/office/drawing/2014/main" id="{6ECAFD4B-8061-114A-A346-33311516A5CF}"/>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5" name="Espace réservé du pied de page 4">
            <a:extLst>
              <a:ext uri="{FF2B5EF4-FFF2-40B4-BE49-F238E27FC236}">
                <a16:creationId xmlns:a16="http://schemas.microsoft.com/office/drawing/2014/main" id="{91441A64-8679-3AAA-288E-BA28E81AA33A}"/>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7604691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a:extLst>
              <a:ext uri="{FF2B5EF4-FFF2-40B4-BE49-F238E27FC236}">
                <a16:creationId xmlns:a16="http://schemas.microsoft.com/office/drawing/2014/main" id="{1120C249-7DF8-F4C0-CE45-B5359451AC0E}"/>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A2ABF5C1-CECE-4726-8F84-6F3E437E2273}" type="datetime1">
              <a:rPr lang="fr-CH" smtClean="0"/>
              <a:t>07.10.2024</a:t>
            </a:fld>
            <a:endParaRPr lang="fr-CH" dirty="0"/>
          </a:p>
        </p:txBody>
      </p:sp>
      <p:sp>
        <p:nvSpPr>
          <p:cNvPr id="5" name="Espace réservé du numéro de diapositive 5">
            <a:extLst>
              <a:ext uri="{FF2B5EF4-FFF2-40B4-BE49-F238E27FC236}">
                <a16:creationId xmlns:a16="http://schemas.microsoft.com/office/drawing/2014/main" id="{11E4EB5A-6E88-7FBC-A567-6CD239BE6573}"/>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sp>
        <p:nvSpPr>
          <p:cNvPr id="3" name="Espace réservé du pied de page 4">
            <a:extLst>
              <a:ext uri="{FF2B5EF4-FFF2-40B4-BE49-F238E27FC236}">
                <a16:creationId xmlns:a16="http://schemas.microsoft.com/office/drawing/2014/main" id="{D31112BD-1890-1AF6-1350-70B56F0B72BC}"/>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346957639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988"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988" b="0" i="0">
                <a:solidFill>
                  <a:schemeClr val="tx1"/>
                </a:solidFill>
                <a:latin typeface="Calibri Light"/>
                <a:cs typeface="Calibri Light"/>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10/7/2024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extLst>
      <p:ext uri="{BB962C8B-B14F-4D97-AF65-F5344CB8AC3E}">
        <p14:creationId xmlns:p14="http://schemas.microsoft.com/office/powerpoint/2010/main" val="3722979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ZoneTexte 3"/>
          <p:cNvSpPr txBox="1"/>
          <p:nvPr userDrawn="1"/>
        </p:nvSpPr>
        <p:spPr>
          <a:xfrm>
            <a:off x="423214" y="143376"/>
            <a:ext cx="7573056" cy="340093"/>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a:p>
            <a:pPr marL="0" marR="0" lvl="0" indent="0" algn="l" defTabSz="457189" rtl="0" eaLnBrk="1" fontAlgn="auto" latinLnBrk="0" hangingPunct="1">
              <a:lnSpc>
                <a:spcPct val="100000"/>
              </a:lnSpc>
              <a:spcBef>
                <a:spcPts val="0"/>
              </a:spcBef>
              <a:spcAft>
                <a:spcPts val="0"/>
              </a:spcAft>
              <a:buClrTx/>
              <a:buSzTx/>
              <a:buFontTx/>
              <a:buNone/>
              <a:tabLst/>
              <a:defRPr/>
            </a:pPr>
            <a:endParaRPr lang="fr-CH" sz="800" spc="0" baseline="0" dirty="0">
              <a:solidFill>
                <a:srgbClr val="0F7BB6"/>
              </a:solidFill>
            </a:endParaRPr>
          </a:p>
        </p:txBody>
      </p:sp>
      <p:pic>
        <p:nvPicPr>
          <p:cNvPr id="214" name="Image 2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1224" y="212400"/>
            <a:ext cx="792000" cy="99506"/>
          </a:xfrm>
          <a:prstGeom prst="rect">
            <a:avLst/>
          </a:prstGeom>
        </p:spPr>
      </p:pic>
      <p:sp>
        <p:nvSpPr>
          <p:cNvPr id="216" name="ZoneTexte 215"/>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218" name="Image 2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693744" y="4566429"/>
            <a:ext cx="913695" cy="519449"/>
          </a:xfrm>
          <a:prstGeom prst="rect">
            <a:avLst/>
          </a:prstGeom>
        </p:spPr>
      </p:pic>
      <p:sp>
        <p:nvSpPr>
          <p:cNvPr id="220" name="Titre 1"/>
          <p:cNvSpPr>
            <a:spLocks noGrp="1"/>
          </p:cNvSpPr>
          <p:nvPr>
            <p:ph type="ctrTitle" idx="4294967295"/>
          </p:nvPr>
        </p:nvSpPr>
        <p:spPr>
          <a:xfrm>
            <a:off x="543035" y="214866"/>
            <a:ext cx="8070190" cy="706516"/>
          </a:xfrm>
        </p:spPr>
        <p:txBody>
          <a:bodyPr>
            <a:normAutofit/>
          </a:bodyPr>
          <a:lstStyle/>
          <a:p>
            <a:pPr algn="ctr"/>
            <a:r>
              <a:rPr lang="fr-FR" sz="3200" dirty="0"/>
              <a:t>Titre</a:t>
            </a:r>
          </a:p>
        </p:txBody>
      </p:sp>
      <p:sp>
        <p:nvSpPr>
          <p:cNvPr id="221" name="Sous-titre 2"/>
          <p:cNvSpPr>
            <a:spLocks noGrp="1"/>
          </p:cNvSpPr>
          <p:nvPr>
            <p:ph type="subTitle" idx="4294967295"/>
          </p:nvPr>
        </p:nvSpPr>
        <p:spPr>
          <a:xfrm>
            <a:off x="543035" y="936878"/>
            <a:ext cx="8057932" cy="597285"/>
          </a:xfrm>
        </p:spPr>
        <p:txBody>
          <a:bodyPr>
            <a:normAutofit/>
          </a:bodyPr>
          <a:lstStyle>
            <a:lvl1pPr marL="0" indent="0">
              <a:buNone/>
              <a:defRPr sz="3000"/>
            </a:lvl1pPr>
          </a:lstStyle>
          <a:p>
            <a:pPr marL="0" indent="0">
              <a:buNone/>
            </a:pPr>
            <a:r>
              <a:rPr lang="fr-FR" sz="2400" dirty="0"/>
              <a:t>SOUS-TITRE</a:t>
            </a:r>
          </a:p>
        </p:txBody>
      </p:sp>
      <p:sp>
        <p:nvSpPr>
          <p:cNvPr id="223"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224" name="Espace réservé de la date 3"/>
          <p:cNvSpPr>
            <a:spLocks noGrp="1"/>
          </p:cNvSpPr>
          <p:nvPr>
            <p:ph type="dt" sz="half" idx="2"/>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3B832FC0-6AF2-445C-AD30-85ECB62B4848}" type="datetime1">
              <a:rPr lang="fr-CH" smtClean="0"/>
              <a:t>07.10.2024</a:t>
            </a:fld>
            <a:endParaRPr lang="fr-CH" dirty="0"/>
          </a:p>
        </p:txBody>
      </p:sp>
      <p:sp>
        <p:nvSpPr>
          <p:cNvPr id="225" name="Espace réservé du numéro de diapositive 5"/>
          <p:cNvSpPr>
            <a:spLocks noGrp="1"/>
          </p:cNvSpPr>
          <p:nvPr>
            <p:ph type="sldNum" sz="quarter" idx="4"/>
          </p:nvPr>
        </p:nvSpPr>
        <p:spPr>
          <a:xfrm>
            <a:off x="7211122" y="4832225"/>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spTree>
    <p:extLst>
      <p:ext uri="{BB962C8B-B14F-4D97-AF65-F5344CB8AC3E}">
        <p14:creationId xmlns:p14="http://schemas.microsoft.com/office/powerpoint/2010/main" val="1937237963"/>
      </p:ext>
    </p:extLst>
  </p:cSld>
  <p:clrMapOvr>
    <a:masterClrMapping/>
  </p:clrMapOvr>
  <p:extLst>
    <p:ext uri="{DCECCB84-F9BA-43D5-87BE-67443E8EF086}">
      <p15:sldGuideLst xmlns:p15="http://schemas.microsoft.com/office/powerpoint/2012/main">
        <p15:guide id="1" orient="horz" pos="3162">
          <p15:clr>
            <a:srgbClr val="FBAE40"/>
          </p15:clr>
        </p15:guide>
        <p15:guide id="2" pos="288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34460"/>
            <a:ext cx="8229600" cy="3220988"/>
          </a:xfrm>
        </p:spPr>
        <p:txBody>
          <a:bodyPr/>
          <a:lstStyle>
            <a:lvl1pPr marL="0" indent="0">
              <a:buFontTx/>
              <a:buNone/>
              <a:defRPr sz="2400"/>
            </a:lvl1pPr>
            <a:lvl2pPr marL="457189" indent="0">
              <a:buFontTx/>
              <a:buNone/>
              <a:defRPr/>
            </a:lvl2pPr>
            <a:lvl3pPr marL="914378" indent="0">
              <a:buFontTx/>
              <a:buNone/>
              <a:defRPr/>
            </a:lvl3pPr>
            <a:lvl4pPr marL="1371566" indent="0">
              <a:buFontTx/>
              <a:buNone/>
              <a:defRPr/>
            </a:lvl4pPr>
            <a:lvl5pPr marL="1828754" indent="0">
              <a:buNone/>
              <a:defRPr/>
            </a:lvl5p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
        <p:nvSpPr>
          <p:cNvPr id="9"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lvl1pPr algn="l">
              <a:defRPr sz="3200"/>
            </a:lvl1pPr>
          </a:lstStyle>
          <a:p>
            <a:r>
              <a:rPr lang="fr-CH" dirty="0"/>
              <a:t>Cliquez et modifiez le titre</a:t>
            </a:r>
            <a:endParaRPr lang="fr-FR" dirty="0"/>
          </a:p>
        </p:txBody>
      </p:sp>
      <p:sp>
        <p:nvSpPr>
          <p:cNvPr id="29" name="ZoneTexte 28"/>
          <p:cNvSpPr txBox="1"/>
          <p:nvPr userDrawn="1"/>
        </p:nvSpPr>
        <p:spPr>
          <a:xfrm>
            <a:off x="424800" y="4709064"/>
            <a:ext cx="7573056" cy="216982"/>
          </a:xfrm>
          <a:prstGeom prst="rect">
            <a:avLst/>
          </a:prstGeom>
          <a:noFill/>
        </p:spPr>
        <p:txBody>
          <a:bodyPr wrap="square" rtlCol="0">
            <a:spAutoFit/>
          </a:bodyPr>
          <a:lstStyle/>
          <a:p>
            <a:pPr marL="0" marR="0" lvl="0" indent="0" algn="l" defTabSz="457189" rtl="0" eaLnBrk="1" fontAlgn="auto" latinLnBrk="0" hangingPunct="1">
              <a:lnSpc>
                <a:spcPct val="100000"/>
              </a:lnSpc>
              <a:spcBef>
                <a:spcPts val="0"/>
              </a:spcBef>
              <a:spcAft>
                <a:spcPts val="0"/>
              </a:spcAft>
              <a:buClrTx/>
              <a:buSzTx/>
              <a:buFontTx/>
              <a:buNone/>
              <a:tabLst/>
              <a:defRPr/>
            </a:pPr>
            <a:r>
              <a:rPr lang="fr-CH" sz="810" kern="1200" spc="0" baseline="0" dirty="0">
                <a:solidFill>
                  <a:srgbClr val="0F7BB6"/>
                </a:solidFill>
                <a:latin typeface="+mn-lt"/>
                <a:ea typeface="+mn-ea"/>
                <a:cs typeface="+mn-cs"/>
              </a:rPr>
              <a:t>||||||||||||||||||||||||||||||||||||||||||||||||||||||||||||||||||||||||||||||||||||||||||||||||||||||||||||||||||||||||||||||||||||||||||||||</a:t>
            </a:r>
            <a:endParaRPr lang="fr-CH" sz="810" spc="0" baseline="0" dirty="0">
              <a:solidFill>
                <a:srgbClr val="0F7BB6"/>
              </a:solidFill>
            </a:endParaRPr>
          </a:p>
        </p:txBody>
      </p:sp>
      <p:pic>
        <p:nvPicPr>
          <p:cNvPr id="30" name="Image 2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322246" y="4571995"/>
            <a:ext cx="824249" cy="519449"/>
          </a:xfrm>
          <a:prstGeom prst="rect">
            <a:avLst/>
          </a:prstGeom>
        </p:spPr>
      </p:pic>
      <p:sp>
        <p:nvSpPr>
          <p:cNvPr id="31" name="Espace réservé du pied de page 4"/>
          <p:cNvSpPr>
            <a:spLocks noGrp="1"/>
          </p:cNvSpPr>
          <p:nvPr>
            <p:ph type="ftr" sz="quarter" idx="3"/>
          </p:nvPr>
        </p:nvSpPr>
        <p:spPr>
          <a:xfrm>
            <a:off x="457202" y="4832225"/>
            <a:ext cx="2804631" cy="273844"/>
          </a:xfrm>
          <a:prstGeom prst="rect">
            <a:avLst/>
          </a:prstGeom>
          <a:ln>
            <a:noFill/>
          </a:ln>
        </p:spPr>
        <p:txBody>
          <a:bodyPr vert="horz" lIns="91440" tIns="45720" rIns="91440" bIns="45720" rtlCol="0" anchor="ctr"/>
          <a:lstStyle>
            <a:lvl1pPr algn="l">
              <a:defRPr sz="810">
                <a:solidFill>
                  <a:schemeClr val="tx1">
                    <a:tint val="75000"/>
                  </a:schemeClr>
                </a:solidFill>
                <a:latin typeface="Arial"/>
              </a:defRPr>
            </a:lvl1pPr>
          </a:lstStyle>
          <a:p>
            <a:r>
              <a:rPr lang="fr-FR" dirty="0"/>
              <a:t>Votre pied de page</a:t>
            </a:r>
          </a:p>
        </p:txBody>
      </p:sp>
      <p:sp>
        <p:nvSpPr>
          <p:cNvPr id="33" name="Espace réservé de la date 3"/>
          <p:cNvSpPr>
            <a:spLocks noGrp="1"/>
          </p:cNvSpPr>
          <p:nvPr>
            <p:ph type="dt" sz="half" idx="2"/>
          </p:nvPr>
        </p:nvSpPr>
        <p:spPr>
          <a:xfrm>
            <a:off x="3717099" y="4832225"/>
            <a:ext cx="720000" cy="273844"/>
          </a:xfrm>
          <a:prstGeom prst="rect">
            <a:avLst/>
          </a:prstGeom>
        </p:spPr>
        <p:txBody>
          <a:bodyPr anchor="ctr" anchorCtr="0"/>
          <a:lstStyle>
            <a:lvl1pPr algn="ctr">
              <a:defRPr lang="fr-CH" sz="810" kern="1200" smtClean="0">
                <a:solidFill>
                  <a:schemeClr val="tx1">
                    <a:tint val="75000"/>
                  </a:schemeClr>
                </a:solidFill>
                <a:latin typeface="Arial"/>
                <a:ea typeface="+mn-ea"/>
                <a:cs typeface="+mn-cs"/>
              </a:defRPr>
            </a:lvl1pPr>
          </a:lstStyle>
          <a:p>
            <a:fld id="{CE25E0F6-6895-4DCC-A635-C1E3309E108D}" type="datetime1">
              <a:rPr lang="fr-CH" smtClean="0"/>
              <a:t>07.10.2024</a:t>
            </a:fld>
            <a:endParaRPr lang="fr-CH" dirty="0"/>
          </a:p>
        </p:txBody>
      </p:sp>
      <p:sp>
        <p:nvSpPr>
          <p:cNvPr id="34" name="Espace réservé du numéro de diapositive 5"/>
          <p:cNvSpPr>
            <a:spLocks noGrp="1"/>
          </p:cNvSpPr>
          <p:nvPr>
            <p:ph type="sldNum" sz="quarter" idx="4"/>
          </p:nvPr>
        </p:nvSpPr>
        <p:spPr>
          <a:xfrm>
            <a:off x="6828601" y="4879136"/>
            <a:ext cx="543444" cy="273844"/>
          </a:xfrm>
          <a:prstGeom prst="rect">
            <a:avLst/>
          </a:prstGeom>
        </p:spPr>
        <p:txBody>
          <a:bodyPr vert="horz" lIns="91440" tIns="45720" rIns="91440" bIns="45720" rtlCol="0" anchor="ctr"/>
          <a:lstStyle>
            <a:lvl1pPr algn="l">
              <a:defRPr sz="810">
                <a:solidFill>
                  <a:schemeClr val="tx1">
                    <a:tint val="75000"/>
                  </a:schemeClr>
                </a:solidFill>
              </a:defRPr>
            </a:lvl1pPr>
          </a:lstStyle>
          <a:p>
            <a:pPr algn="r"/>
            <a:fld id="{879F8CDA-3D76-8147-A783-F8EF6F842A04}" type="slidenum">
              <a:rPr lang="fr-FR" smtClean="0">
                <a:latin typeface="Arial"/>
              </a:rPr>
              <a:pPr algn="r"/>
              <a:t>‹N°›</a:t>
            </a:fld>
            <a:r>
              <a:rPr lang="fr-FR" dirty="0">
                <a:latin typeface="Arial"/>
              </a:rPr>
              <a:t> </a:t>
            </a:r>
          </a:p>
        </p:txBody>
      </p:sp>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46494" y="4595611"/>
            <a:ext cx="886848" cy="500143"/>
          </a:xfrm>
          <a:prstGeom prst="rect">
            <a:avLst/>
          </a:prstGeom>
        </p:spPr>
      </p:pic>
    </p:spTree>
    <p:extLst>
      <p:ext uri="{BB962C8B-B14F-4D97-AF65-F5344CB8AC3E}">
        <p14:creationId xmlns:p14="http://schemas.microsoft.com/office/powerpoint/2010/main" val="3573378179"/>
      </p:ext>
    </p:extLst>
  </p:cSld>
  <p:clrMapOvr>
    <a:masterClrMapping/>
  </p:clrMapOvr>
  <p:extLst>
    <p:ext uri="{DCECCB84-F9BA-43D5-87BE-67443E8EF086}">
      <p15:sldGuideLst xmlns:p15="http://schemas.microsoft.com/office/powerpoint/2012/main">
        <p15:guide id="1" orient="horz" pos="1620">
          <p15:clr>
            <a:srgbClr val="FBAE40"/>
          </p15:clr>
        </p15:guide>
        <p15:guide id="2" pos="288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4D80F2-498E-2BA1-D778-449E68B1FEE1}"/>
              </a:ext>
            </a:extLst>
          </p:cNvPr>
          <p:cNvSpPr>
            <a:spLocks noGrp="1"/>
          </p:cNvSpPr>
          <p:nvPr>
            <p:ph type="title"/>
          </p:nvPr>
        </p:nvSpPr>
        <p:spPr>
          <a:xfrm>
            <a:off x="628650" y="274320"/>
            <a:ext cx="7886700" cy="994410"/>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a:extLst>
              <a:ext uri="{FF2B5EF4-FFF2-40B4-BE49-F238E27FC236}">
                <a16:creationId xmlns:a16="http://schemas.microsoft.com/office/drawing/2014/main" id="{5B6326A1-7B32-B05A-7323-654D7C00C917}"/>
              </a:ext>
            </a:extLst>
          </p:cNvPr>
          <p:cNvSpPr>
            <a:spLocks noGrp="1"/>
          </p:cNvSpPr>
          <p:nvPr>
            <p:ph type="body" idx="1"/>
          </p:nvPr>
        </p:nvSpPr>
        <p:spPr>
          <a:xfrm>
            <a:off x="628650" y="1368743"/>
            <a:ext cx="7886700" cy="326469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48EE29C0-D0E7-957C-77E2-1A7C24129FD0}"/>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782D4F3A-2CEB-46AB-AA2D-B8EB3DD6D700}" type="datetime1">
              <a:rPr lang="fr-CH" smtClean="0"/>
              <a:t>07.10.2024</a:t>
            </a:fld>
            <a:endParaRPr lang="fr-CH" dirty="0"/>
          </a:p>
        </p:txBody>
      </p:sp>
      <p:sp>
        <p:nvSpPr>
          <p:cNvPr id="6" name="Espace réservé du numéro de diapositive 5">
            <a:extLst>
              <a:ext uri="{FF2B5EF4-FFF2-40B4-BE49-F238E27FC236}">
                <a16:creationId xmlns:a16="http://schemas.microsoft.com/office/drawing/2014/main" id="{648993A5-3B5A-BDF4-3079-E2FD7A13C675}"/>
              </a:ext>
            </a:extLst>
          </p:cNvPr>
          <p:cNvSpPr>
            <a:spLocks noGrp="1"/>
          </p:cNvSpPr>
          <p:nvPr>
            <p:ph type="sldNum" sz="quarter" idx="4"/>
          </p:nvPr>
        </p:nvSpPr>
        <p:spPr>
          <a:xfrm>
            <a:off x="472725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pic>
        <p:nvPicPr>
          <p:cNvPr id="7" name="Image 6">
            <a:extLst>
              <a:ext uri="{FF2B5EF4-FFF2-40B4-BE49-F238E27FC236}">
                <a16:creationId xmlns:a16="http://schemas.microsoft.com/office/drawing/2014/main" id="{6E12E26A-65A2-CB23-E8DA-79F7964EB74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r="33227" b="2011"/>
          <a:stretch/>
        </p:blipFill>
        <p:spPr>
          <a:xfrm>
            <a:off x="6701114" y="4702488"/>
            <a:ext cx="1461030" cy="272890"/>
          </a:xfrm>
          <a:prstGeom prst="rect">
            <a:avLst/>
          </a:prstGeom>
        </p:spPr>
      </p:pic>
      <p:sp>
        <p:nvSpPr>
          <p:cNvPr id="18" name="ZoneTexte 17">
            <a:extLst>
              <a:ext uri="{FF2B5EF4-FFF2-40B4-BE49-F238E27FC236}">
                <a16:creationId xmlns:a16="http://schemas.microsoft.com/office/drawing/2014/main" id="{C22496CD-794D-7E14-BA68-1F285697D636}"/>
              </a:ext>
            </a:extLst>
          </p:cNvPr>
          <p:cNvSpPr txBox="1"/>
          <p:nvPr userDrawn="1"/>
        </p:nvSpPr>
        <p:spPr>
          <a:xfrm>
            <a:off x="147604" y="4718465"/>
            <a:ext cx="6662772" cy="196977"/>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p:txBody>
      </p:sp>
      <p:sp>
        <p:nvSpPr>
          <p:cNvPr id="8" name="Espace réservé du pied de page 4">
            <a:extLst>
              <a:ext uri="{FF2B5EF4-FFF2-40B4-BE49-F238E27FC236}">
                <a16:creationId xmlns:a16="http://schemas.microsoft.com/office/drawing/2014/main" id="{A8716605-01F9-17FB-F119-ED37DA17DBC8}"/>
              </a:ext>
            </a:extLst>
          </p:cNvPr>
          <p:cNvSpPr>
            <a:spLocks noGrp="1"/>
          </p:cNvSpPr>
          <p:nvPr>
            <p:ph type="ftr" sz="quarter" idx="3"/>
          </p:nvPr>
        </p:nvSpPr>
        <p:spPr>
          <a:xfrm>
            <a:off x="1227599" y="4860000"/>
            <a:ext cx="5101764"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pic>
        <p:nvPicPr>
          <p:cNvPr id="9" name="Image 8" descr="Une image contenant noir, obscurité&#10;&#10;Description générée automatiquement">
            <a:extLst>
              <a:ext uri="{FF2B5EF4-FFF2-40B4-BE49-F238E27FC236}">
                <a16:creationId xmlns:a16="http://schemas.microsoft.com/office/drawing/2014/main" id="{73CCA66D-E1DA-2CAD-A64D-BBB261281D64}"/>
              </a:ext>
            </a:extLst>
          </p:cNvPr>
          <p:cNvPicPr>
            <a:picLocks noChangeAspect="1"/>
          </p:cNvPicPr>
          <p:nvPr userDrawn="1"/>
        </p:nvPicPr>
        <p:blipFill rotWithShape="1">
          <a:blip r:embed="rId6" cstate="print">
            <a:extLst>
              <a:ext uri="{28A0092B-C50C-407E-A947-70E740481C1C}">
                <a14:useLocalDpi xmlns:a14="http://schemas.microsoft.com/office/drawing/2010/main" val="0"/>
              </a:ext>
            </a:extLst>
          </a:blip>
          <a:srcRect l="15886" t="30822" r="16343" b="34100"/>
          <a:stretch/>
        </p:blipFill>
        <p:spPr>
          <a:xfrm>
            <a:off x="8166828" y="4717909"/>
            <a:ext cx="637084" cy="213078"/>
          </a:xfrm>
          <a:prstGeom prst="rect">
            <a:avLst/>
          </a:prstGeom>
        </p:spPr>
      </p:pic>
    </p:spTree>
    <p:extLst>
      <p:ext uri="{BB962C8B-B14F-4D97-AF65-F5344CB8AC3E}">
        <p14:creationId xmlns:p14="http://schemas.microsoft.com/office/powerpoint/2010/main" val="3166245096"/>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5" r:id="rId3"/>
  </p:sldLayoutIdLst>
  <p:hf hdr="0"/>
  <p:txStyles>
    <p:titleStyle>
      <a:lvl1pPr algn="l" defTabSz="91437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7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0" indent="-228593" algn="l" defTabSz="91437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6" indent="-228593" algn="l" defTabSz="91437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52"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39"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25"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11"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6" algn="l" defTabSz="914373" rtl="0" eaLnBrk="1" latinLnBrk="0" hangingPunct="1">
        <a:defRPr sz="1800" kern="1200">
          <a:solidFill>
            <a:schemeClr val="tx1"/>
          </a:solidFill>
          <a:latin typeface="+mn-lt"/>
          <a:ea typeface="+mn-ea"/>
          <a:cs typeface="+mn-cs"/>
        </a:defRPr>
      </a:lvl5pPr>
      <a:lvl6pPr marL="2285933" algn="l" defTabSz="914373" rtl="0" eaLnBrk="1" latinLnBrk="0" hangingPunct="1">
        <a:defRPr sz="1800" kern="1200">
          <a:solidFill>
            <a:schemeClr val="tx1"/>
          </a:solidFill>
          <a:latin typeface="+mn-lt"/>
          <a:ea typeface="+mn-ea"/>
          <a:cs typeface="+mn-cs"/>
        </a:defRPr>
      </a:lvl6pPr>
      <a:lvl7pPr marL="2743119" algn="l" defTabSz="914373" rtl="0" eaLnBrk="1" latinLnBrk="0" hangingPunct="1">
        <a:defRPr sz="1800" kern="1200">
          <a:solidFill>
            <a:schemeClr val="tx1"/>
          </a:solidFill>
          <a:latin typeface="+mn-lt"/>
          <a:ea typeface="+mn-ea"/>
          <a:cs typeface="+mn-cs"/>
        </a:defRPr>
      </a:lvl7pPr>
      <a:lvl8pPr marL="3200304" algn="l" defTabSz="914373" rtl="0" eaLnBrk="1" latinLnBrk="0" hangingPunct="1">
        <a:defRPr sz="1800" kern="1200">
          <a:solidFill>
            <a:schemeClr val="tx1"/>
          </a:solidFill>
          <a:latin typeface="+mn-lt"/>
          <a:ea typeface="+mn-ea"/>
          <a:cs typeface="+mn-cs"/>
        </a:defRPr>
      </a:lvl8pPr>
      <a:lvl9pPr marL="3657489" algn="l" defTabSz="914373"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C4D80F2-498E-2BA1-D778-449E68B1FEE1}"/>
              </a:ext>
            </a:extLst>
          </p:cNvPr>
          <p:cNvSpPr>
            <a:spLocks noGrp="1"/>
          </p:cNvSpPr>
          <p:nvPr>
            <p:ph type="title"/>
          </p:nvPr>
        </p:nvSpPr>
        <p:spPr>
          <a:xfrm>
            <a:off x="628650" y="274320"/>
            <a:ext cx="7886700" cy="994410"/>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a:extLst>
              <a:ext uri="{FF2B5EF4-FFF2-40B4-BE49-F238E27FC236}">
                <a16:creationId xmlns:a16="http://schemas.microsoft.com/office/drawing/2014/main" id="{5B6326A1-7B32-B05A-7323-654D7C00C917}"/>
              </a:ext>
            </a:extLst>
          </p:cNvPr>
          <p:cNvSpPr>
            <a:spLocks noGrp="1"/>
          </p:cNvSpPr>
          <p:nvPr>
            <p:ph type="body" idx="1"/>
          </p:nvPr>
        </p:nvSpPr>
        <p:spPr>
          <a:xfrm>
            <a:off x="628650" y="1368743"/>
            <a:ext cx="7886700" cy="3264694"/>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48EE29C0-D0E7-957C-77E2-1A7C24129FD0}"/>
              </a:ext>
            </a:extLst>
          </p:cNvPr>
          <p:cNvSpPr>
            <a:spLocks noGrp="1"/>
          </p:cNvSpPr>
          <p:nvPr>
            <p:ph type="dt" sz="half" idx="2"/>
          </p:nvPr>
        </p:nvSpPr>
        <p:spPr>
          <a:xfrm>
            <a:off x="150400" y="4860000"/>
            <a:ext cx="859753" cy="272891"/>
          </a:xfrm>
          <a:prstGeom prst="rect">
            <a:avLst/>
          </a:prstGeom>
        </p:spPr>
        <p:txBody>
          <a:bodyPr vert="horz" lIns="91440" tIns="45720" rIns="91440" bIns="45720" rtlCol="0" anchor="ctr"/>
          <a:lstStyle>
            <a:lvl1pPr algn="l">
              <a:defRPr sz="800">
                <a:solidFill>
                  <a:schemeClr val="tx1">
                    <a:tint val="75000"/>
                  </a:schemeClr>
                </a:solidFill>
                <a:latin typeface="Arial" panose="020B0604020202020204" pitchFamily="34" charset="0"/>
                <a:cs typeface="Arial" panose="020B0604020202020204" pitchFamily="34" charset="0"/>
              </a:defRPr>
            </a:lvl1pPr>
          </a:lstStyle>
          <a:p>
            <a:fld id="{DBF13976-C295-4171-BCBB-72AF41A921D6}" type="datetime1">
              <a:rPr lang="fr-CH" smtClean="0"/>
              <a:t>07.10.2024</a:t>
            </a:fld>
            <a:endParaRPr lang="fr-CH" dirty="0"/>
          </a:p>
        </p:txBody>
      </p:sp>
      <p:sp>
        <p:nvSpPr>
          <p:cNvPr id="6" name="Espace réservé du numéro de diapositive 5">
            <a:extLst>
              <a:ext uri="{FF2B5EF4-FFF2-40B4-BE49-F238E27FC236}">
                <a16:creationId xmlns:a16="http://schemas.microsoft.com/office/drawing/2014/main" id="{648993A5-3B5A-BDF4-3079-E2FD7A13C675}"/>
              </a:ext>
            </a:extLst>
          </p:cNvPr>
          <p:cNvSpPr>
            <a:spLocks noGrp="1"/>
          </p:cNvSpPr>
          <p:nvPr>
            <p:ph type="sldNum" sz="quarter" idx="4"/>
          </p:nvPr>
        </p:nvSpPr>
        <p:spPr>
          <a:xfrm>
            <a:off x="5449140" y="4860000"/>
            <a:ext cx="2025976" cy="272891"/>
          </a:xfrm>
          <a:prstGeom prst="rect">
            <a:avLst/>
          </a:prstGeom>
        </p:spPr>
        <p:txBody>
          <a:bodyPr vert="horz" lIns="91440" tIns="45720" rIns="91440" bIns="45720" rtlCol="0" anchor="ctr"/>
          <a:lstStyle>
            <a:lvl1pPr algn="r">
              <a:defRPr sz="800">
                <a:solidFill>
                  <a:schemeClr val="tx1">
                    <a:tint val="75000"/>
                  </a:schemeClr>
                </a:solidFill>
                <a:latin typeface="Arial" panose="020B0604020202020204" pitchFamily="34" charset="0"/>
                <a:cs typeface="Arial" panose="020B0604020202020204" pitchFamily="34" charset="0"/>
              </a:defRPr>
            </a:lvl1pPr>
          </a:lstStyle>
          <a:p>
            <a:fld id="{93954E36-B195-4A0A-A530-CE34383C1F85}" type="slidenum">
              <a:rPr lang="fr-CH" smtClean="0"/>
              <a:pPr/>
              <a:t>‹N°›</a:t>
            </a:fld>
            <a:endParaRPr lang="fr-CH" dirty="0"/>
          </a:p>
        </p:txBody>
      </p:sp>
      <p:pic>
        <p:nvPicPr>
          <p:cNvPr id="7" name="Image 6">
            <a:extLst>
              <a:ext uri="{FF2B5EF4-FFF2-40B4-BE49-F238E27FC236}">
                <a16:creationId xmlns:a16="http://schemas.microsoft.com/office/drawing/2014/main" id="{6E12E26A-65A2-CB23-E8DA-79F7964EB746}"/>
              </a:ext>
            </a:extLst>
          </p:cNvPr>
          <p:cNvPicPr>
            <a:picLocks noChangeAspect="1"/>
          </p:cNvPicPr>
          <p:nvPr userDrawn="1"/>
        </p:nvPicPr>
        <p:blipFill>
          <a:blip r:embed="rId6" cstate="print">
            <a:extLst>
              <a:ext uri="{28A0092B-C50C-407E-A947-70E740481C1C}">
                <a14:useLocalDpi xmlns:a14="http://schemas.microsoft.com/office/drawing/2010/main" val="0"/>
              </a:ext>
            </a:extLst>
          </a:blip>
          <a:srcRect/>
          <a:stretch/>
        </p:blipFill>
        <p:spPr>
          <a:xfrm>
            <a:off x="7447453" y="4701600"/>
            <a:ext cx="1444169" cy="278490"/>
          </a:xfrm>
          <a:prstGeom prst="rect">
            <a:avLst/>
          </a:prstGeom>
        </p:spPr>
      </p:pic>
      <p:sp>
        <p:nvSpPr>
          <p:cNvPr id="18" name="ZoneTexte 17">
            <a:extLst>
              <a:ext uri="{FF2B5EF4-FFF2-40B4-BE49-F238E27FC236}">
                <a16:creationId xmlns:a16="http://schemas.microsoft.com/office/drawing/2014/main" id="{C22496CD-794D-7E14-BA68-1F285697D636}"/>
              </a:ext>
            </a:extLst>
          </p:cNvPr>
          <p:cNvSpPr txBox="1"/>
          <p:nvPr userDrawn="1"/>
        </p:nvSpPr>
        <p:spPr>
          <a:xfrm>
            <a:off x="147602" y="4718465"/>
            <a:ext cx="7488440" cy="301621"/>
          </a:xfrm>
          <a:prstGeom prst="rect">
            <a:avLst/>
          </a:prstGeom>
          <a:noFill/>
        </p:spPr>
        <p:txBody>
          <a:bodyPr wrap="square" rtlCol="0">
            <a:spAutoFit/>
          </a:bodyPr>
          <a:lstStyle/>
          <a:p>
            <a:pPr marL="0" marR="0" lvl="0" indent="0" algn="l" defTabSz="609567" rtl="0" eaLnBrk="1" fontAlgn="auto" latinLnBrk="0" hangingPunct="1">
              <a:lnSpc>
                <a:spcPct val="100000"/>
              </a:lnSpc>
              <a:spcBef>
                <a:spcPts val="0"/>
              </a:spcBef>
              <a:spcAft>
                <a:spcPts val="0"/>
              </a:spcAft>
              <a:buClrTx/>
              <a:buSzTx/>
              <a:buFontTx/>
              <a:buNone/>
              <a:tabLst/>
              <a:defRPr/>
            </a:pPr>
            <a:r>
              <a:rPr kumimoji="0" lang="fr-CH" sz="680" b="0" i="0" u="none" strike="noStrike" kern="1200" cap="none" spc="80" normalizeH="0" baseline="0" noProof="0" dirty="0">
                <a:ln>
                  <a:noFill/>
                </a:ln>
                <a:solidFill>
                  <a:schemeClr val="tx1"/>
                </a:solidFill>
                <a:effectLst/>
                <a:uLnTx/>
                <a:uFillTx/>
                <a:latin typeface="Calibri"/>
                <a:ea typeface="+mn-ea"/>
                <a:cs typeface="+mn-cs"/>
              </a:rPr>
              <a:t>||||||||||||||||||||||||||||||||||||||||||||||||||||||||||||||||||||||||||||||||||||||||||||||||||||||||||||||||||||||||||||||||||||||||||||||||</a:t>
            </a:r>
          </a:p>
          <a:p>
            <a:pPr marL="0" marR="0" lvl="0" indent="0" algn="l" defTabSz="609567" rtl="0" eaLnBrk="1" fontAlgn="auto" latinLnBrk="0" hangingPunct="1">
              <a:lnSpc>
                <a:spcPct val="100000"/>
              </a:lnSpc>
              <a:spcBef>
                <a:spcPts val="0"/>
              </a:spcBef>
              <a:spcAft>
                <a:spcPts val="0"/>
              </a:spcAft>
              <a:buClrTx/>
              <a:buSzTx/>
              <a:buFontTx/>
              <a:buNone/>
              <a:tabLst/>
              <a:defRPr/>
            </a:pPr>
            <a:endParaRPr kumimoji="0" lang="fr-CH" sz="680" b="0" i="0" u="none" strike="noStrike" kern="1200" cap="none" spc="80" normalizeH="0" baseline="0" noProof="0" dirty="0">
              <a:ln>
                <a:noFill/>
              </a:ln>
              <a:solidFill>
                <a:schemeClr val="tx1"/>
              </a:solidFill>
              <a:effectLst/>
              <a:uLnTx/>
              <a:uFillTx/>
              <a:latin typeface="Calibri"/>
              <a:ea typeface="+mn-ea"/>
              <a:cs typeface="+mn-cs"/>
            </a:endParaRPr>
          </a:p>
        </p:txBody>
      </p:sp>
      <p:sp>
        <p:nvSpPr>
          <p:cNvPr id="5" name="Espace réservé du pied de page 4">
            <a:extLst>
              <a:ext uri="{FF2B5EF4-FFF2-40B4-BE49-F238E27FC236}">
                <a16:creationId xmlns:a16="http://schemas.microsoft.com/office/drawing/2014/main" id="{81070BCE-68BB-58EE-475B-A7D158672D77}"/>
              </a:ext>
            </a:extLst>
          </p:cNvPr>
          <p:cNvSpPr>
            <a:spLocks noGrp="1"/>
          </p:cNvSpPr>
          <p:nvPr>
            <p:ph type="ftr" sz="quarter" idx="3"/>
          </p:nvPr>
        </p:nvSpPr>
        <p:spPr>
          <a:xfrm>
            <a:off x="1227600" y="4860000"/>
            <a:ext cx="4887288" cy="272891"/>
          </a:xfrm>
          <a:prstGeom prst="rect">
            <a:avLst/>
          </a:prstGeom>
        </p:spPr>
        <p:txBody>
          <a:bodyPr vert="horz" lIns="91440" tIns="45720" rIns="91440" bIns="45720" rtlCol="0" anchor="ctr"/>
          <a:lstStyle>
            <a:lvl1pPr algn="ctr">
              <a:defRPr sz="800">
                <a:solidFill>
                  <a:schemeClr val="tx1">
                    <a:tint val="75000"/>
                  </a:schemeClr>
                </a:solidFill>
                <a:latin typeface="Arial" panose="020B0604020202020204" pitchFamily="34" charset="0"/>
                <a:cs typeface="Arial" panose="020B0604020202020204" pitchFamily="34" charset="0"/>
              </a:defRPr>
            </a:lvl1pPr>
          </a:lstStyle>
          <a:p>
            <a:pPr algn="l"/>
            <a:r>
              <a:rPr lang="fr-CH" dirty="0"/>
              <a:t>Faculté de biologie et de médecine - Institut universitaire de formation et de recherche en soins (IUFRS)</a:t>
            </a:r>
          </a:p>
        </p:txBody>
      </p:sp>
    </p:spTree>
    <p:extLst>
      <p:ext uri="{BB962C8B-B14F-4D97-AF65-F5344CB8AC3E}">
        <p14:creationId xmlns:p14="http://schemas.microsoft.com/office/powerpoint/2010/main" val="288454605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Lst>
  <p:hf hdr="0"/>
  <p:txStyles>
    <p:titleStyle>
      <a:lvl1pPr algn="l" defTabSz="914373"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3" indent="-228593" algn="l" defTabSz="914373"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0" indent="-228593" algn="l" defTabSz="914373"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66" indent="-228593" algn="l" defTabSz="914373"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52"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39"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25"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11"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897"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083" indent="-228593" algn="l" defTabSz="914373"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3" rtl="0" eaLnBrk="1" latinLnBrk="0" hangingPunct="1">
        <a:defRPr sz="1800" kern="1200">
          <a:solidFill>
            <a:schemeClr val="tx1"/>
          </a:solidFill>
          <a:latin typeface="+mn-lt"/>
          <a:ea typeface="+mn-ea"/>
          <a:cs typeface="+mn-cs"/>
        </a:defRPr>
      </a:lvl1pPr>
      <a:lvl2pPr marL="457187" algn="l" defTabSz="914373" rtl="0" eaLnBrk="1" latinLnBrk="0" hangingPunct="1">
        <a:defRPr sz="1800" kern="1200">
          <a:solidFill>
            <a:schemeClr val="tx1"/>
          </a:solidFill>
          <a:latin typeface="+mn-lt"/>
          <a:ea typeface="+mn-ea"/>
          <a:cs typeface="+mn-cs"/>
        </a:defRPr>
      </a:lvl2pPr>
      <a:lvl3pPr marL="914373" algn="l" defTabSz="914373" rtl="0" eaLnBrk="1" latinLnBrk="0" hangingPunct="1">
        <a:defRPr sz="1800" kern="1200">
          <a:solidFill>
            <a:schemeClr val="tx1"/>
          </a:solidFill>
          <a:latin typeface="+mn-lt"/>
          <a:ea typeface="+mn-ea"/>
          <a:cs typeface="+mn-cs"/>
        </a:defRPr>
      </a:lvl3pPr>
      <a:lvl4pPr marL="1371560" algn="l" defTabSz="914373" rtl="0" eaLnBrk="1" latinLnBrk="0" hangingPunct="1">
        <a:defRPr sz="1800" kern="1200">
          <a:solidFill>
            <a:schemeClr val="tx1"/>
          </a:solidFill>
          <a:latin typeface="+mn-lt"/>
          <a:ea typeface="+mn-ea"/>
          <a:cs typeface="+mn-cs"/>
        </a:defRPr>
      </a:lvl4pPr>
      <a:lvl5pPr marL="1828746" algn="l" defTabSz="914373" rtl="0" eaLnBrk="1" latinLnBrk="0" hangingPunct="1">
        <a:defRPr sz="1800" kern="1200">
          <a:solidFill>
            <a:schemeClr val="tx1"/>
          </a:solidFill>
          <a:latin typeface="+mn-lt"/>
          <a:ea typeface="+mn-ea"/>
          <a:cs typeface="+mn-cs"/>
        </a:defRPr>
      </a:lvl5pPr>
      <a:lvl6pPr marL="2285933" algn="l" defTabSz="914373" rtl="0" eaLnBrk="1" latinLnBrk="0" hangingPunct="1">
        <a:defRPr sz="1800" kern="1200">
          <a:solidFill>
            <a:schemeClr val="tx1"/>
          </a:solidFill>
          <a:latin typeface="+mn-lt"/>
          <a:ea typeface="+mn-ea"/>
          <a:cs typeface="+mn-cs"/>
        </a:defRPr>
      </a:lvl6pPr>
      <a:lvl7pPr marL="2743119" algn="l" defTabSz="914373" rtl="0" eaLnBrk="1" latinLnBrk="0" hangingPunct="1">
        <a:defRPr sz="1800" kern="1200">
          <a:solidFill>
            <a:schemeClr val="tx1"/>
          </a:solidFill>
          <a:latin typeface="+mn-lt"/>
          <a:ea typeface="+mn-ea"/>
          <a:cs typeface="+mn-cs"/>
        </a:defRPr>
      </a:lvl7pPr>
      <a:lvl8pPr marL="3200304" algn="l" defTabSz="914373" rtl="0" eaLnBrk="1" latinLnBrk="0" hangingPunct="1">
        <a:defRPr sz="1800" kern="1200">
          <a:solidFill>
            <a:schemeClr val="tx1"/>
          </a:solidFill>
          <a:latin typeface="+mn-lt"/>
          <a:ea typeface="+mn-ea"/>
          <a:cs typeface="+mn-cs"/>
        </a:defRPr>
      </a:lvl8pPr>
      <a:lvl9pPr marL="3657489" algn="l" defTabSz="914373"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fr-CH" dirty="0"/>
              <a:t>Cliquez et modifiez le titre</a:t>
            </a:r>
            <a:endParaRPr lang="fr-FR" dirty="0"/>
          </a:p>
        </p:txBody>
      </p:sp>
      <p:sp>
        <p:nvSpPr>
          <p:cNvPr id="3" name="Espace réservé du texte 2"/>
          <p:cNvSpPr>
            <a:spLocks noGrp="1"/>
          </p:cNvSpPr>
          <p:nvPr>
            <p:ph type="body" idx="1"/>
          </p:nvPr>
        </p:nvSpPr>
        <p:spPr>
          <a:xfrm>
            <a:off x="457200" y="1134459"/>
            <a:ext cx="8229600" cy="3239789"/>
          </a:xfrm>
          <a:prstGeom prst="rect">
            <a:avLst/>
          </a:prstGeom>
        </p:spPr>
        <p:txBody>
          <a:bodyPr vert="horz" lIns="91440" tIns="45720" rIns="91440" bIns="45720" rtlCol="0">
            <a:normAutofit/>
          </a:bodyPr>
          <a:lstStyle/>
          <a:p>
            <a:pPr lvl="0"/>
            <a:r>
              <a:rPr lang="fr-CH" dirty="0"/>
              <a:t>Cliquez pour modifier les styles du texte du masque</a:t>
            </a:r>
          </a:p>
          <a:p>
            <a:pPr lvl="1"/>
            <a:r>
              <a:rPr lang="fr-CH" dirty="0"/>
              <a:t>Deuxième niveau</a:t>
            </a:r>
          </a:p>
          <a:p>
            <a:pPr lvl="2"/>
            <a:r>
              <a:rPr lang="fr-CH" dirty="0"/>
              <a:t>Troisième niveau</a:t>
            </a:r>
          </a:p>
          <a:p>
            <a:pPr lvl="3"/>
            <a:r>
              <a:rPr lang="fr-CH" dirty="0"/>
              <a:t>Quatrième niveau</a:t>
            </a:r>
          </a:p>
          <a:p>
            <a:pPr lvl="4"/>
            <a:r>
              <a:rPr lang="fr-CH" dirty="0"/>
              <a:t>Cinquième niveau</a:t>
            </a:r>
            <a:endParaRPr lang="fr-FR" dirty="0"/>
          </a:p>
        </p:txBody>
      </p:sp>
    </p:spTree>
    <p:extLst>
      <p:ext uri="{BB962C8B-B14F-4D97-AF65-F5344CB8AC3E}">
        <p14:creationId xmlns:p14="http://schemas.microsoft.com/office/powerpoint/2010/main" val="1353369992"/>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Lst>
  <p:hf sldNum="0" hdr="0" ftr="0" dt="0"/>
  <p:txStyles>
    <p:titleStyle>
      <a:lvl1pPr algn="l" defTabSz="457189" rtl="0" eaLnBrk="1" latinLnBrk="0" hangingPunct="1">
        <a:spcBef>
          <a:spcPct val="0"/>
        </a:spcBef>
        <a:buNone/>
        <a:defRPr sz="3200" b="1" kern="1200" cap="all">
          <a:solidFill>
            <a:schemeClr val="tx2"/>
          </a:solidFill>
          <a:latin typeface="Arial"/>
          <a:ea typeface="+mj-ea"/>
          <a:cs typeface="+mj-cs"/>
        </a:defRPr>
      </a:lvl1pPr>
    </p:titleStyle>
    <p:bodyStyle>
      <a:lvl1pPr marL="0" indent="0" algn="l" defTabSz="457189" rtl="0" eaLnBrk="1" latinLnBrk="0" hangingPunct="1">
        <a:spcBef>
          <a:spcPct val="20000"/>
        </a:spcBef>
        <a:buClr>
          <a:schemeClr val="bg2"/>
        </a:buClr>
        <a:buFontTx/>
        <a:buNone/>
        <a:defRPr sz="3000" kern="1200">
          <a:solidFill>
            <a:schemeClr val="tx1"/>
          </a:solidFill>
          <a:latin typeface="Arial"/>
          <a:ea typeface="+mn-ea"/>
          <a:cs typeface="+mn-cs"/>
        </a:defRPr>
      </a:lvl1pPr>
      <a:lvl2pPr marL="457189" indent="0" algn="l" defTabSz="457189" rtl="0" eaLnBrk="1" latinLnBrk="0" hangingPunct="1">
        <a:spcBef>
          <a:spcPct val="20000"/>
        </a:spcBef>
        <a:buClr>
          <a:schemeClr val="bg2"/>
        </a:buClr>
        <a:buFontTx/>
        <a:buNone/>
        <a:defRPr sz="2400" kern="1200">
          <a:solidFill>
            <a:schemeClr val="tx1"/>
          </a:solidFill>
          <a:latin typeface="Arial"/>
          <a:ea typeface="+mn-ea"/>
          <a:cs typeface="+mn-cs"/>
        </a:defRPr>
      </a:lvl2pPr>
      <a:lvl3pPr marL="914378" indent="0" algn="l" defTabSz="457189" rtl="0" eaLnBrk="1" latinLnBrk="0" hangingPunct="1">
        <a:spcBef>
          <a:spcPct val="20000"/>
        </a:spcBef>
        <a:buClr>
          <a:schemeClr val="bg2"/>
        </a:buClr>
        <a:buSzPct val="90000"/>
        <a:buFontTx/>
        <a:buNone/>
        <a:defRPr sz="1800" kern="1200">
          <a:solidFill>
            <a:schemeClr val="tx1"/>
          </a:solidFill>
          <a:latin typeface="Arial"/>
          <a:ea typeface="+mn-ea"/>
          <a:cs typeface="+mn-cs"/>
        </a:defRPr>
      </a:lvl3pPr>
      <a:lvl4pPr marL="1371566" indent="0" algn="l" defTabSz="457189" rtl="0" eaLnBrk="1" latinLnBrk="0" hangingPunct="1">
        <a:spcBef>
          <a:spcPct val="20000"/>
        </a:spcBef>
        <a:buClr>
          <a:schemeClr val="bg2"/>
        </a:buClr>
        <a:buFontTx/>
        <a:buNone/>
        <a:defRPr sz="1400" kern="1200">
          <a:solidFill>
            <a:schemeClr val="tx1"/>
          </a:solidFill>
          <a:latin typeface="Arial"/>
          <a:ea typeface="+mn-ea"/>
          <a:cs typeface="+mn-cs"/>
        </a:defRPr>
      </a:lvl4pPr>
      <a:lvl5pPr marL="1828754" indent="0" algn="l" defTabSz="457189" rtl="0" eaLnBrk="1" latinLnBrk="0" hangingPunct="1">
        <a:spcBef>
          <a:spcPct val="20000"/>
        </a:spcBef>
        <a:buClr>
          <a:schemeClr val="bg2"/>
        </a:buClr>
        <a:buFontTx/>
        <a:buNone/>
        <a:defRPr sz="1200" kern="1200">
          <a:solidFill>
            <a:schemeClr val="tx1"/>
          </a:solidFill>
          <a:latin typeface="Arial"/>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5"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8"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2"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p15:clr>
            <a:srgbClr val="F26B43"/>
          </p15:clr>
        </p15:guide>
        <p15:guide id="2" pos="288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Jenny.Gentizon@unil.ch"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6.xml"/><Relationship Id="rId1" Type="http://schemas.openxmlformats.org/officeDocument/2006/relationships/themeOverride" Target="../theme/themeOverride1.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6.xml"/><Relationship Id="rId4" Type="http://schemas.openxmlformats.org/officeDocument/2006/relationships/image" Target="../media/image1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5.xml"/><Relationship Id="rId4" Type="http://schemas.openxmlformats.org/officeDocument/2006/relationships/image" Target="../media/image1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hyperlink" Target="mailto:Jenny.Gentizon@unil.ch" TargetMode="External"/><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6.xml"/><Relationship Id="rId1" Type="http://schemas.openxmlformats.org/officeDocument/2006/relationships/video" Target="https://www.youtube.com/embed/-KdfMdxGjFk?feature=oembed" TargetMode="External"/><Relationship Id="rId5" Type="http://schemas.openxmlformats.org/officeDocument/2006/relationships/image" Target="../media/image10.pn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39DC32F6-0302-4F51-C021-8BE20F472E89}"/>
              </a:ext>
            </a:extLst>
          </p:cNvPr>
          <p:cNvSpPr>
            <a:spLocks noGrp="1"/>
          </p:cNvSpPr>
          <p:nvPr>
            <p:ph type="ftr" sz="quarter" idx="5"/>
          </p:nvPr>
        </p:nvSpPr>
        <p:spPr>
          <a:xfrm>
            <a:off x="171433" y="4852380"/>
            <a:ext cx="4887288" cy="272891"/>
          </a:xfrm>
        </p:spPr>
        <p:txBody>
          <a:bodyPr/>
          <a:lstStyle/>
          <a:p>
            <a:pPr algn="l"/>
            <a:r>
              <a:rPr lang="fr-CH" dirty="0"/>
              <a:t>Faculté de biologie et de médecine - Institut universitaire de formation et de recherche en soins (IUFRS)</a:t>
            </a:r>
          </a:p>
        </p:txBody>
      </p:sp>
      <p:sp>
        <p:nvSpPr>
          <p:cNvPr id="3" name="Espace réservé du numéro de diapositive 2">
            <a:extLst>
              <a:ext uri="{FF2B5EF4-FFF2-40B4-BE49-F238E27FC236}">
                <a16:creationId xmlns:a16="http://schemas.microsoft.com/office/drawing/2014/main" id="{1D11B075-48C0-668C-59AA-F2C6F24C106C}"/>
              </a:ext>
            </a:extLst>
          </p:cNvPr>
          <p:cNvSpPr>
            <a:spLocks noGrp="1"/>
          </p:cNvSpPr>
          <p:nvPr>
            <p:ph type="sldNum" sz="quarter" idx="7"/>
          </p:nvPr>
        </p:nvSpPr>
        <p:spPr>
          <a:xfrm>
            <a:off x="5286108" y="4852380"/>
            <a:ext cx="2025976" cy="272891"/>
          </a:xfrm>
        </p:spPr>
        <p:txBody>
          <a:bodyPr/>
          <a:lstStyle/>
          <a:p>
            <a:fld id="{93954E36-B195-4A0A-A530-CE34383C1F85}" type="slidenum">
              <a:rPr lang="fr-CH" smtClean="0"/>
              <a:pPr/>
              <a:t>1</a:t>
            </a:fld>
            <a:endParaRPr lang="fr-CH" dirty="0"/>
          </a:p>
        </p:txBody>
      </p:sp>
      <p:grpSp>
        <p:nvGrpSpPr>
          <p:cNvPr id="11" name="Groupe 10">
            <a:extLst>
              <a:ext uri="{FF2B5EF4-FFF2-40B4-BE49-F238E27FC236}">
                <a16:creationId xmlns:a16="http://schemas.microsoft.com/office/drawing/2014/main" id="{3267F07D-C7D6-0419-5190-8B3B1FF217AA}"/>
              </a:ext>
            </a:extLst>
          </p:cNvPr>
          <p:cNvGrpSpPr/>
          <p:nvPr/>
        </p:nvGrpSpPr>
        <p:grpSpPr>
          <a:xfrm>
            <a:off x="1" y="355315"/>
            <a:ext cx="9143999" cy="2130524"/>
            <a:chOff x="0" y="926550"/>
            <a:chExt cx="9143999" cy="2935633"/>
          </a:xfrm>
        </p:grpSpPr>
        <p:sp>
          <p:nvSpPr>
            <p:cNvPr id="5" name="Rectangle 4">
              <a:extLst>
                <a:ext uri="{FF2B5EF4-FFF2-40B4-BE49-F238E27FC236}">
                  <a16:creationId xmlns:a16="http://schemas.microsoft.com/office/drawing/2014/main" id="{7584C040-5B8D-A9C5-08BE-A264639BA2BE}"/>
                </a:ext>
              </a:extLst>
            </p:cNvPr>
            <p:cNvSpPr/>
            <p:nvPr/>
          </p:nvSpPr>
          <p:spPr>
            <a:xfrm>
              <a:off x="0" y="926550"/>
              <a:ext cx="9143999" cy="2935633"/>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B2ED65B1-B0CB-D616-0543-505918B202EC}"/>
                </a:ext>
              </a:extLst>
            </p:cNvPr>
            <p:cNvSpPr txBox="1"/>
            <p:nvPr/>
          </p:nvSpPr>
          <p:spPr>
            <a:xfrm>
              <a:off x="277360" y="1172920"/>
              <a:ext cx="8866639" cy="2247640"/>
            </a:xfrm>
            <a:prstGeom prst="rect">
              <a:avLst/>
            </a:prstGeom>
            <a:noFill/>
          </p:spPr>
          <p:txBody>
            <a:bodyPr wrap="square">
              <a:spAutoFit/>
            </a:bodyPr>
            <a:lstStyle/>
            <a:p>
              <a:pPr algn="ctr"/>
              <a:r>
                <a:rPr lang="fr-CH" sz="2800" b="1" dirty="0">
                  <a:solidFill>
                    <a:schemeClr val="bg1"/>
                  </a:solidFill>
                  <a:cs typeface="Arial"/>
                </a:rPr>
                <a:t> </a:t>
              </a:r>
              <a:r>
                <a:rPr lang="fr-CH" sz="2400" b="1" dirty="0">
                  <a:solidFill>
                    <a:schemeClr val="bg1"/>
                  </a:solidFill>
                  <a:cs typeface="Arial"/>
                </a:rPr>
                <a:t>Symposium de la pratique infirmière avancée (PIA) : </a:t>
              </a:r>
            </a:p>
            <a:p>
              <a:pPr algn="ctr"/>
              <a:endParaRPr lang="fr-CH" sz="2400" b="1" dirty="0">
                <a:solidFill>
                  <a:schemeClr val="bg1"/>
                </a:solidFill>
                <a:cs typeface="Arial"/>
              </a:endParaRPr>
            </a:p>
            <a:p>
              <a:pPr algn="ctr"/>
              <a:r>
                <a:rPr lang="fr-CH" sz="2400" b="1" dirty="0">
                  <a:solidFill>
                    <a:schemeClr val="bg1"/>
                  </a:solidFill>
                  <a:cs typeface="Arial"/>
                </a:rPr>
                <a:t>formation et compétences des </a:t>
              </a:r>
              <a:r>
                <a:rPr lang="fr-CH" sz="2400" b="1" dirty="0" err="1">
                  <a:solidFill>
                    <a:schemeClr val="bg1"/>
                  </a:solidFill>
                  <a:cs typeface="Arial"/>
                </a:rPr>
                <a:t>infirmiers.ères</a:t>
              </a:r>
              <a:r>
                <a:rPr lang="fr-CH" sz="2400" b="1" dirty="0">
                  <a:solidFill>
                    <a:schemeClr val="bg1"/>
                  </a:solidFill>
                  <a:cs typeface="Arial"/>
                </a:rPr>
                <a:t> en pratique avancée </a:t>
              </a:r>
            </a:p>
          </p:txBody>
        </p:sp>
      </p:grpSp>
      <p:sp>
        <p:nvSpPr>
          <p:cNvPr id="9" name="ZoneTexte 8">
            <a:extLst>
              <a:ext uri="{FF2B5EF4-FFF2-40B4-BE49-F238E27FC236}">
                <a16:creationId xmlns:a16="http://schemas.microsoft.com/office/drawing/2014/main" id="{71886CDC-54D6-C42E-0974-367D47AB9E39}"/>
              </a:ext>
            </a:extLst>
          </p:cNvPr>
          <p:cNvSpPr txBox="1"/>
          <p:nvPr/>
        </p:nvSpPr>
        <p:spPr>
          <a:xfrm>
            <a:off x="1367535" y="2715992"/>
            <a:ext cx="6408929" cy="1815882"/>
          </a:xfrm>
          <a:prstGeom prst="rect">
            <a:avLst/>
          </a:prstGeom>
          <a:noFill/>
        </p:spPr>
        <p:txBody>
          <a:bodyPr wrap="square">
            <a:spAutoFit/>
          </a:bodyPr>
          <a:lstStyle/>
          <a:p>
            <a:pPr algn="ctr"/>
            <a:r>
              <a:rPr lang="fr-CH" sz="1400" dirty="0">
                <a:latin typeface="Aptos" panose="020B0004020202020204" pitchFamily="34" charset="0"/>
                <a:cs typeface="Calibri Light" panose="020F0302020204030204" pitchFamily="34" charset="0"/>
              </a:rPr>
              <a:t>Dre. Sc. Jenny Gentizon, inf. PhD, MER2 sup.</a:t>
            </a:r>
          </a:p>
          <a:p>
            <a:pPr algn="ctr"/>
            <a:r>
              <a:rPr lang="fr-CH" sz="1400" dirty="0">
                <a:latin typeface="Aptos" panose="020B0004020202020204" pitchFamily="34" charset="0"/>
                <a:cs typeface="Calibri Light" panose="020F0302020204030204" pitchFamily="34" charset="0"/>
              </a:rPr>
              <a:t>Responsable du programme </a:t>
            </a:r>
            <a:r>
              <a:rPr lang="fr-CH" sz="1400" dirty="0" err="1">
                <a:latin typeface="Aptos" panose="020B0004020202020204" pitchFamily="34" charset="0"/>
                <a:cs typeface="Calibri Light" panose="020F0302020204030204" pitchFamily="34" charset="0"/>
              </a:rPr>
              <a:t>MSc</a:t>
            </a:r>
            <a:r>
              <a:rPr lang="fr-CH" sz="1400" dirty="0">
                <a:latin typeface="Aptos" panose="020B0004020202020204" pitchFamily="34" charset="0"/>
                <a:cs typeface="Calibri Light" panose="020F0302020204030204" pitchFamily="34" charset="0"/>
              </a:rPr>
              <a:t> IPS</a:t>
            </a:r>
          </a:p>
          <a:p>
            <a:pPr algn="ctr"/>
            <a:r>
              <a:rPr lang="fr-CH" sz="1400" dirty="0">
                <a:latin typeface="Aptos" panose="020B0004020202020204" pitchFamily="34" charset="0"/>
                <a:cs typeface="Calibri Light" panose="020F0302020204030204" pitchFamily="34" charset="0"/>
                <a:hlinkClick r:id="rId3"/>
              </a:rPr>
              <a:t>Jenny.Gentizon@unil.ch</a:t>
            </a:r>
            <a:r>
              <a:rPr lang="fr-CH" sz="1400" dirty="0">
                <a:latin typeface="Aptos" panose="020B0004020202020204" pitchFamily="34" charset="0"/>
                <a:cs typeface="Calibri Light" panose="020F0302020204030204" pitchFamily="34" charset="0"/>
              </a:rPr>
              <a:t> </a:t>
            </a:r>
          </a:p>
          <a:p>
            <a:pPr algn="ctr"/>
            <a:endParaRPr lang="fr-CH" sz="1400" dirty="0">
              <a:latin typeface="Aptos" panose="020B0004020202020204" pitchFamily="34" charset="0"/>
              <a:cs typeface="Calibri Light" panose="020F0302020204030204" pitchFamily="34" charset="0"/>
            </a:endParaRPr>
          </a:p>
          <a:p>
            <a:pPr algn="ctr"/>
            <a:r>
              <a:rPr lang="fr-CH" sz="1400" dirty="0">
                <a:latin typeface="Aptos" panose="020B0004020202020204" pitchFamily="34" charset="0"/>
                <a:cs typeface="Calibri Light" panose="020F0302020204030204" pitchFamily="34" charset="0"/>
              </a:rPr>
              <a:t>Institut universitaire de formation et de recherche en soins (IUFRS)</a:t>
            </a:r>
            <a:br>
              <a:rPr lang="fr-CH" sz="1400" dirty="0">
                <a:latin typeface="Aptos" panose="020B0004020202020204" pitchFamily="34" charset="0"/>
                <a:cs typeface="Calibri Light" panose="020F0302020204030204" pitchFamily="34" charset="0"/>
              </a:rPr>
            </a:br>
            <a:r>
              <a:rPr lang="fr-CH" sz="1400" dirty="0">
                <a:latin typeface="Aptos" panose="020B0004020202020204" pitchFamily="34" charset="0"/>
                <a:cs typeface="Calibri Light" panose="020F0302020204030204" pitchFamily="34" charset="0"/>
              </a:rPr>
              <a:t>Faculté de biologie et de médecine</a:t>
            </a:r>
            <a:br>
              <a:rPr lang="fr-CH" sz="1400" dirty="0">
                <a:latin typeface="Aptos" panose="020B0004020202020204" pitchFamily="34" charset="0"/>
                <a:cs typeface="Calibri Light" panose="020F0302020204030204" pitchFamily="34" charset="0"/>
              </a:rPr>
            </a:br>
            <a:r>
              <a:rPr lang="fr-CH" sz="1400" dirty="0">
                <a:latin typeface="Aptos" panose="020B0004020202020204" pitchFamily="34" charset="0"/>
                <a:cs typeface="Calibri Light" panose="020F0302020204030204" pitchFamily="34" charset="0"/>
              </a:rPr>
              <a:t>Université de Lausanne (UNIL) | Centre hospitalier universitaire vaudois (CHUV)</a:t>
            </a:r>
          </a:p>
          <a:p>
            <a:pPr algn="ctr"/>
            <a:endParaRPr lang="fr-CH" sz="1400" dirty="0">
              <a:latin typeface="Aptos" panose="020B0004020202020204" pitchFamily="34" charset="0"/>
              <a:cs typeface="Calibri Light" panose="020F0302020204030204" pitchFamily="34" charset="0"/>
            </a:endParaRPr>
          </a:p>
        </p:txBody>
      </p:sp>
      <p:sp>
        <p:nvSpPr>
          <p:cNvPr id="10" name="ZoneTexte 7">
            <a:extLst>
              <a:ext uri="{FF2B5EF4-FFF2-40B4-BE49-F238E27FC236}">
                <a16:creationId xmlns:a16="http://schemas.microsoft.com/office/drawing/2014/main" id="{0EEB9497-4304-E383-6553-F049975436CB}"/>
              </a:ext>
            </a:extLst>
          </p:cNvPr>
          <p:cNvSpPr txBox="1"/>
          <p:nvPr/>
        </p:nvSpPr>
        <p:spPr>
          <a:xfrm>
            <a:off x="608137" y="4468954"/>
            <a:ext cx="8205084" cy="307777"/>
          </a:xfrm>
          <a:prstGeom prst="rect">
            <a:avLst/>
          </a:prstGeom>
          <a:noFill/>
        </p:spPr>
        <p:txBody>
          <a:bodyPr wrap="square" rtlCol="0">
            <a:spAutoFit/>
          </a:bodyPr>
          <a:lstStyle/>
          <a:p>
            <a:pPr algn="ctr">
              <a:defRPr/>
            </a:pPr>
            <a:r>
              <a:rPr lang="fr-CH" sz="1400" dirty="0">
                <a:latin typeface="Aptos" panose="020B0004020202020204" pitchFamily="34" charset="0"/>
                <a:cs typeface="Calibri Light" panose="020F0302020204030204" pitchFamily="34" charset="0"/>
              </a:rPr>
              <a:t>Fribourg | 03.10.2024 </a:t>
            </a:r>
          </a:p>
        </p:txBody>
      </p:sp>
    </p:spTree>
    <p:extLst>
      <p:ext uri="{BB962C8B-B14F-4D97-AF65-F5344CB8AC3E}">
        <p14:creationId xmlns:p14="http://schemas.microsoft.com/office/powerpoint/2010/main" val="21657751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10</a:t>
            </a:fld>
            <a:r>
              <a:rPr lang="fr-FR"/>
              <a:t> </a:t>
            </a:r>
            <a:endParaRPr lang="fr-FR" dirty="0"/>
          </a:p>
        </p:txBody>
      </p:sp>
      <p:sp>
        <p:nvSpPr>
          <p:cNvPr id="15" name="Titre 2">
            <a:extLst>
              <a:ext uri="{FF2B5EF4-FFF2-40B4-BE49-F238E27FC236}">
                <a16:creationId xmlns:a16="http://schemas.microsoft.com/office/drawing/2014/main" id="{D8B1DD26-9DA8-8041-1912-B84332FE87F0}"/>
              </a:ext>
            </a:extLst>
          </p:cNvPr>
          <p:cNvSpPr>
            <a:spLocks noGrp="1"/>
          </p:cNvSpPr>
          <p:nvPr>
            <p:ph type="ctrTitle" idx="4294967295"/>
          </p:nvPr>
        </p:nvSpPr>
        <p:spPr>
          <a:xfrm>
            <a:off x="23159" y="10609"/>
            <a:ext cx="8229600" cy="622300"/>
          </a:xfrm>
        </p:spPr>
        <p:txBody>
          <a:bodyPr>
            <a:normAutofit/>
          </a:bodyPr>
          <a:lstStyle/>
          <a:p>
            <a:r>
              <a:rPr lang="en-GB" sz="2400" b="1">
                <a:solidFill>
                  <a:srgbClr val="A11845"/>
                </a:solidFill>
                <a:latin typeface="+mn-lt"/>
                <a:cs typeface="Calibri" panose="020F0502020204030204" pitchFamily="34" charset="0"/>
              </a:rPr>
              <a:t>Médecin </a:t>
            </a:r>
            <a:r>
              <a:rPr lang="fr-CH" sz="2400" b="1">
                <a:solidFill>
                  <a:srgbClr val="A11845"/>
                </a:solidFill>
                <a:latin typeface="+mn-lt"/>
                <a:cs typeface="Calibri" panose="020F0502020204030204" pitchFamily="34" charset="0"/>
              </a:rPr>
              <a:t>référent d’un.e étudiant.e IPS</a:t>
            </a:r>
            <a:endParaRPr lang="en-GB" sz="2400" b="1" dirty="0">
              <a:solidFill>
                <a:srgbClr val="A11845"/>
              </a:solidFill>
              <a:latin typeface="+mn-lt"/>
              <a:cs typeface="Calibri" panose="020F0502020204030204" pitchFamily="34" charset="0"/>
            </a:endParaRPr>
          </a:p>
        </p:txBody>
      </p:sp>
      <p:pic>
        <p:nvPicPr>
          <p:cNvPr id="2" name="Image 1">
            <a:extLst>
              <a:ext uri="{FF2B5EF4-FFF2-40B4-BE49-F238E27FC236}">
                <a16:creationId xmlns:a16="http://schemas.microsoft.com/office/drawing/2014/main" id="{51957450-DE5F-8637-F73B-142B4D64E0FB}"/>
              </a:ext>
            </a:extLst>
          </p:cNvPr>
          <p:cNvPicPr>
            <a:picLocks noChangeAspect="1"/>
          </p:cNvPicPr>
          <p:nvPr/>
        </p:nvPicPr>
        <p:blipFill rotWithShape="1">
          <a:blip r:embed="rId4"/>
          <a:srcRect b="35393"/>
          <a:stretch/>
        </p:blipFill>
        <p:spPr>
          <a:xfrm>
            <a:off x="2575421" y="754759"/>
            <a:ext cx="4463742" cy="1046120"/>
          </a:xfrm>
          <a:prstGeom prst="rect">
            <a:avLst/>
          </a:prstGeom>
        </p:spPr>
      </p:pic>
      <p:sp>
        <p:nvSpPr>
          <p:cNvPr id="3" name="ZoneTexte 2">
            <a:extLst>
              <a:ext uri="{FF2B5EF4-FFF2-40B4-BE49-F238E27FC236}">
                <a16:creationId xmlns:a16="http://schemas.microsoft.com/office/drawing/2014/main" id="{6E7EF45E-BF73-156A-A616-C1DD0BBFDF27}"/>
              </a:ext>
            </a:extLst>
          </p:cNvPr>
          <p:cNvSpPr txBox="1"/>
          <p:nvPr/>
        </p:nvSpPr>
        <p:spPr>
          <a:xfrm>
            <a:off x="779832" y="2146306"/>
            <a:ext cx="4945559" cy="2431435"/>
          </a:xfrm>
          <a:prstGeom prst="rect">
            <a:avLst/>
          </a:prstGeom>
          <a:noFill/>
        </p:spPr>
        <p:txBody>
          <a:bodyPr wrap="square">
            <a:spAutoFit/>
          </a:bodyPr>
          <a:lstStyle/>
          <a:p>
            <a:pPr algn="just"/>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Peuvent devenir médecin référent les médecins faisant partie du </a:t>
            </a:r>
            <a:r>
              <a:rPr lang="fr-CH" sz="1600" b="1" dirty="0">
                <a:solidFill>
                  <a:srgbClr val="A11845"/>
                </a:solidFill>
                <a:latin typeface="Aptos" panose="020B0004020202020204" pitchFamily="34" charset="0"/>
                <a:cs typeface="Calibri" panose="020F0502020204030204" pitchFamily="34" charset="0"/>
              </a:rPr>
              <a:t>corps enseignant de la FBM </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ou d’une autre Faculté de médecine romande </a:t>
            </a:r>
          </a:p>
          <a:p>
            <a:pPr algn="just"/>
            <a:endParaRPr lang="fr-CH" sz="1000" b="1" dirty="0">
              <a:solidFill>
                <a:srgbClr val="C00000"/>
              </a:solidFill>
              <a:effectLst/>
              <a:latin typeface="Aptos" panose="020B0004020202020204" pitchFamily="34" charset="0"/>
              <a:ea typeface="Calibri" panose="020F0502020204030204" pitchFamily="34" charset="0"/>
              <a:cs typeface="Calibri" panose="020F0502020204030204" pitchFamily="34" charset="0"/>
            </a:endParaRPr>
          </a:p>
          <a:p>
            <a:pPr algn="just"/>
            <a:r>
              <a:rPr lang="fr-CH" sz="1600" b="1" dirty="0">
                <a:solidFill>
                  <a:srgbClr val="A11845"/>
                </a:solidFill>
                <a:latin typeface="Aptos" panose="020B0004020202020204" pitchFamily="34" charset="0"/>
                <a:ea typeface="Calibri" panose="020F0502020204030204" pitchFamily="34" charset="0"/>
                <a:cs typeface="Calibri" panose="020F0502020204030204" pitchFamily="34" charset="0"/>
              </a:rPr>
              <a:t>et/ou</a:t>
            </a:r>
          </a:p>
          <a:p>
            <a:pPr algn="just"/>
            <a:endParaRPr lang="fr-CH" sz="1400" dirty="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a:p>
            <a:pPr algn="just"/>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Être médecin </a:t>
            </a:r>
            <a:r>
              <a:rPr lang="fr-CH" sz="1600" b="1" dirty="0">
                <a:solidFill>
                  <a:srgbClr val="A11845"/>
                </a:solidFill>
                <a:latin typeface="Aptos" panose="020B0004020202020204" pitchFamily="34" charset="0"/>
                <a:ea typeface="Calibri" panose="020F0502020204030204" pitchFamily="34" charset="0"/>
                <a:cs typeface="Calibri" panose="020F0502020204030204" pitchFamily="34" charset="0"/>
              </a:rPr>
              <a:t>FMH, reconnu par l’</a:t>
            </a:r>
            <a:r>
              <a:rPr lang="fr-CH" sz="1600" b="1" dirty="0">
                <a:solidFill>
                  <a:srgbClr val="A11845"/>
                </a:solidFill>
                <a:effectLst/>
                <a:latin typeface="Aptos" panose="020B0004020202020204" pitchFamily="34" charset="0"/>
                <a:ea typeface="Calibri" panose="020F0502020204030204" pitchFamily="34" charset="0"/>
                <a:cs typeface="Calibri" panose="020F0502020204030204" pitchFamily="34" charset="0"/>
              </a:rPr>
              <a:t>ISFM</a:t>
            </a:r>
            <a:r>
              <a:rPr lang="fr-CH" sz="1600" dirty="0">
                <a:solidFill>
                  <a:srgbClr val="A11845"/>
                </a:solidFill>
                <a:latin typeface="Aptos" panose="020B0004020202020204" pitchFamily="34" charset="0"/>
                <a:ea typeface="Calibri" panose="020F0502020204030204" pitchFamily="34" charset="0"/>
                <a:cs typeface="Calibri" panose="020F0502020204030204" pitchFamily="34" charset="0"/>
              </a:rPr>
              <a:t> </a:t>
            </a:r>
            <a:r>
              <a:rPr lang="fr-CH" sz="1600" dirty="0">
                <a:solidFill>
                  <a:srgbClr val="000000"/>
                </a:solidFill>
                <a:latin typeface="Aptos" panose="020B0004020202020204" pitchFamily="34" charset="0"/>
                <a:cs typeface="Calibri" panose="020F0502020204030204" pitchFamily="34" charset="0"/>
              </a:rPr>
              <a:t>avec une e</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xpert</a:t>
            </a:r>
            <a:r>
              <a:rPr lang="fr-CH" sz="1600" dirty="0">
                <a:solidFill>
                  <a:srgbClr val="000000"/>
                </a:solidFill>
                <a:latin typeface="Aptos" panose="020B0004020202020204" pitchFamily="34" charset="0"/>
                <a:ea typeface="Calibri" panose="020F0502020204030204" pitchFamily="34" charset="0"/>
                <a:cs typeface="Calibri" panose="020F0502020204030204" pitchFamily="34" charset="0"/>
              </a:rPr>
              <a:t>ise</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clinique dans l’orientation choisie par l’</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étudiant·e</a:t>
            </a:r>
            <a:r>
              <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rPr>
              <a:t> IPS et une expérience d'encadrement d'</a:t>
            </a:r>
            <a:r>
              <a:rPr lang="fr-CH" sz="1600" dirty="0" err="1">
                <a:solidFill>
                  <a:srgbClr val="000000"/>
                </a:solidFill>
                <a:effectLst/>
                <a:latin typeface="Aptos" panose="020B0004020202020204" pitchFamily="34" charset="0"/>
                <a:ea typeface="Calibri" panose="020F0502020204030204" pitchFamily="34" charset="0"/>
                <a:cs typeface="Calibri" panose="020F0502020204030204" pitchFamily="34" charset="0"/>
              </a:rPr>
              <a:t>étudiant·es</a:t>
            </a:r>
            <a:endParaRPr lang="fr-CH" sz="1600" dirty="0">
              <a:solidFill>
                <a:srgbClr val="000000"/>
              </a:solidFill>
              <a:effectLst/>
              <a:latin typeface="Aptos" panose="020B0004020202020204" pitchFamily="34" charset="0"/>
              <a:ea typeface="Calibri" panose="020F0502020204030204" pitchFamily="34" charset="0"/>
              <a:cs typeface="Calibri" panose="020F0502020204030204" pitchFamily="34" charset="0"/>
            </a:endParaRPr>
          </a:p>
        </p:txBody>
      </p:sp>
      <p:pic>
        <p:nvPicPr>
          <p:cNvPr id="6" name="Picture 2" descr="New Red Label transparent PNG - StickPNG">
            <a:extLst>
              <a:ext uri="{FF2B5EF4-FFF2-40B4-BE49-F238E27FC236}">
                <a16:creationId xmlns:a16="http://schemas.microsoft.com/office/drawing/2014/main" id="{1D7E8D46-6ED2-B700-7BA9-AB1D38CE93F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45064" y="3631065"/>
            <a:ext cx="525778" cy="476764"/>
          </a:xfrm>
          <a:prstGeom prst="rect">
            <a:avLst/>
          </a:prstGeom>
          <a:noFill/>
          <a:extLst>
            <a:ext uri="{909E8E84-426E-40DD-AFC4-6F175D3DCCD1}">
              <a14:hiddenFill xmlns:a14="http://schemas.microsoft.com/office/drawing/2010/main">
                <a:solidFill>
                  <a:srgbClr val="FFFFFF"/>
                </a:solidFill>
              </a14:hiddenFill>
            </a:ext>
          </a:extLst>
        </p:spPr>
      </p:pic>
      <p:pic>
        <p:nvPicPr>
          <p:cNvPr id="7" name="Image 6" descr="Une image contenant motif, art, carré, Symétrie&#10;&#10;Description générée automatiquement">
            <a:extLst>
              <a:ext uri="{FF2B5EF4-FFF2-40B4-BE49-F238E27FC236}">
                <a16:creationId xmlns:a16="http://schemas.microsoft.com/office/drawing/2014/main" id="{FFBDA0BE-1E9D-9FD5-06C7-F7383DF9F6F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2202" y="2040890"/>
            <a:ext cx="1630114" cy="2118642"/>
          </a:xfrm>
          <a:prstGeom prst="rect">
            <a:avLst/>
          </a:prstGeom>
        </p:spPr>
      </p:pic>
      <p:sp>
        <p:nvSpPr>
          <p:cNvPr id="9" name="Espace réservé du pied de page 3">
            <a:extLst>
              <a:ext uri="{FF2B5EF4-FFF2-40B4-BE49-F238E27FC236}">
                <a16:creationId xmlns:a16="http://schemas.microsoft.com/office/drawing/2014/main" id="{F67FCD57-17AA-525A-B994-446E987D140A}"/>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3684818899"/>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11</a:t>
            </a:fld>
            <a:r>
              <a:rPr lang="fr-FR"/>
              <a:t> </a:t>
            </a:r>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3309639603"/>
              </p:ext>
            </p:extLst>
          </p:nvPr>
        </p:nvGraphicFramePr>
        <p:xfrm>
          <a:off x="426188" y="876057"/>
          <a:ext cx="8086945" cy="3793825"/>
        </p:xfrm>
        <a:graphic>
          <a:graphicData uri="http://schemas.openxmlformats.org/drawingml/2006/table">
            <a:tbl>
              <a:tblPr>
                <a:effectLst/>
              </a:tblPr>
              <a:tblGrid>
                <a:gridCol w="2383759">
                  <a:extLst>
                    <a:ext uri="{9D8B030D-6E8A-4147-A177-3AD203B41FA5}">
                      <a16:colId xmlns:a16="http://schemas.microsoft.com/office/drawing/2014/main" val="2680246305"/>
                    </a:ext>
                  </a:extLst>
                </a:gridCol>
                <a:gridCol w="5703186">
                  <a:extLst>
                    <a:ext uri="{9D8B030D-6E8A-4147-A177-3AD203B41FA5}">
                      <a16:colId xmlns:a16="http://schemas.microsoft.com/office/drawing/2014/main" val="1331549160"/>
                    </a:ext>
                  </a:extLst>
                </a:gridCol>
              </a:tblGrid>
              <a:tr h="1301657">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Master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r>
                        <a:rPr lang="fr-CH" sz="1600" b="0" dirty="0">
                          <a:solidFill>
                            <a:srgbClr val="AF4C64"/>
                          </a:solidFill>
                          <a:latin typeface="Aptos" panose="020B0004020202020204" pitchFamily="34" charset="0"/>
                          <a:cs typeface="Calibri" panose="020F0502020204030204" pitchFamily="34" charset="0"/>
                        </a:rPr>
                        <a:t>Grade décerné : </a:t>
                      </a:r>
                      <a:r>
                        <a:rPr lang="fr-CH" sz="1600" b="0" dirty="0">
                          <a:latin typeface="Aptos" panose="020B0004020202020204" pitchFamily="34" charset="0"/>
                          <a:cs typeface="Calibri" panose="020F0502020204030204" pitchFamily="34" charset="0"/>
                        </a:rPr>
                        <a:t>Master ès Sciences en pratique infirmière spécialisée (MScIPS) UNIL, dans une orientation</a:t>
                      </a:r>
                    </a:p>
                    <a:p>
                      <a:endParaRPr lang="fr-CH" sz="1600" b="0" dirty="0">
                        <a:latin typeface="Aptos" panose="020B0004020202020204" pitchFamily="34" charset="0"/>
                        <a:cs typeface="Calibri" panose="020F0502020204030204" pitchFamily="34" charset="0"/>
                      </a:endParaRPr>
                    </a:p>
                    <a:p>
                      <a:r>
                        <a:rPr lang="fr-CH" sz="1600" b="0" dirty="0">
                          <a:latin typeface="Aptos" panose="020B0004020202020204" pitchFamily="34" charset="0"/>
                          <a:cs typeface="Calibri" panose="020F0502020204030204" pitchFamily="34" charset="0"/>
                        </a:rPr>
                        <a:t> </a:t>
                      </a:r>
                      <a:r>
                        <a:rPr lang="fr-CH" sz="1600" b="0" dirty="0">
                          <a:solidFill>
                            <a:srgbClr val="AF4C64"/>
                          </a:solidFill>
                          <a:latin typeface="Aptos" panose="020B0004020202020204" pitchFamily="34" charset="0"/>
                          <a:cs typeface="Calibri" panose="020F0502020204030204" pitchFamily="34" charset="0"/>
                        </a:rPr>
                        <a:t>Titre : </a:t>
                      </a:r>
                      <a:r>
                        <a:rPr lang="fr-CH" sz="1600" b="0" dirty="0" err="1">
                          <a:latin typeface="Aptos" panose="020B0004020202020204" pitchFamily="34" charset="0"/>
                          <a:cs typeface="Calibri" panose="020F0502020204030204" pitchFamily="34" charset="0"/>
                        </a:rPr>
                        <a:t>Infirmier·ère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praticien·ne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spécialisé·e</a:t>
                      </a:r>
                      <a:r>
                        <a:rPr lang="fr-CH" sz="1600" b="0" dirty="0">
                          <a:latin typeface="Aptos" panose="020B0004020202020204" pitchFamily="34" charset="0"/>
                          <a:cs typeface="Calibri" panose="020F0502020204030204" pitchFamily="34" charset="0"/>
                        </a:rPr>
                        <a:t> (IPS)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26895201"/>
                  </a:ext>
                </a:extLst>
              </a:tr>
              <a:tr h="913369">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Durée</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4 </a:t>
                      </a:r>
                      <a:r>
                        <a:rPr lang="en-GB" sz="1600" dirty="0" err="1">
                          <a:effectLst/>
                          <a:latin typeface="Aptos" panose="020B0004020202020204" pitchFamily="34" charset="0"/>
                          <a:cs typeface="Calibri" panose="020F0502020204030204" pitchFamily="34" charset="0"/>
                        </a:rPr>
                        <a:t>semestres</a:t>
                      </a:r>
                      <a:r>
                        <a:rPr lang="en-GB" sz="1600" dirty="0">
                          <a:effectLst/>
                          <a:latin typeface="Aptos" panose="020B0004020202020204" pitchFamily="34" charset="0"/>
                          <a:cs typeface="Calibri" panose="020F0502020204030204" pitchFamily="34" charset="0"/>
                        </a:rPr>
                        <a:t> </a:t>
                      </a:r>
                      <a:r>
                        <a:rPr lang="en-GB" sz="1600" dirty="0" err="1">
                          <a:effectLst/>
                          <a:latin typeface="Aptos" panose="020B0004020202020204" pitchFamily="34" charset="0"/>
                          <a:cs typeface="Calibri" panose="020F0502020204030204" pitchFamily="34" charset="0"/>
                        </a:rPr>
                        <a:t>en</a:t>
                      </a:r>
                      <a:r>
                        <a:rPr lang="en-GB" sz="1600" baseline="0" dirty="0">
                          <a:effectLst/>
                          <a:latin typeface="Aptos" panose="020B0004020202020204" pitchFamily="34" charset="0"/>
                          <a:cs typeface="Calibri" panose="020F0502020204030204" pitchFamily="34" charset="0"/>
                        </a:rPr>
                        <a:t> </a:t>
                      </a:r>
                      <a:r>
                        <a:rPr lang="en-GB" sz="1600" dirty="0">
                          <a:effectLst/>
                          <a:latin typeface="Aptos" panose="020B0004020202020204" pitchFamily="34" charset="0"/>
                          <a:cs typeface="Calibri" panose="020F0502020204030204" pitchFamily="34" charset="0"/>
                        </a:rPr>
                        <a:t>temps plein </a:t>
                      </a:r>
                    </a:p>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8 </a:t>
                      </a:r>
                      <a:r>
                        <a:rPr lang="en-GB" sz="1600" dirty="0" err="1">
                          <a:effectLst/>
                          <a:latin typeface="Aptos" panose="020B0004020202020204" pitchFamily="34" charset="0"/>
                          <a:cs typeface="Calibri" panose="020F0502020204030204" pitchFamily="34" charset="0"/>
                        </a:rPr>
                        <a:t>semestres</a:t>
                      </a:r>
                      <a:r>
                        <a:rPr lang="en-GB" sz="1600" baseline="0" dirty="0">
                          <a:effectLst/>
                          <a:latin typeface="Aptos" panose="020B0004020202020204" pitchFamily="34" charset="0"/>
                          <a:cs typeface="Calibri" panose="020F0502020204030204" pitchFamily="34" charset="0"/>
                        </a:rPr>
                        <a:t> </a:t>
                      </a:r>
                      <a:r>
                        <a:rPr lang="en-GB" sz="1600" baseline="0" dirty="0" err="1">
                          <a:effectLst/>
                          <a:latin typeface="Aptos" panose="020B0004020202020204" pitchFamily="34" charset="0"/>
                          <a:cs typeface="Calibri" panose="020F0502020204030204" pitchFamily="34" charset="0"/>
                        </a:rPr>
                        <a:t>en</a:t>
                      </a:r>
                      <a:r>
                        <a:rPr lang="en-GB" sz="1600" baseline="0" dirty="0">
                          <a:effectLst/>
                          <a:latin typeface="Aptos" panose="020B0004020202020204" pitchFamily="34" charset="0"/>
                          <a:cs typeface="Calibri" panose="020F0502020204030204" pitchFamily="34" charset="0"/>
                        </a:rPr>
                        <a:t> temps </a:t>
                      </a:r>
                      <a:r>
                        <a:rPr lang="en-GB" sz="1600" baseline="0" dirty="0" err="1">
                          <a:effectLst/>
                          <a:latin typeface="Aptos" panose="020B0004020202020204" pitchFamily="34" charset="0"/>
                          <a:cs typeface="Calibri" panose="020F0502020204030204" pitchFamily="34" charset="0"/>
                        </a:rPr>
                        <a:t>partiel</a:t>
                      </a:r>
                      <a:r>
                        <a:rPr lang="en-GB" sz="1600" baseline="0" dirty="0">
                          <a:effectLst/>
                          <a:latin typeface="Aptos" panose="020B0004020202020204" pitchFamily="34" charset="0"/>
                          <a:cs typeface="Calibri" panose="020F0502020204030204" pitchFamily="34" charset="0"/>
                        </a:rPr>
                        <a:t> (stages à temps plein)</a:t>
                      </a:r>
                    </a:p>
                    <a:p>
                      <a:pPr marL="285750" marR="0" lvl="0" indent="-285750" algn="l" defTabSz="914373" rtl="0" eaLnBrk="1" fontAlgn="t" latinLnBrk="0" hangingPunct="1">
                        <a:lnSpc>
                          <a:spcPct val="100000"/>
                        </a:lnSpc>
                        <a:spcBef>
                          <a:spcPts val="0"/>
                        </a:spcBef>
                        <a:spcAft>
                          <a:spcPts val="0"/>
                        </a:spcAft>
                        <a:buClrTx/>
                        <a:buSzTx/>
                        <a:buFont typeface="Arial" panose="020B0604020202020204" pitchFamily="34" charset="0"/>
                        <a:buChar char="•"/>
                        <a:tabLst/>
                        <a:defRPr/>
                      </a:pPr>
                      <a:r>
                        <a:rPr lang="en-GB" sz="1600" baseline="0" dirty="0">
                          <a:effectLst/>
                          <a:latin typeface="Aptos" panose="020B0004020202020204" pitchFamily="34" charset="0"/>
                          <a:cs typeface="Calibri" panose="020F0502020204030204" pitchFamily="34" charset="0"/>
                        </a:rPr>
                        <a:t>6 </a:t>
                      </a:r>
                      <a:r>
                        <a:rPr lang="en-GB" sz="1600" baseline="0" dirty="0" err="1">
                          <a:effectLst/>
                          <a:latin typeface="Aptos" panose="020B0004020202020204" pitchFamily="34" charset="0"/>
                          <a:cs typeface="Calibri" panose="020F0502020204030204" pitchFamily="34" charset="0"/>
                        </a:rPr>
                        <a:t>semestres</a:t>
                      </a:r>
                      <a:r>
                        <a:rPr lang="en-GB" sz="1600" baseline="0" dirty="0">
                          <a:effectLst/>
                          <a:latin typeface="Aptos" panose="020B0004020202020204" pitchFamily="34" charset="0"/>
                          <a:cs typeface="Calibri" panose="020F0502020204030204" pitchFamily="34" charset="0"/>
                        </a:rPr>
                        <a:t> </a:t>
                      </a:r>
                      <a:r>
                        <a:rPr lang="en-GB" sz="1600" baseline="0" dirty="0" err="1">
                          <a:effectLst/>
                          <a:latin typeface="Aptos" panose="020B0004020202020204" pitchFamily="34" charset="0"/>
                          <a:cs typeface="Calibri" panose="020F0502020204030204" pitchFamily="34" charset="0"/>
                        </a:rPr>
                        <a:t>en</a:t>
                      </a:r>
                      <a:r>
                        <a:rPr lang="en-GB" sz="1600" baseline="0" dirty="0">
                          <a:effectLst/>
                          <a:latin typeface="Aptos" panose="020B0004020202020204" pitchFamily="34" charset="0"/>
                          <a:cs typeface="Calibri" panose="020F0502020204030204" pitchFamily="34" charset="0"/>
                        </a:rPr>
                        <a:t> temps </a:t>
                      </a:r>
                      <a:r>
                        <a:rPr lang="en-GB" sz="1600" baseline="0" dirty="0" err="1">
                          <a:effectLst/>
                          <a:latin typeface="Aptos" panose="020B0004020202020204" pitchFamily="34" charset="0"/>
                          <a:cs typeface="Calibri" panose="020F0502020204030204" pitchFamily="34" charset="0"/>
                        </a:rPr>
                        <a:t>partiel</a:t>
                      </a:r>
                      <a:r>
                        <a:rPr lang="en-GB" sz="1600" baseline="0" dirty="0">
                          <a:effectLst/>
                          <a:latin typeface="Aptos" panose="020B0004020202020204" pitchFamily="34" charset="0"/>
                          <a:cs typeface="Calibri" panose="020F0502020204030204" pitchFamily="34" charset="0"/>
                        </a:rPr>
                        <a:t> (stages à temps plein)</a:t>
                      </a:r>
                    </a:p>
                    <a:p>
                      <a:pPr marL="285750" indent="-285750" fontAlgn="t">
                        <a:buFont typeface="Arial" panose="020B0604020202020204" pitchFamily="34" charset="0"/>
                        <a:buChar char="•"/>
                      </a:pPr>
                      <a:endParaRPr lang="en-GB" sz="1600" baseline="0" dirty="0">
                        <a:effectLst/>
                        <a:latin typeface="Aptos" panose="020B0004020202020204" pitchFamily="34" charset="0"/>
                        <a:cs typeface="Calibri" panose="020F0502020204030204" pitchFamily="34" charset="0"/>
                      </a:endParaRPr>
                    </a:p>
                    <a:p>
                      <a:pPr marL="0" indent="0" fontAlgn="t">
                        <a:buFont typeface="Arial" panose="020B0604020202020204" pitchFamily="34" charset="0"/>
                        <a:buNone/>
                      </a:pPr>
                      <a:endParaRPr lang="en-GB" sz="1600" baseline="0" dirty="0">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56908914"/>
                  </a:ext>
                </a:extLst>
              </a:tr>
              <a:tr h="536326">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Crédits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a:effectLst/>
                          <a:latin typeface="Aptos" panose="020B0004020202020204" pitchFamily="34" charset="0"/>
                          <a:cs typeface="Calibri" panose="020F0502020204030204" pitchFamily="34" charset="0"/>
                        </a:rPr>
                        <a:t>120 ECTS*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65213046"/>
                  </a:ext>
                </a:extLst>
              </a:tr>
              <a:tr h="626488">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Langues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err="1">
                          <a:effectLst/>
                          <a:latin typeface="Aptos" panose="020B0004020202020204" pitchFamily="34" charset="0"/>
                          <a:cs typeface="Calibri" panose="020F0502020204030204" pitchFamily="34" charset="0"/>
                        </a:rPr>
                        <a:t>Français</a:t>
                      </a:r>
                      <a:r>
                        <a:rPr lang="en-GB" sz="1600" dirty="0">
                          <a:effectLst/>
                          <a:latin typeface="Aptos" panose="020B0004020202020204" pitchFamily="34" charset="0"/>
                          <a:cs typeface="Calibri" panose="020F0502020204030204" pitchFamily="34" charset="0"/>
                        </a:rPr>
                        <a:t> et </a:t>
                      </a:r>
                      <a:r>
                        <a:rPr lang="en-GB" sz="1600" dirty="0" err="1">
                          <a:effectLst/>
                          <a:latin typeface="Aptos" panose="020B0004020202020204" pitchFamily="34" charset="0"/>
                          <a:cs typeface="Calibri" panose="020F0502020204030204" pitchFamily="34" charset="0"/>
                        </a:rPr>
                        <a:t>anglais</a:t>
                      </a:r>
                      <a:r>
                        <a:rPr lang="en-GB" sz="1600" dirty="0">
                          <a:effectLst/>
                          <a:latin typeface="Aptos" panose="020B0004020202020204" pitchFamily="34" charset="0"/>
                          <a:cs typeface="Calibri" panose="020F0502020204030204" pitchFamily="34" charset="0"/>
                        </a:rPr>
                        <a:t> (B2)</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10706282"/>
                  </a:ext>
                </a:extLst>
              </a:tr>
            </a:tbl>
          </a:graphicData>
        </a:graphic>
      </p:graphicFrame>
      <p:sp>
        <p:nvSpPr>
          <p:cNvPr id="2" name="Espace réservé du pied de page 3">
            <a:extLst>
              <a:ext uri="{FF2B5EF4-FFF2-40B4-BE49-F238E27FC236}">
                <a16:creationId xmlns:a16="http://schemas.microsoft.com/office/drawing/2014/main" id="{D4B2D3F0-84C3-C008-5605-6C8142FA1576}"/>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pic>
        <p:nvPicPr>
          <p:cNvPr id="4" name="Image 3">
            <a:extLst>
              <a:ext uri="{FF2B5EF4-FFF2-40B4-BE49-F238E27FC236}">
                <a16:creationId xmlns:a16="http://schemas.microsoft.com/office/drawing/2014/main" id="{0138543A-ACD2-BAE1-DE6C-7C26117AE8D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7399" b="51008"/>
          <a:stretch/>
        </p:blipFill>
        <p:spPr>
          <a:xfrm>
            <a:off x="1398325" y="697976"/>
            <a:ext cx="1118047" cy="395194"/>
          </a:xfrm>
          <a:prstGeom prst="rect">
            <a:avLst/>
          </a:prstGeom>
        </p:spPr>
      </p:pic>
      <p:sp>
        <p:nvSpPr>
          <p:cNvPr id="3" name="ZoneTexte 2">
            <a:extLst>
              <a:ext uri="{FF2B5EF4-FFF2-40B4-BE49-F238E27FC236}">
                <a16:creationId xmlns:a16="http://schemas.microsoft.com/office/drawing/2014/main" id="{3E113690-2F19-FBBA-4C09-805A6548D01C}"/>
              </a:ext>
            </a:extLst>
          </p:cNvPr>
          <p:cNvSpPr txBox="1"/>
          <p:nvPr/>
        </p:nvSpPr>
        <p:spPr>
          <a:xfrm>
            <a:off x="171433" y="4455349"/>
            <a:ext cx="8776165" cy="276999"/>
          </a:xfrm>
          <a:prstGeom prst="rect">
            <a:avLst/>
          </a:prstGeom>
          <a:noFill/>
        </p:spPr>
        <p:txBody>
          <a:bodyPr wrap="square" rtlCol="0">
            <a:spAutoFit/>
          </a:bodyPr>
          <a:lstStyle/>
          <a:p>
            <a:r>
              <a:rPr lang="fr-CH" sz="1200" dirty="0">
                <a:latin typeface="Aptos" panose="020B0004020202020204" pitchFamily="34" charset="0"/>
              </a:rPr>
              <a:t>* 1 ECTS = 30h de travail, incluant périodes d’enseignement et travail personnel</a:t>
            </a:r>
          </a:p>
        </p:txBody>
      </p:sp>
      <p:pic>
        <p:nvPicPr>
          <p:cNvPr id="9" name="Picture 2" descr="New Red Label transparent PNG - StickPNG">
            <a:extLst>
              <a:ext uri="{FF2B5EF4-FFF2-40B4-BE49-F238E27FC236}">
                <a16:creationId xmlns:a16="http://schemas.microsoft.com/office/drawing/2014/main" id="{36AF4DA1-2B43-1C16-26E4-B998D9FD9D13}"/>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27155" y="2522205"/>
            <a:ext cx="525778" cy="4767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138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4"/>
          </p:nvPr>
        </p:nvSpPr>
        <p:spPr>
          <a:xfrm>
            <a:off x="6258286" y="4795426"/>
            <a:ext cx="720000" cy="273844"/>
          </a:xfrm>
        </p:spPr>
        <p:txBody>
          <a:bodyPr/>
          <a:lstStyle/>
          <a:p>
            <a:pPr algn="r"/>
            <a:fld id="{879F8CDA-3D76-8147-A783-F8EF6F842A04}" type="slidenum">
              <a:rPr lang="fr-FR" smtClean="0"/>
              <a:pPr algn="r"/>
              <a:t>12</a:t>
            </a:fld>
            <a:r>
              <a:rPr lang="fr-FR" dirty="0"/>
              <a:t> </a:t>
            </a:r>
          </a:p>
        </p:txBody>
      </p:sp>
      <p:grpSp>
        <p:nvGrpSpPr>
          <p:cNvPr id="8" name="Groupe 7">
            <a:extLst>
              <a:ext uri="{FF2B5EF4-FFF2-40B4-BE49-F238E27FC236}">
                <a16:creationId xmlns:a16="http://schemas.microsoft.com/office/drawing/2014/main" id="{EF796EB2-9B33-50D5-C20A-12B12D37A91B}"/>
              </a:ext>
            </a:extLst>
          </p:cNvPr>
          <p:cNvGrpSpPr/>
          <p:nvPr/>
        </p:nvGrpSpPr>
        <p:grpSpPr>
          <a:xfrm>
            <a:off x="118886" y="171466"/>
            <a:ext cx="8847958" cy="4418663"/>
            <a:chOff x="118886" y="171466"/>
            <a:chExt cx="8847958" cy="4418663"/>
          </a:xfrm>
        </p:grpSpPr>
        <p:grpSp>
          <p:nvGrpSpPr>
            <p:cNvPr id="118" name="Groupe 117">
              <a:extLst>
                <a:ext uri="{FF2B5EF4-FFF2-40B4-BE49-F238E27FC236}">
                  <a16:creationId xmlns:a16="http://schemas.microsoft.com/office/drawing/2014/main" id="{5DA03BB0-F5BA-39C9-36B6-FC3E567D0DFB}"/>
                </a:ext>
              </a:extLst>
            </p:cNvPr>
            <p:cNvGrpSpPr/>
            <p:nvPr/>
          </p:nvGrpSpPr>
          <p:grpSpPr>
            <a:xfrm>
              <a:off x="118886" y="171466"/>
              <a:ext cx="8847958" cy="4024881"/>
              <a:chOff x="227086" y="156099"/>
              <a:chExt cx="8847958" cy="4024881"/>
            </a:xfrm>
          </p:grpSpPr>
          <p:grpSp>
            <p:nvGrpSpPr>
              <p:cNvPr id="79" name="Groupe 78">
                <a:extLst>
                  <a:ext uri="{FF2B5EF4-FFF2-40B4-BE49-F238E27FC236}">
                    <a16:creationId xmlns:a16="http://schemas.microsoft.com/office/drawing/2014/main" id="{B59EE312-AC5E-2F38-ED04-98ABF3ED31EE}"/>
                  </a:ext>
                </a:extLst>
              </p:cNvPr>
              <p:cNvGrpSpPr/>
              <p:nvPr/>
            </p:nvGrpSpPr>
            <p:grpSpPr>
              <a:xfrm>
                <a:off x="227086" y="162393"/>
                <a:ext cx="2913486" cy="3733969"/>
                <a:chOff x="218479" y="197399"/>
                <a:chExt cx="2913486" cy="3733969"/>
              </a:xfrm>
            </p:grpSpPr>
            <p:sp>
              <p:nvSpPr>
                <p:cNvPr id="22" name="Rectangle 21">
                  <a:extLst>
                    <a:ext uri="{FF2B5EF4-FFF2-40B4-BE49-F238E27FC236}">
                      <a16:creationId xmlns:a16="http://schemas.microsoft.com/office/drawing/2014/main" id="{74F3F5F4-F172-9154-13C3-1F534B29FBD0}"/>
                    </a:ext>
                  </a:extLst>
                </p:cNvPr>
                <p:cNvSpPr/>
                <p:nvPr/>
              </p:nvSpPr>
              <p:spPr>
                <a:xfrm>
                  <a:off x="248378" y="197399"/>
                  <a:ext cx="2881632" cy="448880"/>
                </a:xfrm>
                <a:prstGeom prst="rect">
                  <a:avLst/>
                </a:prstGeom>
                <a:solidFill>
                  <a:schemeClr val="accent6">
                    <a:lumMod val="60000"/>
                    <a:lumOff val="4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1. Cours communs </a:t>
                  </a:r>
                </a:p>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(40 ECTS)</a:t>
                  </a:r>
                </a:p>
              </p:txBody>
            </p:sp>
            <p:grpSp>
              <p:nvGrpSpPr>
                <p:cNvPr id="42" name="Groupe 41">
                  <a:extLst>
                    <a:ext uri="{FF2B5EF4-FFF2-40B4-BE49-F238E27FC236}">
                      <a16:creationId xmlns:a16="http://schemas.microsoft.com/office/drawing/2014/main" id="{C3CE5FFA-A8D7-9FEC-0076-E81DF7CDEC92}"/>
                    </a:ext>
                  </a:extLst>
                </p:cNvPr>
                <p:cNvGrpSpPr/>
                <p:nvPr/>
              </p:nvGrpSpPr>
              <p:grpSpPr>
                <a:xfrm>
                  <a:off x="218479" y="758587"/>
                  <a:ext cx="2913486" cy="3172781"/>
                  <a:chOff x="377961" y="1632911"/>
                  <a:chExt cx="2913486" cy="3214247"/>
                </a:xfrm>
              </p:grpSpPr>
              <p:sp>
                <p:nvSpPr>
                  <p:cNvPr id="3" name="Rectangle 2">
                    <a:extLst>
                      <a:ext uri="{FF2B5EF4-FFF2-40B4-BE49-F238E27FC236}">
                        <a16:creationId xmlns:a16="http://schemas.microsoft.com/office/drawing/2014/main" id="{F775954A-9EE6-CA4F-AD8D-A799D61774EC}"/>
                      </a:ext>
                    </a:extLst>
                  </p:cNvPr>
                  <p:cNvSpPr/>
                  <p:nvPr/>
                </p:nvSpPr>
                <p:spPr>
                  <a:xfrm>
                    <a:off x="414218" y="1632911"/>
                    <a:ext cx="1398202" cy="506252"/>
                  </a:xfrm>
                  <a:prstGeom prst="rect">
                    <a:avLst/>
                  </a:prstGeom>
                  <a:solidFill>
                    <a:schemeClr val="accent6">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Module 1 : Fondements de la recherche en sciences infirmières (10 ECTS)</a:t>
                    </a:r>
                  </a:p>
                </p:txBody>
              </p:sp>
              <p:sp>
                <p:nvSpPr>
                  <p:cNvPr id="10" name="Rectangle 9">
                    <a:extLst>
                      <a:ext uri="{FF2B5EF4-FFF2-40B4-BE49-F238E27FC236}">
                        <a16:creationId xmlns:a16="http://schemas.microsoft.com/office/drawing/2014/main" id="{4535FE25-4DC1-1D8D-F745-EB02DAF5941B}"/>
                      </a:ext>
                    </a:extLst>
                  </p:cNvPr>
                  <p:cNvSpPr/>
                  <p:nvPr/>
                </p:nvSpPr>
                <p:spPr>
                  <a:xfrm>
                    <a:off x="397567" y="3643049"/>
                    <a:ext cx="1398202" cy="506252"/>
                  </a:xfrm>
                  <a:prstGeom prst="rect">
                    <a:avLst/>
                  </a:prstGeom>
                  <a:solidFill>
                    <a:schemeClr val="accent6">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Module 2 : Gouvernance de la santé et éthique des soins </a:t>
                    </a:r>
                  </a:p>
                  <a:p>
                    <a:pPr algn="ctr" defTabSz="514325">
                      <a:defRPr/>
                    </a:pPr>
                    <a:r>
                      <a:rPr lang="fr-CH" sz="800" b="1" dirty="0">
                        <a:solidFill>
                          <a:schemeClr val="tx1"/>
                        </a:solidFill>
                        <a:latin typeface="Calibri Light" panose="020F0302020204030204" pitchFamily="34" charset="0"/>
                        <a:cs typeface="Calibri Light" panose="020F0302020204030204" pitchFamily="34" charset="0"/>
                      </a:rPr>
                      <a:t>(4 ECTS)</a:t>
                    </a:r>
                  </a:p>
                </p:txBody>
              </p:sp>
              <p:sp>
                <p:nvSpPr>
                  <p:cNvPr id="12" name="Rectangle 11">
                    <a:extLst>
                      <a:ext uri="{FF2B5EF4-FFF2-40B4-BE49-F238E27FC236}">
                        <a16:creationId xmlns:a16="http://schemas.microsoft.com/office/drawing/2014/main" id="{CE3FA0B1-F0C1-5C26-F318-0FF898EF4DCF}"/>
                      </a:ext>
                    </a:extLst>
                  </p:cNvPr>
                  <p:cNvSpPr/>
                  <p:nvPr/>
                </p:nvSpPr>
                <p:spPr>
                  <a:xfrm>
                    <a:off x="1882977" y="3165964"/>
                    <a:ext cx="1398202" cy="506252"/>
                  </a:xfrm>
                  <a:prstGeom prst="rect">
                    <a:avLst/>
                  </a:prstGeom>
                  <a:solidFill>
                    <a:schemeClr val="accent5">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4 : Démarche clinique II (12 ECTS)</a:t>
                    </a:r>
                  </a:p>
                </p:txBody>
              </p:sp>
              <p:sp>
                <p:nvSpPr>
                  <p:cNvPr id="13" name="Rectangle 12">
                    <a:extLst>
                      <a:ext uri="{FF2B5EF4-FFF2-40B4-BE49-F238E27FC236}">
                        <a16:creationId xmlns:a16="http://schemas.microsoft.com/office/drawing/2014/main" id="{08A1003E-FB69-2B15-EE68-C1FA593901FB}"/>
                      </a:ext>
                    </a:extLst>
                  </p:cNvPr>
                  <p:cNvSpPr/>
                  <p:nvPr/>
                </p:nvSpPr>
                <p:spPr>
                  <a:xfrm>
                    <a:off x="1891290" y="1633222"/>
                    <a:ext cx="1398202" cy="506252"/>
                  </a:xfrm>
                  <a:prstGeom prst="rect">
                    <a:avLst/>
                  </a:prstGeom>
                  <a:solidFill>
                    <a:schemeClr val="accent5">
                      <a:lumMod val="40000"/>
                      <a:lumOff val="6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3 : Démarche clinique I (14 ECTS)</a:t>
                    </a:r>
                  </a:p>
                </p:txBody>
              </p:sp>
              <p:sp>
                <p:nvSpPr>
                  <p:cNvPr id="27" name="Rectangle 26">
                    <a:extLst>
                      <a:ext uri="{FF2B5EF4-FFF2-40B4-BE49-F238E27FC236}">
                        <a16:creationId xmlns:a16="http://schemas.microsoft.com/office/drawing/2014/main" id="{5F7C927E-3FA4-6906-1A18-25053B8AC957}"/>
                      </a:ext>
                    </a:extLst>
                  </p:cNvPr>
                  <p:cNvSpPr/>
                  <p:nvPr/>
                </p:nvSpPr>
                <p:spPr>
                  <a:xfrm>
                    <a:off x="397567" y="2212905"/>
                    <a:ext cx="1398202" cy="2105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Épistémologie (1)</a:t>
                    </a:r>
                  </a:p>
                </p:txBody>
              </p:sp>
              <p:sp>
                <p:nvSpPr>
                  <p:cNvPr id="29" name="Rectangle 28">
                    <a:extLst>
                      <a:ext uri="{FF2B5EF4-FFF2-40B4-BE49-F238E27FC236}">
                        <a16:creationId xmlns:a16="http://schemas.microsoft.com/office/drawing/2014/main" id="{5AF93A16-047A-CF6F-DB20-C22CA0CEF095}"/>
                      </a:ext>
                    </a:extLst>
                  </p:cNvPr>
                  <p:cNvSpPr/>
                  <p:nvPr/>
                </p:nvSpPr>
                <p:spPr>
                  <a:xfrm>
                    <a:off x="394340" y="4218443"/>
                    <a:ext cx="1402998" cy="310735"/>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Politique et économie de la santé (2)</a:t>
                    </a:r>
                  </a:p>
                </p:txBody>
              </p:sp>
              <p:sp>
                <p:nvSpPr>
                  <p:cNvPr id="30" name="Rectangle 29">
                    <a:extLst>
                      <a:ext uri="{FF2B5EF4-FFF2-40B4-BE49-F238E27FC236}">
                        <a16:creationId xmlns:a16="http://schemas.microsoft.com/office/drawing/2014/main" id="{B84EF953-F5F7-BAAA-AD24-E82B7654EBC5}"/>
                      </a:ext>
                    </a:extLst>
                  </p:cNvPr>
                  <p:cNvSpPr/>
                  <p:nvPr/>
                </p:nvSpPr>
                <p:spPr>
                  <a:xfrm>
                    <a:off x="377961" y="4616142"/>
                    <a:ext cx="1402998" cy="231016"/>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Ethique des Soins (2)</a:t>
                    </a:r>
                  </a:p>
                </p:txBody>
              </p:sp>
              <p:sp>
                <p:nvSpPr>
                  <p:cNvPr id="31" name="Rectangle 30">
                    <a:extLst>
                      <a:ext uri="{FF2B5EF4-FFF2-40B4-BE49-F238E27FC236}">
                        <a16:creationId xmlns:a16="http://schemas.microsoft.com/office/drawing/2014/main" id="{369160DE-37E4-DAEA-F0CE-855B90FD0E55}"/>
                      </a:ext>
                    </a:extLst>
                  </p:cNvPr>
                  <p:cNvSpPr/>
                  <p:nvPr/>
                </p:nvSpPr>
                <p:spPr>
                  <a:xfrm>
                    <a:off x="382757" y="3236337"/>
                    <a:ext cx="1398202" cy="3472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en-US" sz="800" dirty="0">
                        <a:solidFill>
                          <a:schemeClr val="tx1"/>
                        </a:solidFill>
                        <a:latin typeface="Calibri Light" panose="020F0302020204030204" pitchFamily="34" charset="0"/>
                        <a:cs typeface="Calibri Light" panose="020F0302020204030204" pitchFamily="34" charset="0"/>
                      </a:rPr>
                      <a:t>Pratique fondée sur des données probantes (3)</a:t>
                    </a:r>
                  </a:p>
                </p:txBody>
              </p:sp>
              <p:sp>
                <p:nvSpPr>
                  <p:cNvPr id="32" name="Rectangle 31">
                    <a:extLst>
                      <a:ext uri="{FF2B5EF4-FFF2-40B4-BE49-F238E27FC236}">
                        <a16:creationId xmlns:a16="http://schemas.microsoft.com/office/drawing/2014/main" id="{DAF48E3E-2ACC-AA51-4EF9-1690C0F5B1A8}"/>
                      </a:ext>
                    </a:extLst>
                  </p:cNvPr>
                  <p:cNvSpPr/>
                  <p:nvPr/>
                </p:nvSpPr>
                <p:spPr>
                  <a:xfrm>
                    <a:off x="394340" y="2495053"/>
                    <a:ext cx="1398202" cy="2889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Devis et recherche quantitative (3)</a:t>
                    </a:r>
                  </a:p>
                </p:txBody>
              </p:sp>
              <p:sp>
                <p:nvSpPr>
                  <p:cNvPr id="33" name="Rectangle 32">
                    <a:extLst>
                      <a:ext uri="{FF2B5EF4-FFF2-40B4-BE49-F238E27FC236}">
                        <a16:creationId xmlns:a16="http://schemas.microsoft.com/office/drawing/2014/main" id="{75FA171E-0996-4ADF-25E4-83ED19194140}"/>
                      </a:ext>
                    </a:extLst>
                  </p:cNvPr>
                  <p:cNvSpPr/>
                  <p:nvPr/>
                </p:nvSpPr>
                <p:spPr>
                  <a:xfrm>
                    <a:off x="402327" y="2857183"/>
                    <a:ext cx="1380198" cy="2889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Devis et recherche qualitative (3)</a:t>
                    </a:r>
                  </a:p>
                </p:txBody>
              </p:sp>
              <p:sp>
                <p:nvSpPr>
                  <p:cNvPr id="35" name="Rectangle 34">
                    <a:extLst>
                      <a:ext uri="{FF2B5EF4-FFF2-40B4-BE49-F238E27FC236}">
                        <a16:creationId xmlns:a16="http://schemas.microsoft.com/office/drawing/2014/main" id="{D67BB00B-311E-021A-39F1-EE610DD23DD6}"/>
                      </a:ext>
                    </a:extLst>
                  </p:cNvPr>
                  <p:cNvSpPr/>
                  <p:nvPr/>
                </p:nvSpPr>
                <p:spPr>
                  <a:xfrm>
                    <a:off x="1893245" y="2209041"/>
                    <a:ext cx="1398202" cy="150862"/>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Anatomie (3)</a:t>
                    </a:r>
                  </a:p>
                </p:txBody>
              </p:sp>
              <p:sp>
                <p:nvSpPr>
                  <p:cNvPr id="36" name="Rectangle 35">
                    <a:extLst>
                      <a:ext uri="{FF2B5EF4-FFF2-40B4-BE49-F238E27FC236}">
                        <a16:creationId xmlns:a16="http://schemas.microsoft.com/office/drawing/2014/main" id="{F00FFB1B-6C74-B492-D9C6-C8B476170CD5}"/>
                      </a:ext>
                    </a:extLst>
                  </p:cNvPr>
                  <p:cNvSpPr/>
                  <p:nvPr/>
                </p:nvSpPr>
                <p:spPr>
                  <a:xfrm>
                    <a:off x="1882977" y="3780416"/>
                    <a:ext cx="1398202" cy="347280"/>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en-US" sz="800" dirty="0">
                        <a:solidFill>
                          <a:schemeClr val="tx1"/>
                        </a:solidFill>
                        <a:latin typeface="Calibri Light" panose="020F0302020204030204" pitchFamily="34" charset="0"/>
                        <a:cs typeface="Calibri Light" panose="020F0302020204030204" pitchFamily="34" charset="0"/>
                      </a:rPr>
                      <a:t>Processus de raisonnement clinique (3)</a:t>
                    </a:r>
                  </a:p>
                </p:txBody>
              </p:sp>
              <p:sp>
                <p:nvSpPr>
                  <p:cNvPr id="37" name="Rectangle 36">
                    <a:extLst>
                      <a:ext uri="{FF2B5EF4-FFF2-40B4-BE49-F238E27FC236}">
                        <a16:creationId xmlns:a16="http://schemas.microsoft.com/office/drawing/2014/main" id="{8A025AD5-244C-082A-748E-6F195761B30B}"/>
                      </a:ext>
                    </a:extLst>
                  </p:cNvPr>
                  <p:cNvSpPr/>
                  <p:nvPr/>
                </p:nvSpPr>
                <p:spPr>
                  <a:xfrm>
                    <a:off x="1882977" y="2436858"/>
                    <a:ext cx="1398202" cy="261236"/>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Physiopathologie et mesures diag. : syst principaux (6)</a:t>
                    </a:r>
                  </a:p>
                </p:txBody>
              </p:sp>
              <p:sp>
                <p:nvSpPr>
                  <p:cNvPr id="39" name="Rectangle 38">
                    <a:extLst>
                      <a:ext uri="{FF2B5EF4-FFF2-40B4-BE49-F238E27FC236}">
                        <a16:creationId xmlns:a16="http://schemas.microsoft.com/office/drawing/2014/main" id="{AD1FA332-254B-B7B1-82FE-50502D4B86C8}"/>
                      </a:ext>
                    </a:extLst>
                  </p:cNvPr>
                  <p:cNvSpPr/>
                  <p:nvPr/>
                </p:nvSpPr>
                <p:spPr>
                  <a:xfrm>
                    <a:off x="1882977" y="2792308"/>
                    <a:ext cx="1398202" cy="273845"/>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Évaluation clinique : syst. principaux (5)</a:t>
                    </a:r>
                  </a:p>
                </p:txBody>
              </p:sp>
              <p:sp>
                <p:nvSpPr>
                  <p:cNvPr id="40" name="Rectangle 39">
                    <a:extLst>
                      <a:ext uri="{FF2B5EF4-FFF2-40B4-BE49-F238E27FC236}">
                        <a16:creationId xmlns:a16="http://schemas.microsoft.com/office/drawing/2014/main" id="{A8B94A61-54A3-4F44-B1AA-333DAC092DE0}"/>
                      </a:ext>
                    </a:extLst>
                  </p:cNvPr>
                  <p:cNvSpPr/>
                  <p:nvPr/>
                </p:nvSpPr>
                <p:spPr>
                  <a:xfrm>
                    <a:off x="1882977" y="4218443"/>
                    <a:ext cx="1398202" cy="235897"/>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Pharmacologie clinique I (3)</a:t>
                    </a:r>
                  </a:p>
                </p:txBody>
              </p:sp>
              <p:sp>
                <p:nvSpPr>
                  <p:cNvPr id="41" name="Rectangle 40">
                    <a:extLst>
                      <a:ext uri="{FF2B5EF4-FFF2-40B4-BE49-F238E27FC236}">
                        <a16:creationId xmlns:a16="http://schemas.microsoft.com/office/drawing/2014/main" id="{FA20EA9F-1C4C-6CFA-7C5D-6A467BD391D9}"/>
                      </a:ext>
                    </a:extLst>
                  </p:cNvPr>
                  <p:cNvSpPr/>
                  <p:nvPr/>
                </p:nvSpPr>
                <p:spPr>
                  <a:xfrm>
                    <a:off x="1882977" y="4573744"/>
                    <a:ext cx="1398202" cy="235897"/>
                  </a:xfrm>
                  <a:prstGeom prst="rect">
                    <a:avLst/>
                  </a:prstGeom>
                  <a:solidFill>
                    <a:schemeClr val="accent6">
                      <a:lumMod val="20000"/>
                      <a:lumOff val="80000"/>
                    </a:schemeClr>
                  </a:solidFill>
                  <a:ln w="1905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Pharmacologie clinique I (6)</a:t>
                    </a:r>
                  </a:p>
                </p:txBody>
              </p:sp>
            </p:grpSp>
          </p:grpSp>
          <p:grpSp>
            <p:nvGrpSpPr>
              <p:cNvPr id="84" name="Groupe 83">
                <a:extLst>
                  <a:ext uri="{FF2B5EF4-FFF2-40B4-BE49-F238E27FC236}">
                    <a16:creationId xmlns:a16="http://schemas.microsoft.com/office/drawing/2014/main" id="{C367009D-6D44-EF24-4F1E-494A53C51B94}"/>
                  </a:ext>
                </a:extLst>
              </p:cNvPr>
              <p:cNvGrpSpPr/>
              <p:nvPr/>
            </p:nvGrpSpPr>
            <p:grpSpPr>
              <a:xfrm>
                <a:off x="3293352" y="156099"/>
                <a:ext cx="3057340" cy="2788438"/>
                <a:chOff x="3488942" y="181645"/>
                <a:chExt cx="3057340" cy="2788438"/>
              </a:xfrm>
            </p:grpSpPr>
            <p:sp>
              <p:nvSpPr>
                <p:cNvPr id="25" name="Rectangle 24">
                  <a:extLst>
                    <a:ext uri="{FF2B5EF4-FFF2-40B4-BE49-F238E27FC236}">
                      <a16:creationId xmlns:a16="http://schemas.microsoft.com/office/drawing/2014/main" id="{484CEB65-3F71-C8D0-0D46-BD64CC1DA30F}"/>
                    </a:ext>
                  </a:extLst>
                </p:cNvPr>
                <p:cNvSpPr/>
                <p:nvPr/>
              </p:nvSpPr>
              <p:spPr>
                <a:xfrm>
                  <a:off x="3488942" y="181645"/>
                  <a:ext cx="3036397" cy="466571"/>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1000" b="1" dirty="0">
                      <a:solidFill>
                        <a:schemeClr val="tx1"/>
                      </a:solidFill>
                      <a:latin typeface="Calibri Light" panose="020F0302020204030204" pitchFamily="34" charset="0"/>
                      <a:cs typeface="Calibri Light" panose="020F0302020204030204" pitchFamily="34" charset="0"/>
                    </a:rPr>
                    <a:t>Partie 2. Cours par orientation </a:t>
                  </a:r>
                </a:p>
                <a:p>
                  <a:pPr algn="ctr" defTabSz="514325"/>
                  <a:r>
                    <a:rPr lang="fr-CH" sz="1000" b="1" dirty="0">
                      <a:solidFill>
                        <a:schemeClr val="tx1"/>
                      </a:solidFill>
                      <a:latin typeface="Calibri Light" panose="020F0302020204030204" pitchFamily="34" charset="0"/>
                      <a:cs typeface="Calibri Light" panose="020F0302020204030204" pitchFamily="34" charset="0"/>
                    </a:rPr>
                    <a:t>(20 ECTS)</a:t>
                  </a:r>
                </a:p>
              </p:txBody>
            </p:sp>
            <p:grpSp>
              <p:nvGrpSpPr>
                <p:cNvPr id="82" name="Groupe 81">
                  <a:extLst>
                    <a:ext uri="{FF2B5EF4-FFF2-40B4-BE49-F238E27FC236}">
                      <a16:creationId xmlns:a16="http://schemas.microsoft.com/office/drawing/2014/main" id="{F834453C-B4A6-28A8-DD8F-B3780AF1CA7D}"/>
                    </a:ext>
                  </a:extLst>
                </p:cNvPr>
                <p:cNvGrpSpPr/>
                <p:nvPr/>
              </p:nvGrpSpPr>
              <p:grpSpPr>
                <a:xfrm>
                  <a:off x="3503067" y="741825"/>
                  <a:ext cx="1478574" cy="1957746"/>
                  <a:chOff x="3227123" y="728946"/>
                  <a:chExt cx="1478574" cy="1957746"/>
                </a:xfrm>
              </p:grpSpPr>
              <p:sp>
                <p:nvSpPr>
                  <p:cNvPr id="11" name="Rectangle 10">
                    <a:extLst>
                      <a:ext uri="{FF2B5EF4-FFF2-40B4-BE49-F238E27FC236}">
                        <a16:creationId xmlns:a16="http://schemas.microsoft.com/office/drawing/2014/main" id="{0F0E55B8-2077-B6E8-CB39-9D443B5FAE03}"/>
                      </a:ext>
                    </a:extLst>
                  </p:cNvPr>
                  <p:cNvSpPr/>
                  <p:nvPr/>
                </p:nvSpPr>
                <p:spPr>
                  <a:xfrm>
                    <a:off x="3232792" y="728946"/>
                    <a:ext cx="1469199" cy="506250"/>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Modules 5 &amp; 7 : Démarche clinique spécialisée, par orientation (22 ECTS)</a:t>
                    </a:r>
                  </a:p>
                </p:txBody>
              </p:sp>
              <p:sp>
                <p:nvSpPr>
                  <p:cNvPr id="43" name="Rectangle 42">
                    <a:extLst>
                      <a:ext uri="{FF2B5EF4-FFF2-40B4-BE49-F238E27FC236}">
                        <a16:creationId xmlns:a16="http://schemas.microsoft.com/office/drawing/2014/main" id="{5BC5E8E3-80E9-1241-42C6-50FD49071C66}"/>
                      </a:ext>
                    </a:extLst>
                  </p:cNvPr>
                  <p:cNvSpPr/>
                  <p:nvPr/>
                </p:nvSpPr>
                <p:spPr>
                  <a:xfrm>
                    <a:off x="3232792" y="1292130"/>
                    <a:ext cx="1455926" cy="334015"/>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Physiopathologie et mesures diag. : autres systèmes (6)</a:t>
                    </a:r>
                  </a:p>
                </p:txBody>
              </p:sp>
              <p:sp>
                <p:nvSpPr>
                  <p:cNvPr id="44" name="Rectangle 43">
                    <a:extLst>
                      <a:ext uri="{FF2B5EF4-FFF2-40B4-BE49-F238E27FC236}">
                        <a16:creationId xmlns:a16="http://schemas.microsoft.com/office/drawing/2014/main" id="{40ACF662-15E4-8703-5146-C559210E9D24}"/>
                      </a:ext>
                    </a:extLst>
                  </p:cNvPr>
                  <p:cNvSpPr/>
                  <p:nvPr/>
                </p:nvSpPr>
                <p:spPr>
                  <a:xfrm>
                    <a:off x="3246065" y="1683946"/>
                    <a:ext cx="1455926" cy="273844"/>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A" sz="800" dirty="0">
                        <a:solidFill>
                          <a:schemeClr val="tx1"/>
                        </a:solidFill>
                        <a:latin typeface="Calibri Light" panose="020F0302020204030204" pitchFamily="34" charset="0"/>
                        <a:cs typeface="Calibri Light" panose="020F0302020204030204" pitchFamily="34" charset="0"/>
                      </a:rPr>
                      <a:t>Évaluation clinique : autres systèmes (5)</a:t>
                    </a:r>
                  </a:p>
                </p:txBody>
              </p:sp>
              <p:sp>
                <p:nvSpPr>
                  <p:cNvPr id="52" name="Rectangle 51">
                    <a:extLst>
                      <a:ext uri="{FF2B5EF4-FFF2-40B4-BE49-F238E27FC236}">
                        <a16:creationId xmlns:a16="http://schemas.microsoft.com/office/drawing/2014/main" id="{51DE12C8-5678-A42D-8388-F12FEEA484CC}"/>
                      </a:ext>
                    </a:extLst>
                  </p:cNvPr>
                  <p:cNvSpPr/>
                  <p:nvPr/>
                </p:nvSpPr>
                <p:spPr>
                  <a:xfrm>
                    <a:off x="3232792" y="2026892"/>
                    <a:ext cx="1455926" cy="273845"/>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Psychopathologie et mesures diagnostiques (6)</a:t>
                    </a:r>
                  </a:p>
                </p:txBody>
              </p:sp>
              <p:sp>
                <p:nvSpPr>
                  <p:cNvPr id="57" name="Rectangle 56">
                    <a:extLst>
                      <a:ext uri="{FF2B5EF4-FFF2-40B4-BE49-F238E27FC236}">
                        <a16:creationId xmlns:a16="http://schemas.microsoft.com/office/drawing/2014/main" id="{6A07245E-F198-B9A3-2967-39BE2F8FD92C}"/>
                      </a:ext>
                    </a:extLst>
                  </p:cNvPr>
                  <p:cNvSpPr/>
                  <p:nvPr/>
                </p:nvSpPr>
                <p:spPr>
                  <a:xfrm>
                    <a:off x="3227123" y="2370619"/>
                    <a:ext cx="1478574" cy="316073"/>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Evaluation clinique de l’état mental (5)</a:t>
                    </a:r>
                  </a:p>
                </p:txBody>
              </p:sp>
            </p:grpSp>
            <p:grpSp>
              <p:nvGrpSpPr>
                <p:cNvPr id="83" name="Groupe 82">
                  <a:extLst>
                    <a:ext uri="{FF2B5EF4-FFF2-40B4-BE49-F238E27FC236}">
                      <a16:creationId xmlns:a16="http://schemas.microsoft.com/office/drawing/2014/main" id="{7BC02A23-5556-98B9-F679-3413C7FF0BEE}"/>
                    </a:ext>
                  </a:extLst>
                </p:cNvPr>
                <p:cNvGrpSpPr/>
                <p:nvPr/>
              </p:nvGrpSpPr>
              <p:grpSpPr>
                <a:xfrm>
                  <a:off x="5064003" y="747815"/>
                  <a:ext cx="1482279" cy="2222268"/>
                  <a:chOff x="4795176" y="719277"/>
                  <a:chExt cx="1482279" cy="2222268"/>
                </a:xfrm>
              </p:grpSpPr>
              <p:sp>
                <p:nvSpPr>
                  <p:cNvPr id="14" name="Rectangle 13">
                    <a:extLst>
                      <a:ext uri="{FF2B5EF4-FFF2-40B4-BE49-F238E27FC236}">
                        <a16:creationId xmlns:a16="http://schemas.microsoft.com/office/drawing/2014/main" id="{C0923D4D-E6CF-A974-2BB7-F041E89512B7}"/>
                      </a:ext>
                    </a:extLst>
                  </p:cNvPr>
                  <p:cNvSpPr/>
                  <p:nvPr/>
                </p:nvSpPr>
                <p:spPr>
                  <a:xfrm>
                    <a:off x="4806448" y="719277"/>
                    <a:ext cx="1454663" cy="479256"/>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6 : Interventions éducatives et psychosociales </a:t>
                    </a:r>
                  </a:p>
                  <a:p>
                    <a:pPr algn="ctr" defTabSz="514325"/>
                    <a:r>
                      <a:rPr lang="fr-CH" sz="800" b="1" dirty="0">
                        <a:solidFill>
                          <a:schemeClr val="tx1"/>
                        </a:solidFill>
                        <a:latin typeface="Calibri Light" panose="020F0302020204030204" pitchFamily="34" charset="0"/>
                        <a:cs typeface="Calibri Light" panose="020F0302020204030204" pitchFamily="34" charset="0"/>
                      </a:rPr>
                      <a:t>( 9 ECTS)</a:t>
                    </a:r>
                  </a:p>
                </p:txBody>
              </p:sp>
              <p:sp>
                <p:nvSpPr>
                  <p:cNvPr id="16" name="Rectangle 15">
                    <a:extLst>
                      <a:ext uri="{FF2B5EF4-FFF2-40B4-BE49-F238E27FC236}">
                        <a16:creationId xmlns:a16="http://schemas.microsoft.com/office/drawing/2014/main" id="{6B101BE1-D9BB-6CB8-4550-25538510A8B8}"/>
                      </a:ext>
                    </a:extLst>
                  </p:cNvPr>
                  <p:cNvSpPr/>
                  <p:nvPr/>
                </p:nvSpPr>
                <p:spPr>
                  <a:xfrm>
                    <a:off x="4821887" y="2049772"/>
                    <a:ext cx="1447672" cy="333024"/>
                  </a:xfrm>
                  <a:prstGeom prst="rect">
                    <a:avLst/>
                  </a:prstGeom>
                  <a:solidFill>
                    <a:srgbClr val="8CD4D1"/>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8 : Psychoéducation </a:t>
                    </a:r>
                  </a:p>
                  <a:p>
                    <a:pPr algn="ctr" defTabSz="514325"/>
                    <a:r>
                      <a:rPr lang="fr-CH" sz="800" b="1" dirty="0">
                        <a:solidFill>
                          <a:schemeClr val="tx1"/>
                        </a:solidFill>
                        <a:latin typeface="Calibri Light" panose="020F0302020204030204" pitchFamily="34" charset="0"/>
                        <a:cs typeface="Calibri Light" panose="020F0302020204030204" pitchFamily="34" charset="0"/>
                      </a:rPr>
                      <a:t>(9 ECTS)</a:t>
                    </a:r>
                  </a:p>
                </p:txBody>
              </p:sp>
              <p:sp>
                <p:nvSpPr>
                  <p:cNvPr id="47" name="Rectangle 46">
                    <a:extLst>
                      <a:ext uri="{FF2B5EF4-FFF2-40B4-BE49-F238E27FC236}">
                        <a16:creationId xmlns:a16="http://schemas.microsoft.com/office/drawing/2014/main" id="{D2E8C2B4-6472-A872-8DFE-00B6E8A735D1}"/>
                      </a:ext>
                    </a:extLst>
                  </p:cNvPr>
                  <p:cNvSpPr/>
                  <p:nvPr/>
                </p:nvSpPr>
                <p:spPr>
                  <a:xfrm>
                    <a:off x="4832964" y="2442619"/>
                    <a:ext cx="1444491" cy="199344"/>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Psychoéducation I (3)</a:t>
                    </a:r>
                  </a:p>
                </p:txBody>
              </p:sp>
              <p:sp>
                <p:nvSpPr>
                  <p:cNvPr id="48" name="Rectangle 47">
                    <a:extLst>
                      <a:ext uri="{FF2B5EF4-FFF2-40B4-BE49-F238E27FC236}">
                        <a16:creationId xmlns:a16="http://schemas.microsoft.com/office/drawing/2014/main" id="{F9C46070-D29E-B1F9-01A8-21277E721C68}"/>
                      </a:ext>
                    </a:extLst>
                  </p:cNvPr>
                  <p:cNvSpPr/>
                  <p:nvPr/>
                </p:nvSpPr>
                <p:spPr>
                  <a:xfrm>
                    <a:off x="4795176" y="1266581"/>
                    <a:ext cx="1455926" cy="308711"/>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Soins centrés sur la personne et la famille (3)</a:t>
                    </a:r>
                  </a:p>
                </p:txBody>
              </p:sp>
              <p:sp>
                <p:nvSpPr>
                  <p:cNvPr id="50" name="Rectangle 49">
                    <a:extLst>
                      <a:ext uri="{FF2B5EF4-FFF2-40B4-BE49-F238E27FC236}">
                        <a16:creationId xmlns:a16="http://schemas.microsoft.com/office/drawing/2014/main" id="{79D57D8C-B9E0-A029-8C4E-C5CF3BE34398}"/>
                      </a:ext>
                    </a:extLst>
                  </p:cNvPr>
                  <p:cNvSpPr/>
                  <p:nvPr/>
                </p:nvSpPr>
                <p:spPr>
                  <a:xfrm>
                    <a:off x="4817693" y="1641717"/>
                    <a:ext cx="1440593" cy="316073"/>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Interventions de soins complexes (6)</a:t>
                    </a:r>
                  </a:p>
                </p:txBody>
              </p:sp>
              <p:sp>
                <p:nvSpPr>
                  <p:cNvPr id="64" name="Rectangle 63">
                    <a:extLst>
                      <a:ext uri="{FF2B5EF4-FFF2-40B4-BE49-F238E27FC236}">
                        <a16:creationId xmlns:a16="http://schemas.microsoft.com/office/drawing/2014/main" id="{2C2F790C-31CD-B7F0-B7DA-E905CC05C12C}"/>
                      </a:ext>
                    </a:extLst>
                  </p:cNvPr>
                  <p:cNvSpPr/>
                  <p:nvPr/>
                </p:nvSpPr>
                <p:spPr>
                  <a:xfrm>
                    <a:off x="4840860" y="2709173"/>
                    <a:ext cx="1436595" cy="232372"/>
                  </a:xfrm>
                  <a:prstGeom prst="rect">
                    <a:avLst/>
                  </a:prstGeom>
                  <a:solidFill>
                    <a:srgbClr val="D2EEED"/>
                  </a:solidFill>
                  <a:ln w="19050">
                    <a:solidFill>
                      <a:srgbClr val="1F5B6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Psychoéducation II (6)</a:t>
                    </a:r>
                  </a:p>
                </p:txBody>
              </p:sp>
            </p:grpSp>
          </p:grpSp>
          <p:grpSp>
            <p:nvGrpSpPr>
              <p:cNvPr id="85" name="Groupe 84">
                <a:extLst>
                  <a:ext uri="{FF2B5EF4-FFF2-40B4-BE49-F238E27FC236}">
                    <a16:creationId xmlns:a16="http://schemas.microsoft.com/office/drawing/2014/main" id="{433775EE-4C0A-35E9-4A88-FE705AE32E50}"/>
                  </a:ext>
                </a:extLst>
              </p:cNvPr>
              <p:cNvGrpSpPr/>
              <p:nvPr/>
            </p:nvGrpSpPr>
            <p:grpSpPr>
              <a:xfrm>
                <a:off x="3293352" y="3079894"/>
                <a:ext cx="5781692" cy="1101086"/>
                <a:chOff x="3279180" y="3027192"/>
                <a:chExt cx="5781692" cy="1101086"/>
              </a:xfrm>
            </p:grpSpPr>
            <p:sp>
              <p:nvSpPr>
                <p:cNvPr id="23" name="Rectangle 22">
                  <a:extLst>
                    <a:ext uri="{FF2B5EF4-FFF2-40B4-BE49-F238E27FC236}">
                      <a16:creationId xmlns:a16="http://schemas.microsoft.com/office/drawing/2014/main" id="{ED12F337-D08A-8900-44BA-1C11A9AE28E1}"/>
                    </a:ext>
                  </a:extLst>
                </p:cNvPr>
                <p:cNvSpPr/>
                <p:nvPr/>
              </p:nvSpPr>
              <p:spPr>
                <a:xfrm>
                  <a:off x="3340165" y="3027192"/>
                  <a:ext cx="5720707" cy="444537"/>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3. Stages </a:t>
                  </a:r>
                </a:p>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(40 ECTS)</a:t>
                  </a:r>
                  <a:endParaRPr lang="fr-CH" sz="900" b="1" dirty="0">
                    <a:solidFill>
                      <a:schemeClr val="tx1"/>
                    </a:solidFill>
                    <a:latin typeface="Calibri Light" panose="020F0302020204030204" pitchFamily="34" charset="0"/>
                    <a:cs typeface="Calibri Light" panose="020F0302020204030204" pitchFamily="34" charset="0"/>
                  </a:endParaRPr>
                </a:p>
              </p:txBody>
            </p:sp>
            <p:grpSp>
              <p:nvGrpSpPr>
                <p:cNvPr id="69" name="Groupe 68">
                  <a:extLst>
                    <a:ext uri="{FF2B5EF4-FFF2-40B4-BE49-F238E27FC236}">
                      <a16:creationId xmlns:a16="http://schemas.microsoft.com/office/drawing/2014/main" id="{245F5D0F-CC1C-6DE3-DB46-D8C813B059C0}"/>
                    </a:ext>
                  </a:extLst>
                </p:cNvPr>
                <p:cNvGrpSpPr/>
                <p:nvPr/>
              </p:nvGrpSpPr>
              <p:grpSpPr>
                <a:xfrm>
                  <a:off x="3279180" y="3543717"/>
                  <a:ext cx="5723423" cy="584561"/>
                  <a:chOff x="3711007" y="2668172"/>
                  <a:chExt cx="4226572" cy="534686"/>
                </a:xfrm>
              </p:grpSpPr>
              <p:sp>
                <p:nvSpPr>
                  <p:cNvPr id="15" name="Rectangle 14">
                    <a:extLst>
                      <a:ext uri="{FF2B5EF4-FFF2-40B4-BE49-F238E27FC236}">
                        <a16:creationId xmlns:a16="http://schemas.microsoft.com/office/drawing/2014/main" id="{B2A8746B-B7F6-971B-BE75-E6AF78200067}"/>
                      </a:ext>
                    </a:extLst>
                  </p:cNvPr>
                  <p:cNvSpPr/>
                  <p:nvPr/>
                </p:nvSpPr>
                <p:spPr>
                  <a:xfrm>
                    <a:off x="3711007" y="2696608"/>
                    <a:ext cx="731140" cy="506250"/>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9 : Stages d’immersion clinique (10 ECTS)</a:t>
                    </a:r>
                  </a:p>
                </p:txBody>
              </p:sp>
              <p:sp>
                <p:nvSpPr>
                  <p:cNvPr id="18" name="Rectangle 17">
                    <a:extLst>
                      <a:ext uri="{FF2B5EF4-FFF2-40B4-BE49-F238E27FC236}">
                        <a16:creationId xmlns:a16="http://schemas.microsoft.com/office/drawing/2014/main" id="{CEE9BAA6-D942-F2C5-0B75-DBE691E5C421}"/>
                      </a:ext>
                    </a:extLst>
                  </p:cNvPr>
                  <p:cNvSpPr/>
                  <p:nvPr/>
                </p:nvSpPr>
                <p:spPr>
                  <a:xfrm>
                    <a:off x="5378514" y="2675147"/>
                    <a:ext cx="1007240" cy="506250"/>
                  </a:xfrm>
                  <a:prstGeom prst="rect">
                    <a:avLst/>
                  </a:prstGeom>
                  <a:solidFill>
                    <a:srgbClr val="71DDEF"/>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10 : Stages d'orientation I, II, III </a:t>
                    </a:r>
                  </a:p>
                  <a:p>
                    <a:pPr algn="ctr" defTabSz="514325"/>
                    <a:r>
                      <a:rPr lang="fr-CH" sz="800" b="1" dirty="0">
                        <a:solidFill>
                          <a:schemeClr val="tx1"/>
                        </a:solidFill>
                        <a:latin typeface="Calibri Light" panose="020F0302020204030204" pitchFamily="34" charset="0"/>
                        <a:cs typeface="Calibri Light" panose="020F0302020204030204" pitchFamily="34" charset="0"/>
                      </a:rPr>
                      <a:t>(30 ECTS)</a:t>
                    </a:r>
                  </a:p>
                </p:txBody>
              </p:sp>
              <p:sp>
                <p:nvSpPr>
                  <p:cNvPr id="38" name="Rectangle 37">
                    <a:extLst>
                      <a:ext uri="{FF2B5EF4-FFF2-40B4-BE49-F238E27FC236}">
                        <a16:creationId xmlns:a16="http://schemas.microsoft.com/office/drawing/2014/main" id="{52783231-42B6-8E85-2837-92CBFBD28E03}"/>
                      </a:ext>
                    </a:extLst>
                  </p:cNvPr>
                  <p:cNvSpPr/>
                  <p:nvPr/>
                </p:nvSpPr>
                <p:spPr>
                  <a:xfrm>
                    <a:off x="6452596" y="2675932"/>
                    <a:ext cx="815865" cy="215499"/>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Initiation (6)</a:t>
                    </a:r>
                  </a:p>
                </p:txBody>
              </p:sp>
              <p:sp>
                <p:nvSpPr>
                  <p:cNvPr id="53" name="Rectangle 52">
                    <a:extLst>
                      <a:ext uri="{FF2B5EF4-FFF2-40B4-BE49-F238E27FC236}">
                        <a16:creationId xmlns:a16="http://schemas.microsoft.com/office/drawing/2014/main" id="{A669E48D-9FF8-DFEC-D50D-EED6A6EF0E18}"/>
                      </a:ext>
                    </a:extLst>
                  </p:cNvPr>
                  <p:cNvSpPr/>
                  <p:nvPr/>
                </p:nvSpPr>
                <p:spPr>
                  <a:xfrm>
                    <a:off x="4520572" y="2682907"/>
                    <a:ext cx="785202" cy="219983"/>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Expérience prof. I (5)</a:t>
                    </a:r>
                  </a:p>
                </p:txBody>
              </p:sp>
              <p:sp>
                <p:nvSpPr>
                  <p:cNvPr id="65" name="Rectangle 64">
                    <a:extLst>
                      <a:ext uri="{FF2B5EF4-FFF2-40B4-BE49-F238E27FC236}">
                        <a16:creationId xmlns:a16="http://schemas.microsoft.com/office/drawing/2014/main" id="{AF5AD100-DCD9-C15D-DDC5-A5C8D764AE5B}"/>
                      </a:ext>
                    </a:extLst>
                  </p:cNvPr>
                  <p:cNvSpPr/>
                  <p:nvPr/>
                </p:nvSpPr>
                <p:spPr>
                  <a:xfrm>
                    <a:off x="4512209" y="2951800"/>
                    <a:ext cx="793564" cy="235659"/>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Expérience prof. II (5)</a:t>
                    </a:r>
                  </a:p>
                </p:txBody>
              </p:sp>
              <p:sp>
                <p:nvSpPr>
                  <p:cNvPr id="66" name="Rectangle 65">
                    <a:extLst>
                      <a:ext uri="{FF2B5EF4-FFF2-40B4-BE49-F238E27FC236}">
                        <a16:creationId xmlns:a16="http://schemas.microsoft.com/office/drawing/2014/main" id="{5F332D3C-F962-1995-7CE6-9681C0F3A1F2}"/>
                      </a:ext>
                    </a:extLst>
                  </p:cNvPr>
                  <p:cNvSpPr/>
                  <p:nvPr/>
                </p:nvSpPr>
                <p:spPr>
                  <a:xfrm>
                    <a:off x="6452596" y="2958641"/>
                    <a:ext cx="815865" cy="208295"/>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Développement (6)</a:t>
                    </a:r>
                  </a:p>
                </p:txBody>
              </p:sp>
              <p:sp>
                <p:nvSpPr>
                  <p:cNvPr id="67" name="Rectangle 66">
                    <a:extLst>
                      <a:ext uri="{FF2B5EF4-FFF2-40B4-BE49-F238E27FC236}">
                        <a16:creationId xmlns:a16="http://schemas.microsoft.com/office/drawing/2014/main" id="{FDE485F4-797E-6D0C-B00C-636EAC4F2CBB}"/>
                      </a:ext>
                    </a:extLst>
                  </p:cNvPr>
                  <p:cNvSpPr/>
                  <p:nvPr/>
                </p:nvSpPr>
                <p:spPr>
                  <a:xfrm>
                    <a:off x="7327923" y="2668172"/>
                    <a:ext cx="609656" cy="480645"/>
                  </a:xfrm>
                  <a:prstGeom prst="rect">
                    <a:avLst/>
                  </a:prstGeom>
                  <a:solidFill>
                    <a:srgbClr val="C5F3FB"/>
                  </a:solidFill>
                  <a:ln w="190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Consolidation (18)</a:t>
                    </a:r>
                  </a:p>
                </p:txBody>
              </p:sp>
            </p:grpSp>
          </p:grpSp>
          <p:grpSp>
            <p:nvGrpSpPr>
              <p:cNvPr id="111" name="Groupe 110">
                <a:extLst>
                  <a:ext uri="{FF2B5EF4-FFF2-40B4-BE49-F238E27FC236}">
                    <a16:creationId xmlns:a16="http://schemas.microsoft.com/office/drawing/2014/main" id="{1BD6DA26-1736-5AA1-A0E9-96F87B219B3B}"/>
                  </a:ext>
                </a:extLst>
              </p:cNvPr>
              <p:cNvGrpSpPr/>
              <p:nvPr/>
            </p:nvGrpSpPr>
            <p:grpSpPr>
              <a:xfrm>
                <a:off x="6454860" y="163648"/>
                <a:ext cx="2620184" cy="2327998"/>
                <a:chOff x="6432375" y="163648"/>
                <a:chExt cx="2620184" cy="2327998"/>
              </a:xfrm>
            </p:grpSpPr>
            <p:sp>
              <p:nvSpPr>
                <p:cNvPr id="20" name="Rectangle 19">
                  <a:extLst>
                    <a:ext uri="{FF2B5EF4-FFF2-40B4-BE49-F238E27FC236}">
                      <a16:creationId xmlns:a16="http://schemas.microsoft.com/office/drawing/2014/main" id="{E3B8765D-C787-B2EA-1608-529AAA320151}"/>
                    </a:ext>
                  </a:extLst>
                </p:cNvPr>
                <p:cNvSpPr/>
                <p:nvPr/>
              </p:nvSpPr>
              <p:spPr>
                <a:xfrm>
                  <a:off x="7785394" y="740333"/>
                  <a:ext cx="1266593" cy="371768"/>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12 : Mémoire MSc IPS (15 ECTS)</a:t>
                  </a:r>
                </a:p>
              </p:txBody>
            </p:sp>
            <p:sp>
              <p:nvSpPr>
                <p:cNvPr id="24" name="Rectangle 23">
                  <a:extLst>
                    <a:ext uri="{FF2B5EF4-FFF2-40B4-BE49-F238E27FC236}">
                      <a16:creationId xmlns:a16="http://schemas.microsoft.com/office/drawing/2014/main" id="{B200C256-0B86-C267-9CC5-2E435CF71893}"/>
                    </a:ext>
                  </a:extLst>
                </p:cNvPr>
                <p:cNvSpPr/>
                <p:nvPr/>
              </p:nvSpPr>
              <p:spPr>
                <a:xfrm>
                  <a:off x="6435388" y="163648"/>
                  <a:ext cx="2617171" cy="480645"/>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defRPr/>
                  </a:pPr>
                  <a:r>
                    <a:rPr lang="fr-CH" sz="1000" b="1" dirty="0">
                      <a:solidFill>
                        <a:schemeClr val="tx1"/>
                      </a:solidFill>
                      <a:latin typeface="Calibri Light" panose="020F0302020204030204" pitchFamily="34" charset="0"/>
                      <a:cs typeface="Calibri Light" panose="020F0302020204030204" pitchFamily="34" charset="0"/>
                    </a:rPr>
                    <a:t>Partie 4. Intégration des savoirs dans le domaine d'orientation  (20 ECTS)</a:t>
                  </a:r>
                </a:p>
              </p:txBody>
            </p:sp>
            <p:grpSp>
              <p:nvGrpSpPr>
                <p:cNvPr id="87" name="Groupe 86">
                  <a:extLst>
                    <a:ext uri="{FF2B5EF4-FFF2-40B4-BE49-F238E27FC236}">
                      <a16:creationId xmlns:a16="http://schemas.microsoft.com/office/drawing/2014/main" id="{C6398106-469C-5252-7603-B00BB3126D8F}"/>
                    </a:ext>
                  </a:extLst>
                </p:cNvPr>
                <p:cNvGrpSpPr/>
                <p:nvPr/>
              </p:nvGrpSpPr>
              <p:grpSpPr>
                <a:xfrm>
                  <a:off x="6432375" y="737464"/>
                  <a:ext cx="1298294" cy="1579425"/>
                  <a:chOff x="6409203" y="723581"/>
                  <a:chExt cx="1298294" cy="1579425"/>
                </a:xfrm>
                <a:solidFill>
                  <a:srgbClr val="FFCCFF"/>
                </a:solidFill>
              </p:grpSpPr>
              <p:sp>
                <p:nvSpPr>
                  <p:cNvPr id="21" name="Rectangle 20">
                    <a:extLst>
                      <a:ext uri="{FF2B5EF4-FFF2-40B4-BE49-F238E27FC236}">
                        <a16:creationId xmlns:a16="http://schemas.microsoft.com/office/drawing/2014/main" id="{3D3A749A-E339-A605-5868-AAFC4FDC2BBC}"/>
                      </a:ext>
                    </a:extLst>
                  </p:cNvPr>
                  <p:cNvSpPr/>
                  <p:nvPr/>
                </p:nvSpPr>
                <p:spPr>
                  <a:xfrm>
                    <a:off x="6409203" y="723581"/>
                    <a:ext cx="1266593" cy="506250"/>
                  </a:xfrm>
                  <a:prstGeom prst="rect">
                    <a:avLst/>
                  </a:prstGeom>
                  <a:solidFill>
                    <a:srgbClr val="FF99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b="1" dirty="0">
                        <a:solidFill>
                          <a:schemeClr val="tx1"/>
                        </a:solidFill>
                        <a:latin typeface="Calibri Light" panose="020F0302020204030204" pitchFamily="34" charset="0"/>
                        <a:cs typeface="Calibri Light" panose="020F0302020204030204" pitchFamily="34" charset="0"/>
                      </a:rPr>
                      <a:t>Module 11 : Leadership stratégique et responsable (5 ECTS)</a:t>
                    </a:r>
                  </a:p>
                </p:txBody>
              </p:sp>
              <p:sp>
                <p:nvSpPr>
                  <p:cNvPr id="72" name="Rectangle 71">
                    <a:extLst>
                      <a:ext uri="{FF2B5EF4-FFF2-40B4-BE49-F238E27FC236}">
                        <a16:creationId xmlns:a16="http://schemas.microsoft.com/office/drawing/2014/main" id="{A4AE1C2E-5ABD-7053-3CAE-7B271F44209D}"/>
                      </a:ext>
                    </a:extLst>
                  </p:cNvPr>
                  <p:cNvSpPr/>
                  <p:nvPr/>
                </p:nvSpPr>
                <p:spPr>
                  <a:xfrm>
                    <a:off x="6426892" y="1302650"/>
                    <a:ext cx="1266593" cy="520578"/>
                  </a:xfrm>
                  <a:prstGeom prst="rect">
                    <a:avLst/>
                  </a:prstGeom>
                  <a:grp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Perspective environnementale : pratique clinique durable (2)</a:t>
                    </a:r>
                  </a:p>
                </p:txBody>
              </p:sp>
              <p:sp>
                <p:nvSpPr>
                  <p:cNvPr id="73" name="Rectangle 72">
                    <a:extLst>
                      <a:ext uri="{FF2B5EF4-FFF2-40B4-BE49-F238E27FC236}">
                        <a16:creationId xmlns:a16="http://schemas.microsoft.com/office/drawing/2014/main" id="{A8625D26-B27B-CAFC-02A1-318599A49B4A}"/>
                      </a:ext>
                    </a:extLst>
                  </p:cNvPr>
                  <p:cNvSpPr/>
                  <p:nvPr/>
                </p:nvSpPr>
                <p:spPr>
                  <a:xfrm>
                    <a:off x="6440904" y="1894564"/>
                    <a:ext cx="1266593" cy="408442"/>
                  </a:xfrm>
                  <a:prstGeom prst="rect">
                    <a:avLst/>
                  </a:prstGeom>
                  <a:grp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Pratique avancée et implantation du rôle IPS (3)</a:t>
                    </a:r>
                  </a:p>
                </p:txBody>
              </p:sp>
            </p:grpSp>
            <p:sp>
              <p:nvSpPr>
                <p:cNvPr id="74" name="Rectangle 73">
                  <a:extLst>
                    <a:ext uri="{FF2B5EF4-FFF2-40B4-BE49-F238E27FC236}">
                      <a16:creationId xmlns:a16="http://schemas.microsoft.com/office/drawing/2014/main" id="{D576F99D-0220-AB15-3507-4FBA9E0A7041}"/>
                    </a:ext>
                  </a:extLst>
                </p:cNvPr>
                <p:cNvSpPr/>
                <p:nvPr/>
              </p:nvSpPr>
              <p:spPr>
                <a:xfrm>
                  <a:off x="7801252" y="1195417"/>
                  <a:ext cx="1237129" cy="290153"/>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Processus de soins exemplaire (4)</a:t>
                  </a:r>
                </a:p>
              </p:txBody>
            </p:sp>
            <p:sp>
              <p:nvSpPr>
                <p:cNvPr id="75" name="Rectangle 74">
                  <a:extLst>
                    <a:ext uri="{FF2B5EF4-FFF2-40B4-BE49-F238E27FC236}">
                      <a16:creationId xmlns:a16="http://schemas.microsoft.com/office/drawing/2014/main" id="{E23E6435-74E7-E1B8-18A1-A64922B04F10}"/>
                    </a:ext>
                  </a:extLst>
                </p:cNvPr>
                <p:cNvSpPr/>
                <p:nvPr/>
              </p:nvSpPr>
              <p:spPr>
                <a:xfrm>
                  <a:off x="7808576" y="1544513"/>
                  <a:ext cx="1237129" cy="370682"/>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Interventions fondées sur des données probantes (4)</a:t>
                  </a:r>
                </a:p>
              </p:txBody>
            </p:sp>
            <p:sp>
              <p:nvSpPr>
                <p:cNvPr id="77" name="Rectangle 76">
                  <a:extLst>
                    <a:ext uri="{FF2B5EF4-FFF2-40B4-BE49-F238E27FC236}">
                      <a16:creationId xmlns:a16="http://schemas.microsoft.com/office/drawing/2014/main" id="{AE38E055-3D39-1A20-DFE2-F9E4BA5B9B46}"/>
                    </a:ext>
                  </a:extLst>
                </p:cNvPr>
                <p:cNvSpPr/>
                <p:nvPr/>
              </p:nvSpPr>
              <p:spPr>
                <a:xfrm>
                  <a:off x="7808830" y="1989128"/>
                  <a:ext cx="1243729" cy="502518"/>
                </a:xfrm>
                <a:prstGeom prst="rect">
                  <a:avLst/>
                </a:prstGeom>
                <a:solidFill>
                  <a:srgbClr val="FFCCFF"/>
                </a:solidFill>
                <a:ln w="19050">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514325"/>
                  <a:r>
                    <a:rPr lang="fr-CH" sz="800" dirty="0">
                      <a:solidFill>
                        <a:schemeClr val="tx1"/>
                      </a:solidFill>
                      <a:latin typeface="Calibri Light" panose="020F0302020204030204" pitchFamily="34" charset="0"/>
                      <a:cs typeface="Calibri Light" panose="020F0302020204030204" pitchFamily="34" charset="0"/>
                    </a:rPr>
                    <a:t>Démarche clinique appliquée de l'IPS (manuscrit mémoire) (7)</a:t>
                  </a:r>
                </a:p>
              </p:txBody>
            </p:sp>
          </p:grpSp>
        </p:grpSp>
        <p:grpSp>
          <p:nvGrpSpPr>
            <p:cNvPr id="7" name="Groupe 6">
              <a:extLst>
                <a:ext uri="{FF2B5EF4-FFF2-40B4-BE49-F238E27FC236}">
                  <a16:creationId xmlns:a16="http://schemas.microsoft.com/office/drawing/2014/main" id="{D8454466-CD96-3D77-F726-81866F188E8F}"/>
                </a:ext>
              </a:extLst>
            </p:cNvPr>
            <p:cNvGrpSpPr/>
            <p:nvPr/>
          </p:nvGrpSpPr>
          <p:grpSpPr>
            <a:xfrm>
              <a:off x="155143" y="4218361"/>
              <a:ext cx="8789689" cy="371768"/>
              <a:chOff x="148021" y="4208458"/>
              <a:chExt cx="8789689" cy="371768"/>
            </a:xfrm>
          </p:grpSpPr>
          <p:sp>
            <p:nvSpPr>
              <p:cNvPr id="6" name="Flèche : double flèche horizontale 5">
                <a:extLst>
                  <a:ext uri="{FF2B5EF4-FFF2-40B4-BE49-F238E27FC236}">
                    <a16:creationId xmlns:a16="http://schemas.microsoft.com/office/drawing/2014/main" id="{953A2400-7907-EB5E-1809-A7ACE21C8AE1}"/>
                  </a:ext>
                </a:extLst>
              </p:cNvPr>
              <p:cNvSpPr/>
              <p:nvPr/>
            </p:nvSpPr>
            <p:spPr>
              <a:xfrm>
                <a:off x="148021" y="4208458"/>
                <a:ext cx="8789689" cy="371768"/>
              </a:xfrm>
              <a:prstGeom prst="leftRightArrow">
                <a:avLst/>
              </a:prstGeom>
              <a:solidFill>
                <a:schemeClr val="bg1">
                  <a:lumMod val="85000"/>
                </a:schemeClr>
              </a:solidFill>
              <a:ln>
                <a:solidFill>
                  <a:srgbClr val="DBA2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b="1" dirty="0"/>
              </a:p>
            </p:txBody>
          </p:sp>
          <p:sp>
            <p:nvSpPr>
              <p:cNvPr id="5" name="Rectangle 4">
                <a:extLst>
                  <a:ext uri="{FF2B5EF4-FFF2-40B4-BE49-F238E27FC236}">
                    <a16:creationId xmlns:a16="http://schemas.microsoft.com/office/drawing/2014/main" id="{1B984381-B2EF-FF42-DFF3-863C8CC6C4DF}"/>
                  </a:ext>
                </a:extLst>
              </p:cNvPr>
              <p:cNvSpPr>
                <a:spLocks noChangeArrowheads="1"/>
              </p:cNvSpPr>
              <p:nvPr/>
            </p:nvSpPr>
            <p:spPr bwMode="auto">
              <a:xfrm>
                <a:off x="319390" y="4308728"/>
                <a:ext cx="8505220" cy="177250"/>
              </a:xfrm>
              <a:prstGeom prst="rect">
                <a:avLst/>
              </a:prstGeom>
              <a:noFill/>
              <a:ln>
                <a:noFill/>
                <a:headEnd/>
                <a:tailEnd/>
              </a:ln>
            </p:spPr>
            <p:style>
              <a:lnRef idx="2">
                <a:schemeClr val="accent3">
                  <a:shade val="50000"/>
                </a:schemeClr>
              </a:lnRef>
              <a:fillRef idx="1">
                <a:schemeClr val="accent3"/>
              </a:fillRef>
              <a:effectRef idx="0">
                <a:schemeClr val="accent3"/>
              </a:effectRef>
              <a:fontRef idx="minor">
                <a:schemeClr val="lt1"/>
              </a:fontRef>
            </p:style>
            <p:txBody>
              <a:bodyPr vert="horz" wrap="square" lIns="68580" tIns="34290" rIns="68580" bIns="34290" numCol="1" anchor="ctr" anchorCtr="0" compatLnSpc="1">
                <a:prstTxWarp prst="textNoShape">
                  <a:avLst/>
                </a:prstTxWarp>
              </a:bodyPr>
              <a:lstStyle/>
              <a:p>
                <a:pPr marL="0" marR="0" lvl="0" indent="0" algn="ctr" defTabSz="685800" rtl="0" eaLnBrk="0" fontAlgn="base" latinLnBrk="0" hangingPunct="0">
                  <a:lnSpc>
                    <a:spcPct val="100000"/>
                  </a:lnSpc>
                  <a:spcBef>
                    <a:spcPct val="0"/>
                  </a:spcBef>
                  <a:spcAft>
                    <a:spcPct val="0"/>
                  </a:spcAft>
                  <a:buClrTx/>
                  <a:buSzTx/>
                  <a:buFontTx/>
                  <a:buNone/>
                  <a:tabLst/>
                  <a:defRPr/>
                </a:pPr>
                <a:r>
                  <a:rPr kumimoji="0" lang="fr-CH" altLang="fr-FR" sz="800" b="1"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Times New Roman" panose="02020603050405020304" pitchFamily="18" charset="0"/>
                  </a:rPr>
                  <a:t>EXPERTISE CLINIQUE – LEADERSHIP – COMMUNICATION &amp; RELATIONNEL – COLLABORATION (ÉQUIPE) – PROMOTION DE LA SANTÉ – ERUDITION  – ETHIQUE CLINIQUE ET PROFESSIONNELLE</a:t>
                </a:r>
                <a:endParaRPr kumimoji="0" lang="fr-CH" altLang="fr-FR" sz="1100" b="1" i="0" u="none" strike="noStrike" kern="1200" cap="none" spc="0" normalizeH="0" baseline="0" noProof="0" dirty="0">
                  <a:ln>
                    <a:noFill/>
                  </a:ln>
                  <a:solidFill>
                    <a:schemeClr val="tx1"/>
                  </a:solidFill>
                  <a:effectLst/>
                  <a:uLnTx/>
                  <a:uFillTx/>
                  <a:latin typeface="Arial" panose="020B0604020202020204" pitchFamily="34" charset="0"/>
                  <a:ea typeface="+mn-ea"/>
                  <a:cs typeface="+mn-cs"/>
                </a:endParaRPr>
              </a:p>
            </p:txBody>
          </p:sp>
        </p:grpSp>
      </p:grpSp>
      <p:sp>
        <p:nvSpPr>
          <p:cNvPr id="9" name="Espace réservé du pied de page 3">
            <a:extLst>
              <a:ext uri="{FF2B5EF4-FFF2-40B4-BE49-F238E27FC236}">
                <a16:creationId xmlns:a16="http://schemas.microsoft.com/office/drawing/2014/main" id="{E0DDB96E-933A-5E50-CBA5-2777ECB25F03}"/>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spTree>
    <p:extLst>
      <p:ext uri="{BB962C8B-B14F-4D97-AF65-F5344CB8AC3E}">
        <p14:creationId xmlns:p14="http://schemas.microsoft.com/office/powerpoint/2010/main" val="12209287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13</a:t>
            </a:fld>
            <a:r>
              <a:rPr lang="fr-FR"/>
              <a:t> </a:t>
            </a:r>
            <a:endParaRPr lang="fr-FR" dirty="0"/>
          </a:p>
        </p:txBody>
      </p:sp>
      <p:grpSp>
        <p:nvGrpSpPr>
          <p:cNvPr id="44" name="Groupe 43"/>
          <p:cNvGrpSpPr/>
          <p:nvPr/>
        </p:nvGrpSpPr>
        <p:grpSpPr>
          <a:xfrm>
            <a:off x="425532" y="1277804"/>
            <a:ext cx="8292935" cy="2978839"/>
            <a:chOff x="953055" y="849773"/>
            <a:chExt cx="8133194" cy="2506430"/>
          </a:xfrm>
        </p:grpSpPr>
        <p:sp>
          <p:nvSpPr>
            <p:cNvPr id="48" name="Rectangle 47"/>
            <p:cNvSpPr/>
            <p:nvPr/>
          </p:nvSpPr>
          <p:spPr>
            <a:xfrm>
              <a:off x="1052907" y="849773"/>
              <a:ext cx="7759088" cy="310760"/>
            </a:xfrm>
            <a:prstGeom prst="rect">
              <a:avLst/>
            </a:prstGeom>
          </p:spPr>
          <p:txBody>
            <a:bodyPr wrap="square">
              <a:spAutoFit/>
            </a:bodyPr>
            <a:lstStyle/>
            <a:p>
              <a:pPr algn="just" defTabSz="914355">
                <a:defRPr/>
              </a:pPr>
              <a:endParaRPr lang="fr-CH" sz="1800" dirty="0">
                <a:latin typeface="Calibri Light" panose="020F0302020204030204" pitchFamily="34" charset="0"/>
                <a:cs typeface="Calibri Light" panose="020F0302020204030204" pitchFamily="34" charset="0"/>
              </a:endParaRPr>
            </a:p>
          </p:txBody>
        </p:sp>
        <p:sp>
          <p:nvSpPr>
            <p:cNvPr id="78" name="Rectangle 77"/>
            <p:cNvSpPr/>
            <p:nvPr/>
          </p:nvSpPr>
          <p:spPr>
            <a:xfrm>
              <a:off x="953055" y="947812"/>
              <a:ext cx="8133194" cy="2408391"/>
            </a:xfrm>
            <a:prstGeom prst="rect">
              <a:avLst/>
            </a:prstGeom>
          </p:spPr>
          <p:txBody>
            <a:bodyPr wrap="square">
              <a:spAutoFit/>
            </a:bodyPr>
            <a:lstStyle/>
            <a:p>
              <a:pPr algn="just" defTabSz="914355">
                <a:defRPr/>
              </a:pPr>
              <a:r>
                <a:rPr lang="fr-FR" sz="1800" dirty="0">
                  <a:latin typeface="Calibri" panose="020F0502020204030204" pitchFamily="34" charset="0"/>
                  <a:cs typeface="Calibri" panose="020F0502020204030204" pitchFamily="34" charset="0"/>
                </a:rPr>
                <a:t>L’IPS (…) assume</a:t>
              </a:r>
              <a:r>
                <a:rPr lang="fr-FR" sz="1800" b="1" dirty="0">
                  <a:solidFill>
                    <a:schemeClr val="tx2"/>
                  </a:solidFill>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rPr>
                <a:t>les</a:t>
              </a:r>
              <a:r>
                <a:rPr lang="fr-FR" sz="1800" b="1" dirty="0">
                  <a:solidFill>
                    <a:schemeClr val="tx2"/>
                  </a:solidFill>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rPr>
                <a:t>responsabilités médicales </a:t>
              </a:r>
              <a:r>
                <a:rPr lang="fr-CH" sz="1800" dirty="0">
                  <a:latin typeface="Calibri" panose="020F0502020204030204" pitchFamily="34" charset="0"/>
                  <a:cs typeface="Calibri" panose="020F0502020204030204" pitchFamily="34" charset="0"/>
                </a:rPr>
                <a:t>suivantes :</a:t>
              </a:r>
            </a:p>
            <a:p>
              <a:pPr marL="285743" indent="-285743" algn="just" defTabSz="914355">
                <a:buClr>
                  <a:schemeClr val="tx2"/>
                </a:buClr>
                <a:buFont typeface="Arial" panose="020B0604020202020204" pitchFamily="34" charset="0"/>
                <a:buChar char="•"/>
                <a:defRPr/>
              </a:pPr>
              <a:r>
                <a:rPr lang="fr-FR" sz="1800" b="1" dirty="0">
                  <a:solidFill>
                    <a:srgbClr val="A11845"/>
                  </a:solidFill>
                  <a:latin typeface="Calibri" panose="020F0502020204030204" pitchFamily="34" charset="0"/>
                  <a:cs typeface="Calibri" panose="020F0502020204030204" pitchFamily="34" charset="0"/>
                </a:rPr>
                <a:t>prescrire</a:t>
              </a:r>
              <a:r>
                <a:rPr lang="fr-FR" sz="1800" b="1" dirty="0">
                  <a:solidFill>
                    <a:srgbClr val="0076AF"/>
                  </a:solidFill>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rPr>
                <a:t>et</a:t>
              </a:r>
              <a:r>
                <a:rPr lang="fr-FR" sz="1800" b="1" dirty="0">
                  <a:solidFill>
                    <a:srgbClr val="0076AF"/>
                  </a:solidFill>
                  <a:latin typeface="Calibri" panose="020F0502020204030204" pitchFamily="34" charset="0"/>
                  <a:cs typeface="Calibri" panose="020F0502020204030204" pitchFamily="34" charset="0"/>
                </a:rPr>
                <a:t> </a:t>
              </a:r>
              <a:r>
                <a:rPr lang="fr-FR" sz="1800" b="1" dirty="0">
                  <a:solidFill>
                    <a:srgbClr val="A11845"/>
                  </a:solidFill>
                  <a:latin typeface="Calibri" panose="020F0502020204030204" pitchFamily="34" charset="0"/>
                  <a:cs typeface="Calibri" panose="020F0502020204030204" pitchFamily="34" charset="0"/>
                </a:rPr>
                <a:t>interpréter</a:t>
              </a:r>
              <a:r>
                <a:rPr lang="fr-FR" sz="1800" b="1" dirty="0">
                  <a:solidFill>
                    <a:srgbClr val="0076AF"/>
                  </a:solidFill>
                  <a:latin typeface="Calibri" panose="020F0502020204030204" pitchFamily="34" charset="0"/>
                  <a:cs typeface="Calibri" panose="020F0502020204030204" pitchFamily="34" charset="0"/>
                </a:rPr>
                <a:t> </a:t>
              </a:r>
              <a:r>
                <a:rPr lang="fr-FR" sz="1800" dirty="0">
                  <a:latin typeface="Calibri" panose="020F0502020204030204" pitchFamily="34" charset="0"/>
                  <a:cs typeface="Calibri" panose="020F0502020204030204" pitchFamily="34" charset="0"/>
                </a:rPr>
                <a:t>des tests diagnostiques</a:t>
              </a:r>
            </a:p>
            <a:p>
              <a:pPr marL="285743" indent="-285743" algn="just" defTabSz="914355">
                <a:buClr>
                  <a:schemeClr val="tx2"/>
                </a:buClr>
                <a:buFont typeface="Arial" panose="020B0604020202020204" pitchFamily="34" charset="0"/>
                <a:buChar char="•"/>
                <a:defRPr/>
              </a:pPr>
              <a:r>
                <a:rPr lang="fr-FR" sz="1800" dirty="0">
                  <a:latin typeface="Calibri" panose="020F0502020204030204" pitchFamily="34" charset="0"/>
                  <a:cs typeface="Calibri" panose="020F0502020204030204" pitchFamily="34" charset="0"/>
                </a:rPr>
                <a:t>effectuer des </a:t>
              </a:r>
              <a:r>
                <a:rPr lang="fr-FR" sz="1800" b="1" dirty="0">
                  <a:solidFill>
                    <a:srgbClr val="A11845"/>
                  </a:solidFill>
                  <a:latin typeface="Calibri" panose="020F0502020204030204" pitchFamily="34" charset="0"/>
                  <a:cs typeface="Calibri" panose="020F0502020204030204" pitchFamily="34" charset="0"/>
                </a:rPr>
                <a:t>actes médicaux</a:t>
              </a:r>
            </a:p>
            <a:p>
              <a:pPr marL="285743" indent="-285743" algn="just" defTabSz="914355">
                <a:buClr>
                  <a:schemeClr val="tx2"/>
                </a:buClr>
                <a:buFont typeface="Arial" panose="020B0604020202020204" pitchFamily="34" charset="0"/>
                <a:buChar char="•"/>
                <a:defRPr/>
              </a:pPr>
              <a:r>
                <a:rPr lang="fr-CH" sz="1800" b="1" dirty="0">
                  <a:solidFill>
                    <a:srgbClr val="A11845"/>
                  </a:solidFill>
                  <a:latin typeface="Calibri" panose="020F0502020204030204" pitchFamily="34" charset="0"/>
                  <a:cs typeface="Calibri" panose="020F0502020204030204" pitchFamily="34" charset="0"/>
                </a:rPr>
                <a:t>prescrire des médicaments </a:t>
              </a:r>
              <a:r>
                <a:rPr lang="fr-CH" sz="1800" dirty="0">
                  <a:latin typeface="Calibri" panose="020F0502020204030204" pitchFamily="34" charset="0"/>
                  <a:cs typeface="Calibri" panose="020F0502020204030204" pitchFamily="34" charset="0"/>
                </a:rPr>
                <a:t>et en assurer le suivi et les ajustements</a:t>
              </a:r>
            </a:p>
            <a:p>
              <a:pPr algn="just" defTabSz="914355">
                <a:defRPr/>
              </a:pPr>
              <a:endParaRPr lang="fr-CH" sz="1800" dirty="0">
                <a:latin typeface="Calibri" panose="020F0502020204030204" pitchFamily="34" charset="0"/>
                <a:cs typeface="Calibri" panose="020F0502020204030204" pitchFamily="34" charset="0"/>
              </a:endParaRPr>
            </a:p>
            <a:p>
              <a:pPr algn="just" defTabSz="914355">
                <a:defRPr/>
              </a:pPr>
              <a:r>
                <a:rPr lang="fr-FR" sz="1800" dirty="0">
                  <a:latin typeface="Calibri" panose="020F0502020204030204" pitchFamily="34" charset="0"/>
                  <a:cs typeface="Calibri" panose="020F0502020204030204" pitchFamily="34" charset="0"/>
                </a:rPr>
                <a:t>L’IPS pratique en principe </a:t>
              </a:r>
              <a:r>
                <a:rPr lang="fr-FR" sz="1800" b="1" dirty="0">
                  <a:solidFill>
                    <a:srgbClr val="A11845"/>
                  </a:solidFill>
                  <a:latin typeface="Calibri" panose="020F0502020204030204" pitchFamily="34" charset="0"/>
                  <a:cs typeface="Calibri" panose="020F0502020204030204" pitchFamily="34" charset="0"/>
                </a:rPr>
                <a:t>à titre dépendant </a:t>
              </a:r>
              <a:r>
                <a:rPr lang="fr-FR" sz="1800" dirty="0">
                  <a:latin typeface="Calibri" panose="020F0502020204030204" pitchFamily="34" charset="0"/>
                  <a:cs typeface="Calibri" panose="020F0502020204030204" pitchFamily="34" charset="0"/>
                </a:rPr>
                <a:t>(…) peut toutefois pratiquer </a:t>
              </a:r>
              <a:r>
                <a:rPr lang="fr-FR" sz="1800" b="1" dirty="0">
                  <a:solidFill>
                    <a:srgbClr val="A11845"/>
                  </a:solidFill>
                  <a:latin typeface="Calibri" panose="020F0502020204030204" pitchFamily="34" charset="0"/>
                  <a:cs typeface="Calibri" panose="020F0502020204030204" pitchFamily="34" charset="0"/>
                </a:rPr>
                <a:t>à titre indépendant</a:t>
              </a:r>
              <a:r>
                <a:rPr lang="fr-FR" sz="1800" dirty="0">
                  <a:latin typeface="Calibri" panose="020F0502020204030204" pitchFamily="34" charset="0"/>
                  <a:cs typeface="Calibri" panose="020F0502020204030204" pitchFamily="34" charset="0"/>
                </a:rPr>
                <a:t> dans le cadre d'une </a:t>
              </a:r>
              <a:r>
                <a:rPr lang="fr-FR" sz="1800" b="1" dirty="0">
                  <a:solidFill>
                    <a:srgbClr val="A11845"/>
                  </a:solidFill>
                  <a:latin typeface="Calibri" panose="020F0502020204030204" pitchFamily="34" charset="0"/>
                  <a:cs typeface="Calibri" panose="020F0502020204030204" pitchFamily="34" charset="0"/>
                </a:rPr>
                <a:t>convention passée avec un médecin </a:t>
              </a:r>
              <a:r>
                <a:rPr lang="fr-FR" sz="1800" dirty="0">
                  <a:latin typeface="Calibri" panose="020F0502020204030204" pitchFamily="34" charset="0"/>
                  <a:cs typeface="Calibri" panose="020F0502020204030204" pitchFamily="34" charset="0"/>
                </a:rPr>
                <a:t>(…)</a:t>
              </a:r>
            </a:p>
            <a:p>
              <a:pPr algn="just" defTabSz="914355">
                <a:defRPr/>
              </a:pPr>
              <a:endParaRPr lang="fr-FR" sz="1800" dirty="0">
                <a:latin typeface="Calibri" panose="020F0502020204030204" pitchFamily="34" charset="0"/>
                <a:cs typeface="Calibri" panose="020F0502020204030204" pitchFamily="34" charset="0"/>
              </a:endParaRPr>
            </a:p>
            <a:p>
              <a:pPr algn="just" defTabSz="914355">
                <a:defRPr/>
              </a:pPr>
              <a:r>
                <a:rPr lang="fr-FR" sz="1800" dirty="0">
                  <a:latin typeface="Calibri" panose="020F0502020204030204" pitchFamily="34" charset="0"/>
                  <a:cs typeface="Calibri" panose="020F0502020204030204" pitchFamily="34" charset="0"/>
                </a:rPr>
                <a:t>L’IPS assume la </a:t>
              </a:r>
              <a:r>
                <a:rPr lang="fr-FR" sz="1800" b="1" dirty="0">
                  <a:solidFill>
                    <a:srgbClr val="A11845"/>
                  </a:solidFill>
                  <a:latin typeface="Calibri" panose="020F0502020204030204" pitchFamily="34" charset="0"/>
                  <a:cs typeface="Calibri" panose="020F0502020204030204" pitchFamily="34" charset="0"/>
                </a:rPr>
                <a:t>responsabilité pénale </a:t>
              </a:r>
              <a:r>
                <a:rPr lang="fr-FR" sz="1800" dirty="0">
                  <a:latin typeface="Calibri" panose="020F0502020204030204" pitchFamily="34" charset="0"/>
                  <a:cs typeface="Calibri" panose="020F0502020204030204" pitchFamily="34" charset="0"/>
                </a:rPr>
                <a:t>des actes qu'il effectue en application de l'alinéa 1 (…)</a:t>
              </a:r>
            </a:p>
          </p:txBody>
        </p:sp>
      </p:grpSp>
      <p:sp>
        <p:nvSpPr>
          <p:cNvPr id="8" name="Titre 1">
            <a:extLst>
              <a:ext uri="{FF2B5EF4-FFF2-40B4-BE49-F238E27FC236}">
                <a16:creationId xmlns:a16="http://schemas.microsoft.com/office/drawing/2014/main" id="{AA18F9E1-9FF5-1F28-8BD5-1ACC362C1B26}"/>
              </a:ext>
            </a:extLst>
          </p:cNvPr>
          <p:cNvSpPr>
            <a:spLocks noGrp="1"/>
          </p:cNvSpPr>
          <p:nvPr>
            <p:ph type="title"/>
          </p:nvPr>
        </p:nvSpPr>
        <p:spPr>
          <a:xfrm>
            <a:off x="245424" y="220523"/>
            <a:ext cx="8823116" cy="776727"/>
          </a:xfrm>
        </p:spPr>
        <p:txBody>
          <a:bodyPr>
            <a:noAutofit/>
          </a:bodyPr>
          <a:lstStyle/>
          <a:p>
            <a:pPr algn="just" defTabSz="914355">
              <a:defRPr/>
            </a:pPr>
            <a:r>
              <a:rPr lang="fr-CH" sz="2700" dirty="0">
                <a:solidFill>
                  <a:srgbClr val="A11845"/>
                </a:solidFill>
                <a:latin typeface="Calibri" panose="020F0502020204030204" pitchFamily="34" charset="0"/>
                <a:cs typeface="Calibri" panose="020F0502020204030204" pitchFamily="34" charset="0"/>
              </a:rPr>
              <a:t>Cadre légal – article 124b LSP Vaudoise</a:t>
            </a:r>
          </a:p>
        </p:txBody>
      </p:sp>
      <p:sp>
        <p:nvSpPr>
          <p:cNvPr id="2" name="Espace réservé du pied de page 3">
            <a:extLst>
              <a:ext uri="{FF2B5EF4-FFF2-40B4-BE49-F238E27FC236}">
                <a16:creationId xmlns:a16="http://schemas.microsoft.com/office/drawing/2014/main" id="{69D2C52C-92E1-4349-B12B-87B41B9D90EF}"/>
              </a:ext>
            </a:extLst>
          </p:cNvPr>
          <p:cNvSpPr txBox="1">
            <a:spLocks/>
          </p:cNvSpPr>
          <p:nvPr/>
        </p:nvSpPr>
        <p:spPr>
          <a:xfrm>
            <a:off x="171433" y="4852381"/>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bg1">
                    <a:lumMod val="50000"/>
                  </a:schemeClr>
                </a:solidFill>
              </a:rPr>
              <a:t>Faculté de biologie et de médecine - Institut universitaire de formation et de recherche en soins (IUFRS)</a:t>
            </a:r>
          </a:p>
        </p:txBody>
      </p:sp>
    </p:spTree>
    <p:extLst>
      <p:ext uri="{BB962C8B-B14F-4D97-AF65-F5344CB8AC3E}">
        <p14:creationId xmlns:p14="http://schemas.microsoft.com/office/powerpoint/2010/main" val="4250514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14</a:t>
            </a:fld>
            <a:r>
              <a:rPr lang="fr-FR"/>
              <a:t> </a:t>
            </a:r>
            <a:endParaRPr lang="fr-FR" dirty="0"/>
          </a:p>
        </p:txBody>
      </p:sp>
      <p:sp>
        <p:nvSpPr>
          <p:cNvPr id="17" name="Titre 2">
            <a:extLst>
              <a:ext uri="{FF2B5EF4-FFF2-40B4-BE49-F238E27FC236}">
                <a16:creationId xmlns:a16="http://schemas.microsoft.com/office/drawing/2014/main" id="{1FDA74E0-E022-EB1A-0F93-0F2301C13BCD}"/>
              </a:ext>
            </a:extLst>
          </p:cNvPr>
          <p:cNvSpPr>
            <a:spLocks noGrp="1"/>
          </p:cNvSpPr>
          <p:nvPr>
            <p:ph type="ctrTitle" idx="4294967295"/>
          </p:nvPr>
        </p:nvSpPr>
        <p:spPr>
          <a:xfrm>
            <a:off x="284107" y="39689"/>
            <a:ext cx="8794865" cy="584775"/>
          </a:xfrm>
        </p:spPr>
        <p:txBody>
          <a:bodyPr>
            <a:noAutofit/>
          </a:bodyPr>
          <a:lstStyle/>
          <a:p>
            <a:r>
              <a:rPr lang="fr-CH" sz="2400" b="1" dirty="0">
                <a:solidFill>
                  <a:srgbClr val="A11845"/>
                </a:solidFill>
                <a:latin typeface="+mn-lt"/>
                <a:cs typeface="Calibri" panose="020F0502020204030204" pitchFamily="34" charset="0"/>
              </a:rPr>
              <a:t>Perspectives professionnelles</a:t>
            </a:r>
          </a:p>
        </p:txBody>
      </p:sp>
      <p:grpSp>
        <p:nvGrpSpPr>
          <p:cNvPr id="3" name="Groupe 2">
            <a:extLst>
              <a:ext uri="{FF2B5EF4-FFF2-40B4-BE49-F238E27FC236}">
                <a16:creationId xmlns:a16="http://schemas.microsoft.com/office/drawing/2014/main" id="{74493CD3-2308-20CD-B7A4-FF28B41EF335}"/>
              </a:ext>
            </a:extLst>
          </p:cNvPr>
          <p:cNvGrpSpPr/>
          <p:nvPr/>
        </p:nvGrpSpPr>
        <p:grpSpPr>
          <a:xfrm>
            <a:off x="298802" y="553051"/>
            <a:ext cx="5503629" cy="4120525"/>
            <a:chOff x="435430" y="1164901"/>
            <a:chExt cx="4942906" cy="3520434"/>
          </a:xfrm>
        </p:grpSpPr>
        <p:pic>
          <p:nvPicPr>
            <p:cNvPr id="11" name="Image 10">
              <a:extLst>
                <a:ext uri="{FF2B5EF4-FFF2-40B4-BE49-F238E27FC236}">
                  <a16:creationId xmlns:a16="http://schemas.microsoft.com/office/drawing/2014/main" id="{1E8DBBE7-B196-86E5-8EE6-1A03626EEE8B}"/>
                </a:ext>
              </a:extLst>
            </p:cNvPr>
            <p:cNvPicPr>
              <a:picLocks noChangeAspect="1"/>
            </p:cNvPicPr>
            <p:nvPr/>
          </p:nvPicPr>
          <p:blipFill>
            <a:blip r:embed="rId3"/>
            <a:stretch>
              <a:fillRect/>
            </a:stretch>
          </p:blipFill>
          <p:spPr>
            <a:xfrm>
              <a:off x="435430" y="1164901"/>
              <a:ext cx="4942906" cy="1966019"/>
            </a:xfrm>
            <a:prstGeom prst="rect">
              <a:avLst/>
            </a:prstGeom>
          </p:spPr>
        </p:pic>
        <p:pic>
          <p:nvPicPr>
            <p:cNvPr id="2" name="Image 1">
              <a:extLst>
                <a:ext uri="{FF2B5EF4-FFF2-40B4-BE49-F238E27FC236}">
                  <a16:creationId xmlns:a16="http://schemas.microsoft.com/office/drawing/2014/main" id="{5949722E-402D-57E8-462E-810D54C0AEFA}"/>
                </a:ext>
              </a:extLst>
            </p:cNvPr>
            <p:cNvPicPr>
              <a:picLocks noChangeAspect="1"/>
            </p:cNvPicPr>
            <p:nvPr/>
          </p:nvPicPr>
          <p:blipFill>
            <a:blip r:embed="rId4"/>
            <a:stretch>
              <a:fillRect/>
            </a:stretch>
          </p:blipFill>
          <p:spPr>
            <a:xfrm>
              <a:off x="518502" y="3139233"/>
              <a:ext cx="4776762" cy="1546102"/>
            </a:xfrm>
            <a:prstGeom prst="rect">
              <a:avLst/>
            </a:prstGeom>
          </p:spPr>
        </p:pic>
      </p:grpSp>
      <p:sp>
        <p:nvSpPr>
          <p:cNvPr id="6" name="ZoneTexte 5">
            <a:extLst>
              <a:ext uri="{FF2B5EF4-FFF2-40B4-BE49-F238E27FC236}">
                <a16:creationId xmlns:a16="http://schemas.microsoft.com/office/drawing/2014/main" id="{064C5BCF-D23B-079F-C41D-A9321EF88B5B}"/>
              </a:ext>
            </a:extLst>
          </p:cNvPr>
          <p:cNvSpPr txBox="1"/>
          <p:nvPr/>
        </p:nvSpPr>
        <p:spPr>
          <a:xfrm>
            <a:off x="5926975" y="681171"/>
            <a:ext cx="2612342" cy="1384995"/>
          </a:xfrm>
          <a:prstGeom prst="rect">
            <a:avLst/>
          </a:prstGeom>
          <a:noFill/>
        </p:spPr>
        <p:txBody>
          <a:bodyPr wrap="square" rtlCol="0">
            <a:spAutoFit/>
          </a:bodyPr>
          <a:lstStyle/>
          <a:p>
            <a:pPr marL="285750" indent="-285750">
              <a:buFont typeface="Arial" panose="020B0604020202020204" pitchFamily="34" charset="0"/>
              <a:buChar char="•"/>
            </a:pPr>
            <a:r>
              <a:rPr lang="fr-CH" sz="1400" dirty="0">
                <a:latin typeface="Aptos" panose="020B0004020202020204" pitchFamily="34" charset="0"/>
              </a:rPr>
              <a:t>Oncologie</a:t>
            </a:r>
          </a:p>
          <a:p>
            <a:pPr marL="285750" indent="-285750">
              <a:buFont typeface="Arial" panose="020B0604020202020204" pitchFamily="34" charset="0"/>
              <a:buChar char="•"/>
            </a:pPr>
            <a:r>
              <a:rPr lang="fr-CH" sz="1400" dirty="0">
                <a:latin typeface="Aptos" panose="020B0004020202020204" pitchFamily="34" charset="0"/>
              </a:rPr>
              <a:t>Ophtalmologie</a:t>
            </a:r>
          </a:p>
          <a:p>
            <a:pPr marL="285750" indent="-285750">
              <a:buFont typeface="Arial" panose="020B0604020202020204" pitchFamily="34" charset="0"/>
              <a:buChar char="•"/>
            </a:pPr>
            <a:r>
              <a:rPr lang="fr-CH" sz="1400" dirty="0">
                <a:latin typeface="Aptos" panose="020B0004020202020204" pitchFamily="34" charset="0"/>
              </a:rPr>
              <a:t>Chirurgie</a:t>
            </a:r>
          </a:p>
          <a:p>
            <a:pPr marL="285750" indent="-285750">
              <a:buFont typeface="Arial" panose="020B0604020202020204" pitchFamily="34" charset="0"/>
              <a:buChar char="•"/>
            </a:pPr>
            <a:r>
              <a:rPr lang="fr-CH" sz="1400" dirty="0">
                <a:latin typeface="Aptos" panose="020B0004020202020204" pitchFamily="34" charset="0"/>
              </a:rPr>
              <a:t>Gériatrie </a:t>
            </a:r>
          </a:p>
          <a:p>
            <a:pPr marL="285750" indent="-285750">
              <a:buFont typeface="Arial" panose="020B0604020202020204" pitchFamily="34" charset="0"/>
              <a:buChar char="•"/>
            </a:pPr>
            <a:r>
              <a:rPr lang="fr-CH" sz="1400" dirty="0">
                <a:latin typeface="Aptos" panose="020B0004020202020204" pitchFamily="34" charset="0"/>
              </a:rPr>
              <a:t>Centre de la mémoire</a:t>
            </a:r>
          </a:p>
          <a:p>
            <a:endParaRPr lang="fr-CH" sz="1400" dirty="0">
              <a:latin typeface="Aptos" panose="020B0004020202020204" pitchFamily="34" charset="0"/>
            </a:endParaRPr>
          </a:p>
        </p:txBody>
      </p:sp>
      <p:sp>
        <p:nvSpPr>
          <p:cNvPr id="7" name="ZoneTexte 6">
            <a:extLst>
              <a:ext uri="{FF2B5EF4-FFF2-40B4-BE49-F238E27FC236}">
                <a16:creationId xmlns:a16="http://schemas.microsoft.com/office/drawing/2014/main" id="{01997D83-8820-865B-91C6-EE48D83834DE}"/>
              </a:ext>
            </a:extLst>
          </p:cNvPr>
          <p:cNvSpPr txBox="1"/>
          <p:nvPr/>
        </p:nvSpPr>
        <p:spPr>
          <a:xfrm>
            <a:off x="5926975" y="2045245"/>
            <a:ext cx="2177934" cy="954107"/>
          </a:xfrm>
          <a:prstGeom prst="rect">
            <a:avLst/>
          </a:prstGeom>
          <a:noFill/>
        </p:spPr>
        <p:txBody>
          <a:bodyPr wrap="square" rtlCol="0">
            <a:spAutoFit/>
          </a:bodyPr>
          <a:lstStyle/>
          <a:p>
            <a:pPr marL="285750" indent="-285750">
              <a:buFont typeface="Arial" panose="020B0604020202020204" pitchFamily="34" charset="0"/>
              <a:buChar char="•"/>
            </a:pPr>
            <a:r>
              <a:rPr lang="fr-CH" sz="1400" dirty="0">
                <a:latin typeface="Aptos" panose="020B0004020202020204" pitchFamily="34" charset="0"/>
              </a:rPr>
              <a:t>Urgences</a:t>
            </a:r>
          </a:p>
          <a:p>
            <a:pPr marL="285750" indent="-285750">
              <a:buFont typeface="Arial" panose="020B0604020202020204" pitchFamily="34" charset="0"/>
              <a:buChar char="•"/>
            </a:pPr>
            <a:r>
              <a:rPr lang="fr-CH" sz="1400" dirty="0">
                <a:latin typeface="Aptos" panose="020B0004020202020204" pitchFamily="34" charset="0"/>
              </a:rPr>
              <a:t>Cabinet médical </a:t>
            </a:r>
          </a:p>
          <a:p>
            <a:pPr marL="285750" indent="-285750">
              <a:buFont typeface="Arial" panose="020B0604020202020204" pitchFamily="34" charset="0"/>
              <a:buChar char="•"/>
            </a:pPr>
            <a:r>
              <a:rPr lang="fr-CH" sz="1400" dirty="0">
                <a:latin typeface="Aptos" panose="020B0004020202020204" pitchFamily="34" charset="0"/>
              </a:rPr>
              <a:t>CMS</a:t>
            </a:r>
          </a:p>
          <a:p>
            <a:pPr marL="285750" indent="-285750">
              <a:buFont typeface="Arial" panose="020B0604020202020204" pitchFamily="34" charset="0"/>
              <a:buChar char="•"/>
            </a:pPr>
            <a:r>
              <a:rPr lang="fr-CH" sz="1400" dirty="0">
                <a:latin typeface="Aptos" panose="020B0004020202020204" pitchFamily="34" charset="0"/>
              </a:rPr>
              <a:t>EMS</a:t>
            </a:r>
          </a:p>
        </p:txBody>
      </p:sp>
      <p:sp>
        <p:nvSpPr>
          <p:cNvPr id="8" name="ZoneTexte 7">
            <a:extLst>
              <a:ext uri="{FF2B5EF4-FFF2-40B4-BE49-F238E27FC236}">
                <a16:creationId xmlns:a16="http://schemas.microsoft.com/office/drawing/2014/main" id="{B9A33EBC-076F-5C5A-23E9-CD470EA886D5}"/>
              </a:ext>
            </a:extLst>
          </p:cNvPr>
          <p:cNvSpPr txBox="1"/>
          <p:nvPr/>
        </p:nvSpPr>
        <p:spPr>
          <a:xfrm>
            <a:off x="5926975" y="3101852"/>
            <a:ext cx="2177934" cy="523220"/>
          </a:xfrm>
          <a:prstGeom prst="rect">
            <a:avLst/>
          </a:prstGeom>
          <a:noFill/>
        </p:spPr>
        <p:txBody>
          <a:bodyPr wrap="square" rtlCol="0">
            <a:spAutoFit/>
          </a:bodyPr>
          <a:lstStyle/>
          <a:p>
            <a:pPr marL="285750" indent="-285750">
              <a:buFont typeface="Arial" panose="020B0604020202020204" pitchFamily="34" charset="0"/>
              <a:buChar char="•"/>
            </a:pPr>
            <a:r>
              <a:rPr lang="fr-CH" sz="1400" dirty="0">
                <a:latin typeface="Aptos" panose="020B0004020202020204" pitchFamily="34" charset="0"/>
              </a:rPr>
              <a:t>Psychiatrie adulte</a:t>
            </a:r>
          </a:p>
          <a:p>
            <a:pPr marL="285750" indent="-285750">
              <a:buFont typeface="Arial" panose="020B0604020202020204" pitchFamily="34" charset="0"/>
              <a:buChar char="•"/>
            </a:pPr>
            <a:r>
              <a:rPr lang="fr-CH" sz="1400" dirty="0">
                <a:latin typeface="Aptos" panose="020B0004020202020204" pitchFamily="34" charset="0"/>
              </a:rPr>
              <a:t>Psychogériatrie</a:t>
            </a:r>
          </a:p>
        </p:txBody>
      </p:sp>
      <p:sp>
        <p:nvSpPr>
          <p:cNvPr id="9" name="ZoneTexte 8">
            <a:extLst>
              <a:ext uri="{FF2B5EF4-FFF2-40B4-BE49-F238E27FC236}">
                <a16:creationId xmlns:a16="http://schemas.microsoft.com/office/drawing/2014/main" id="{6139D894-69C4-9206-CB31-5EF914F6FE50}"/>
              </a:ext>
            </a:extLst>
          </p:cNvPr>
          <p:cNvSpPr txBox="1"/>
          <p:nvPr/>
        </p:nvSpPr>
        <p:spPr>
          <a:xfrm>
            <a:off x="5926974" y="3798347"/>
            <a:ext cx="2781595" cy="738664"/>
          </a:xfrm>
          <a:prstGeom prst="rect">
            <a:avLst/>
          </a:prstGeom>
          <a:noFill/>
        </p:spPr>
        <p:txBody>
          <a:bodyPr wrap="square" rtlCol="0">
            <a:spAutoFit/>
          </a:bodyPr>
          <a:lstStyle/>
          <a:p>
            <a:pPr marL="285750" indent="-285750">
              <a:buFont typeface="Arial" panose="020B0604020202020204" pitchFamily="34" charset="0"/>
              <a:buChar char="•"/>
            </a:pPr>
            <a:r>
              <a:rPr lang="fr-CH" sz="1400" dirty="0">
                <a:latin typeface="Aptos" panose="020B0004020202020204" pitchFamily="34" charset="0"/>
              </a:rPr>
              <a:t>Urgences pédiatriques</a:t>
            </a:r>
          </a:p>
          <a:p>
            <a:pPr marL="285750" indent="-285750">
              <a:buFont typeface="Arial" panose="020B0604020202020204" pitchFamily="34" charset="0"/>
              <a:buChar char="•"/>
            </a:pPr>
            <a:r>
              <a:rPr lang="fr-CH" sz="1400" dirty="0">
                <a:latin typeface="Aptos" panose="020B0004020202020204" pitchFamily="34" charset="0"/>
              </a:rPr>
              <a:t>Endocrinologie pédiatrique</a:t>
            </a:r>
          </a:p>
          <a:p>
            <a:pPr marL="285750" indent="-285750">
              <a:buFont typeface="Arial" panose="020B0604020202020204" pitchFamily="34" charset="0"/>
              <a:buChar char="•"/>
            </a:pPr>
            <a:r>
              <a:rPr lang="fr-CH" sz="1400" dirty="0">
                <a:latin typeface="Aptos" panose="020B0004020202020204" pitchFamily="34" charset="0"/>
              </a:rPr>
              <a:t>Centre de santé </a:t>
            </a:r>
          </a:p>
        </p:txBody>
      </p:sp>
      <p:sp>
        <p:nvSpPr>
          <p:cNvPr id="10" name="Espace réservé du pied de page 3">
            <a:extLst>
              <a:ext uri="{FF2B5EF4-FFF2-40B4-BE49-F238E27FC236}">
                <a16:creationId xmlns:a16="http://schemas.microsoft.com/office/drawing/2014/main" id="{5CDBD154-27EF-0AED-28A6-ABD27A6654E3}"/>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2346321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5417616-AD63-4DF6-E8F0-CF3A262F5CA0}"/>
              </a:ext>
            </a:extLst>
          </p:cNvPr>
          <p:cNvSpPr>
            <a:spLocks noGrp="1"/>
          </p:cNvSpPr>
          <p:nvPr>
            <p:ph type="sldNum" sz="quarter" idx="4"/>
          </p:nvPr>
        </p:nvSpPr>
        <p:spPr>
          <a:xfrm>
            <a:off x="3545438" y="3645001"/>
            <a:ext cx="1519482" cy="204668"/>
          </a:xfrm>
          <a:prstGeom prst="rect">
            <a:avLst/>
          </a:prstGeom>
        </p:spPr>
        <p:txBody>
          <a:bodyPr vert="horz" lIns="68580" tIns="34290" rIns="68580" bIns="34290" rtlCol="0" anchor="ctr"/>
          <a:lstStyle>
            <a:defPPr>
              <a:defRPr lang="fr-FR"/>
            </a:defPPr>
            <a:lvl1pPr marL="0" algn="r" defTabSz="534924" rtl="0" eaLnBrk="1" latinLnBrk="0" hangingPunct="1">
              <a:defRPr sz="600" kern="1200">
                <a:solidFill>
                  <a:schemeClr val="tx1">
                    <a:tint val="75000"/>
                  </a:schemeClr>
                </a:solidFill>
                <a:latin typeface="Arial" panose="020B0604020202020204" pitchFamily="34" charset="0"/>
                <a:ea typeface="+mn-ea"/>
                <a:cs typeface="Arial" panose="020B0604020202020204" pitchFamily="34" charset="0"/>
              </a:defRPr>
            </a:lvl1pPr>
            <a:lvl2pPr marL="267462" algn="l" defTabSz="534924" rtl="0" eaLnBrk="1" latinLnBrk="0" hangingPunct="1">
              <a:defRPr sz="1053" kern="1200">
                <a:solidFill>
                  <a:schemeClr val="tx1"/>
                </a:solidFill>
                <a:latin typeface="+mn-lt"/>
                <a:ea typeface="+mn-ea"/>
                <a:cs typeface="+mn-cs"/>
              </a:defRPr>
            </a:lvl2pPr>
            <a:lvl3pPr marL="534924" algn="l" defTabSz="534924" rtl="0" eaLnBrk="1" latinLnBrk="0" hangingPunct="1">
              <a:defRPr sz="1053" kern="1200">
                <a:solidFill>
                  <a:schemeClr val="tx1"/>
                </a:solidFill>
                <a:latin typeface="+mn-lt"/>
                <a:ea typeface="+mn-ea"/>
                <a:cs typeface="+mn-cs"/>
              </a:defRPr>
            </a:lvl3pPr>
            <a:lvl4pPr marL="802386" algn="l" defTabSz="534924" rtl="0" eaLnBrk="1" latinLnBrk="0" hangingPunct="1">
              <a:defRPr sz="1053" kern="1200">
                <a:solidFill>
                  <a:schemeClr val="tx1"/>
                </a:solidFill>
                <a:latin typeface="+mn-lt"/>
                <a:ea typeface="+mn-ea"/>
                <a:cs typeface="+mn-cs"/>
              </a:defRPr>
            </a:lvl4pPr>
            <a:lvl5pPr marL="1069848" algn="l" defTabSz="534924" rtl="0" eaLnBrk="1" latinLnBrk="0" hangingPunct="1">
              <a:defRPr sz="1053" kern="1200">
                <a:solidFill>
                  <a:schemeClr val="tx1"/>
                </a:solidFill>
                <a:latin typeface="+mn-lt"/>
                <a:ea typeface="+mn-ea"/>
                <a:cs typeface="+mn-cs"/>
              </a:defRPr>
            </a:lvl5pPr>
            <a:lvl6pPr marL="1337310" algn="l" defTabSz="534924" rtl="0" eaLnBrk="1" latinLnBrk="0" hangingPunct="1">
              <a:defRPr sz="1053" kern="1200">
                <a:solidFill>
                  <a:schemeClr val="tx1"/>
                </a:solidFill>
                <a:latin typeface="+mn-lt"/>
                <a:ea typeface="+mn-ea"/>
                <a:cs typeface="+mn-cs"/>
              </a:defRPr>
            </a:lvl6pPr>
            <a:lvl7pPr marL="1604772" algn="l" defTabSz="534924" rtl="0" eaLnBrk="1" latinLnBrk="0" hangingPunct="1">
              <a:defRPr sz="1053" kern="1200">
                <a:solidFill>
                  <a:schemeClr val="tx1"/>
                </a:solidFill>
                <a:latin typeface="+mn-lt"/>
                <a:ea typeface="+mn-ea"/>
                <a:cs typeface="+mn-cs"/>
              </a:defRPr>
            </a:lvl7pPr>
            <a:lvl8pPr marL="1872234" algn="l" defTabSz="534924" rtl="0" eaLnBrk="1" latinLnBrk="0" hangingPunct="1">
              <a:defRPr sz="1053" kern="1200">
                <a:solidFill>
                  <a:schemeClr val="tx1"/>
                </a:solidFill>
                <a:latin typeface="+mn-lt"/>
                <a:ea typeface="+mn-ea"/>
                <a:cs typeface="+mn-cs"/>
              </a:defRPr>
            </a:lvl8pPr>
            <a:lvl9pPr marL="2139696" algn="l" defTabSz="534924" rtl="0" eaLnBrk="1" latinLnBrk="0" hangingPunct="1">
              <a:defRPr sz="1053" kern="1200">
                <a:solidFill>
                  <a:schemeClr val="tx1"/>
                </a:solidFill>
                <a:latin typeface="+mn-lt"/>
                <a:ea typeface="+mn-ea"/>
                <a:cs typeface="+mn-cs"/>
              </a:defRPr>
            </a:lvl9pPr>
          </a:lstStyle>
          <a:p>
            <a:fld id="{93954E36-B195-4A0A-A530-CE34383C1F85}" type="slidenum">
              <a:rPr lang="fr-CH" smtClean="0"/>
              <a:pPr/>
              <a:t>15</a:t>
            </a:fld>
            <a:endParaRPr lang="fr-CH" dirty="0"/>
          </a:p>
        </p:txBody>
      </p:sp>
      <p:sp>
        <p:nvSpPr>
          <p:cNvPr id="5" name="Rectangle 4">
            <a:extLst>
              <a:ext uri="{FF2B5EF4-FFF2-40B4-BE49-F238E27FC236}">
                <a16:creationId xmlns:a16="http://schemas.microsoft.com/office/drawing/2014/main" id="{B2F18BFE-C1F7-30D8-6E77-F4C5E06FB55C}"/>
              </a:ext>
            </a:extLst>
          </p:cNvPr>
          <p:cNvSpPr/>
          <p:nvPr/>
        </p:nvSpPr>
        <p:spPr>
          <a:xfrm>
            <a:off x="1" y="1436915"/>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ZoneTexte 6">
            <a:extLst>
              <a:ext uri="{FF2B5EF4-FFF2-40B4-BE49-F238E27FC236}">
                <a16:creationId xmlns:a16="http://schemas.microsoft.com/office/drawing/2014/main" id="{9DFFDFB1-12AE-A670-AD96-DAD1F3E3ACC7}"/>
              </a:ext>
            </a:extLst>
          </p:cNvPr>
          <p:cNvSpPr txBox="1"/>
          <p:nvPr/>
        </p:nvSpPr>
        <p:spPr>
          <a:xfrm>
            <a:off x="277361" y="1808300"/>
            <a:ext cx="8866639" cy="1077218"/>
          </a:xfrm>
          <a:prstGeom prst="rect">
            <a:avLst/>
          </a:prstGeom>
          <a:noFill/>
        </p:spPr>
        <p:txBody>
          <a:bodyPr wrap="square">
            <a:spAutoFit/>
          </a:bodyPr>
          <a:lstStyle/>
          <a:p>
            <a:r>
              <a:rPr lang="fr-CH" sz="3200" b="1" dirty="0">
                <a:solidFill>
                  <a:schemeClr val="bg1"/>
                </a:solidFill>
                <a:cs typeface="Arial"/>
              </a:rPr>
              <a:t>Master ès Sciences en sciences infirmières (</a:t>
            </a:r>
            <a:r>
              <a:rPr lang="fr-CH" sz="3200" b="1" dirty="0" err="1">
                <a:solidFill>
                  <a:schemeClr val="bg1"/>
                </a:solidFill>
                <a:cs typeface="Arial"/>
              </a:rPr>
              <a:t>MScSI</a:t>
            </a:r>
            <a:r>
              <a:rPr lang="fr-CH" sz="3200" b="1" dirty="0">
                <a:solidFill>
                  <a:schemeClr val="bg1"/>
                </a:solidFill>
                <a:cs typeface="Arial"/>
              </a:rPr>
              <a:t>)</a:t>
            </a:r>
            <a:endParaRPr lang="fr-CH" sz="2800" b="1" dirty="0">
              <a:solidFill>
                <a:schemeClr val="bg1"/>
              </a:solidFill>
            </a:endParaRPr>
          </a:p>
        </p:txBody>
      </p:sp>
    </p:spTree>
    <p:extLst>
      <p:ext uri="{BB962C8B-B14F-4D97-AF65-F5344CB8AC3E}">
        <p14:creationId xmlns:p14="http://schemas.microsoft.com/office/powerpoint/2010/main" val="37715151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783481" y="1264340"/>
            <a:ext cx="7283190" cy="577516"/>
            <a:chOff x="1828800" y="1902912"/>
            <a:chExt cx="8426670" cy="770021"/>
          </a:xfrm>
        </p:grpSpPr>
        <p:grpSp>
          <p:nvGrpSpPr>
            <p:cNvPr id="13" name="Group 12"/>
            <p:cNvGrpSpPr/>
            <p:nvPr/>
          </p:nvGrpSpPr>
          <p:grpSpPr>
            <a:xfrm>
              <a:off x="1828800" y="1902912"/>
              <a:ext cx="770021" cy="770021"/>
              <a:chOff x="1371600" y="1588168"/>
              <a:chExt cx="962527" cy="962527"/>
            </a:xfrm>
          </p:grpSpPr>
          <p:sp>
            <p:nvSpPr>
              <p:cNvPr id="2" name="Oval 1"/>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Aptos" panose="020B0004020202020204" pitchFamily="34" charset="0"/>
                  <a:cs typeface="Calibri" panose="020F0502020204030204" pitchFamily="34" charset="0"/>
                </a:endParaRPr>
              </a:p>
            </p:txBody>
          </p:sp>
          <p:grpSp>
            <p:nvGrpSpPr>
              <p:cNvPr id="11" name="Group 10"/>
              <p:cNvGrpSpPr/>
              <p:nvPr/>
            </p:nvGrpSpPr>
            <p:grpSpPr>
              <a:xfrm>
                <a:off x="1598554" y="1739716"/>
                <a:ext cx="699812" cy="659430"/>
                <a:chOff x="1596745" y="1474676"/>
                <a:chExt cx="936345" cy="882315"/>
              </a:xfrm>
            </p:grpSpPr>
            <p:cxnSp>
              <p:nvCxnSpPr>
                <p:cNvPr id="32" name="Straight Connector 31"/>
                <p:cNvCxnSpPr>
                  <a:cxnSpLocks/>
                </p:cNvCxnSpPr>
                <p:nvPr/>
              </p:nvCxnSpPr>
              <p:spPr>
                <a:xfrm>
                  <a:off x="1596745" y="1891174"/>
                  <a:ext cx="338374"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39" name="ZoneTexte 6"/>
            <p:cNvSpPr txBox="1"/>
            <p:nvPr/>
          </p:nvSpPr>
          <p:spPr>
            <a:xfrm>
              <a:off x="2787159" y="2057091"/>
              <a:ext cx="7468311" cy="492442"/>
            </a:xfrm>
            <a:prstGeom prst="rect">
              <a:avLst/>
            </a:prstGeom>
            <a:noFill/>
          </p:spPr>
          <p:txBody>
            <a:bodyPr wrap="square" rtlCol="0">
              <a:spAutoFit/>
            </a:bodyPr>
            <a:lstStyle/>
            <a:p>
              <a:pPr>
                <a:spcBef>
                  <a:spcPts val="1200"/>
                </a:spcBef>
                <a:buClr>
                  <a:srgbClr val="006600"/>
                </a:buClr>
              </a:pPr>
              <a:r>
                <a:rPr lang="fr-FR" sz="1800" b="1" dirty="0" err="1">
                  <a:solidFill>
                    <a:srgbClr val="A11845"/>
                  </a:solidFill>
                  <a:latin typeface="Aptos" panose="020B0004020202020204" pitchFamily="34" charset="0"/>
                  <a:cs typeface="Calibri" panose="020F0502020204030204" pitchFamily="34" charset="0"/>
                </a:rPr>
                <a:t>Bachelor</a:t>
              </a:r>
              <a:r>
                <a:rPr lang="fr-FR" sz="1800" dirty="0">
                  <a:latin typeface="Aptos" panose="020B0004020202020204" pitchFamily="34" charset="0"/>
                  <a:cs typeface="Calibri" panose="020F0502020204030204" pitchFamily="34" charset="0"/>
                </a:rPr>
                <a:t> en sciences infirmières (ou équivalent)</a:t>
              </a:r>
            </a:p>
          </p:txBody>
        </p:sp>
      </p:grpSp>
      <p:grpSp>
        <p:nvGrpSpPr>
          <p:cNvPr id="15" name="Group 14"/>
          <p:cNvGrpSpPr/>
          <p:nvPr/>
        </p:nvGrpSpPr>
        <p:grpSpPr>
          <a:xfrm>
            <a:off x="783481" y="2208772"/>
            <a:ext cx="7720439" cy="738880"/>
            <a:chOff x="1828800" y="3000099"/>
            <a:chExt cx="9753598" cy="985174"/>
          </a:xfrm>
        </p:grpSpPr>
        <p:grpSp>
          <p:nvGrpSpPr>
            <p:cNvPr id="40" name="Group 39"/>
            <p:cNvGrpSpPr/>
            <p:nvPr/>
          </p:nvGrpSpPr>
          <p:grpSpPr>
            <a:xfrm>
              <a:off x="1828800" y="3215252"/>
              <a:ext cx="770021" cy="770021"/>
              <a:chOff x="1371600" y="1588168"/>
              <a:chExt cx="962527" cy="962527"/>
            </a:xfrm>
          </p:grpSpPr>
          <p:sp>
            <p:nvSpPr>
              <p:cNvPr id="41" name="Oval 40"/>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endParaRPr>
              </a:p>
            </p:txBody>
          </p:sp>
          <p:grpSp>
            <p:nvGrpSpPr>
              <p:cNvPr id="42" name="Group 41"/>
              <p:cNvGrpSpPr/>
              <p:nvPr/>
            </p:nvGrpSpPr>
            <p:grpSpPr>
              <a:xfrm>
                <a:off x="1607022" y="1739716"/>
                <a:ext cx="691343" cy="659430"/>
                <a:chOff x="1608076" y="1474676"/>
                <a:chExt cx="925014" cy="882315"/>
              </a:xfrm>
            </p:grpSpPr>
            <p:cxnSp>
              <p:nvCxnSpPr>
                <p:cNvPr id="43" name="Straight Connector 42"/>
                <p:cNvCxnSpPr>
                  <a:cxnSpLocks/>
                </p:cNvCxnSpPr>
                <p:nvPr/>
              </p:nvCxnSpPr>
              <p:spPr>
                <a:xfrm>
                  <a:off x="1608076" y="1902139"/>
                  <a:ext cx="311858"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46" name="ZoneTexte 6"/>
            <p:cNvSpPr txBox="1"/>
            <p:nvPr/>
          </p:nvSpPr>
          <p:spPr>
            <a:xfrm>
              <a:off x="2787157" y="3000099"/>
              <a:ext cx="8795241" cy="861775"/>
            </a:xfrm>
            <a:prstGeom prst="rect">
              <a:avLst/>
            </a:prstGeom>
            <a:noFill/>
          </p:spPr>
          <p:txBody>
            <a:bodyPr wrap="square" rtlCol="0">
              <a:spAutoFit/>
            </a:bodyPr>
            <a:lstStyle/>
            <a:p>
              <a:pPr>
                <a:spcBef>
                  <a:spcPts val="1200"/>
                </a:spcBef>
                <a:buClr>
                  <a:srgbClr val="006600"/>
                </a:buClr>
              </a:pPr>
              <a:r>
                <a:rPr lang="fr-CH" sz="1800" dirty="0">
                  <a:latin typeface="Aptos" panose="020B0004020202020204" pitchFamily="34" charset="0"/>
                  <a:cs typeface="Calibri" panose="020F0502020204030204" pitchFamily="34" charset="0"/>
                </a:rPr>
                <a:t>Expérience professionnelle en soins infirmiers de </a:t>
              </a:r>
              <a:r>
                <a:rPr lang="fr-CH" sz="1800" b="1" dirty="0">
                  <a:solidFill>
                    <a:srgbClr val="A11845"/>
                  </a:solidFill>
                  <a:latin typeface="Aptos" panose="020B0004020202020204" pitchFamily="34" charset="0"/>
                  <a:cs typeface="Calibri" panose="020F0502020204030204" pitchFamily="34" charset="0"/>
                </a:rPr>
                <a:t>minimum 2 ans </a:t>
              </a:r>
              <a:r>
                <a:rPr lang="fr-CH" sz="1800" dirty="0">
                  <a:latin typeface="Aptos" panose="020B0004020202020204" pitchFamily="34" charset="0"/>
                  <a:cs typeface="Calibri" panose="020F0502020204030204" pitchFamily="34" charset="0"/>
                </a:rPr>
                <a:t>à 100%</a:t>
              </a:r>
              <a:endParaRPr lang="fr-CH" sz="1800" dirty="0">
                <a:solidFill>
                  <a:srgbClr val="A11845"/>
                </a:solidFill>
                <a:latin typeface="Aptos" panose="020B0004020202020204" pitchFamily="34" charset="0"/>
                <a:cs typeface="Calibri" panose="020F0502020204030204" pitchFamily="34" charset="0"/>
              </a:endParaRPr>
            </a:p>
          </p:txBody>
        </p:sp>
      </p:grpSp>
      <p:sp>
        <p:nvSpPr>
          <p:cNvPr id="4" name="Espace réservé du numéro de diapositive 3"/>
          <p:cNvSpPr>
            <a:spLocks noGrp="1"/>
          </p:cNvSpPr>
          <p:nvPr>
            <p:ph type="sldNum" sz="quarter" idx="4"/>
          </p:nvPr>
        </p:nvSpPr>
        <p:spPr>
          <a:xfrm>
            <a:off x="5942945" y="4832225"/>
            <a:ext cx="720000" cy="273844"/>
          </a:xfrm>
        </p:spPr>
        <p:txBody>
          <a:bodyPr/>
          <a:lstStyle/>
          <a:p>
            <a:pPr algn="r"/>
            <a:fld id="{879F8CDA-3D76-8147-A783-F8EF6F842A04}" type="slidenum">
              <a:rPr lang="fr-FR" smtClean="0"/>
              <a:pPr algn="r"/>
              <a:t>16</a:t>
            </a:fld>
            <a:r>
              <a:rPr lang="fr-FR"/>
              <a:t> </a:t>
            </a:r>
            <a:endParaRPr lang="fr-FR" dirty="0"/>
          </a:p>
        </p:txBody>
      </p:sp>
      <p:sp>
        <p:nvSpPr>
          <p:cNvPr id="5" name="Titre 4"/>
          <p:cNvSpPr>
            <a:spLocks noGrp="1"/>
          </p:cNvSpPr>
          <p:nvPr>
            <p:ph type="title"/>
          </p:nvPr>
        </p:nvSpPr>
        <p:spPr/>
        <p:txBody>
          <a:bodyPr>
            <a:normAutofit/>
          </a:bodyPr>
          <a:lstStyle/>
          <a:p>
            <a:r>
              <a:rPr lang="en-GB" sz="2400" dirty="0">
                <a:solidFill>
                  <a:srgbClr val="A11845"/>
                </a:solidFill>
                <a:latin typeface="+mn-lt"/>
                <a:cs typeface="Calibri" panose="020F0502020204030204" pitchFamily="34" charset="0"/>
              </a:rPr>
              <a:t>Conditions admission</a:t>
            </a:r>
          </a:p>
        </p:txBody>
      </p:sp>
      <p:sp>
        <p:nvSpPr>
          <p:cNvPr id="3" name="Espace réservé du pied de page 3">
            <a:extLst>
              <a:ext uri="{FF2B5EF4-FFF2-40B4-BE49-F238E27FC236}">
                <a16:creationId xmlns:a16="http://schemas.microsoft.com/office/drawing/2014/main" id="{38C447FD-4428-3F22-282D-DC8EEEEEF652}"/>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spTree>
    <p:extLst>
      <p:ext uri="{BB962C8B-B14F-4D97-AF65-F5344CB8AC3E}">
        <p14:creationId xmlns:p14="http://schemas.microsoft.com/office/powerpoint/2010/main" val="28594572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4"/>
          </p:nvPr>
        </p:nvSpPr>
        <p:spPr/>
        <p:txBody>
          <a:bodyPr/>
          <a:lstStyle/>
          <a:p>
            <a:pPr algn="r"/>
            <a:fld id="{879F8CDA-3D76-8147-A783-F8EF6F842A04}" type="slidenum">
              <a:rPr lang="fr-FR" smtClean="0"/>
              <a:pPr algn="r"/>
              <a:t>17</a:t>
            </a:fld>
            <a:r>
              <a:rPr lang="fr-FR"/>
              <a:t> </a:t>
            </a:r>
            <a:endParaRPr lang="fr-FR" dirty="0"/>
          </a:p>
        </p:txBody>
      </p:sp>
      <p:graphicFrame>
        <p:nvGraphicFramePr>
          <p:cNvPr id="8" name="Tableau 7"/>
          <p:cNvGraphicFramePr>
            <a:graphicFrameLocks noGrp="1"/>
          </p:cNvGraphicFramePr>
          <p:nvPr>
            <p:extLst>
              <p:ext uri="{D42A27DB-BD31-4B8C-83A1-F6EECF244321}">
                <p14:modId xmlns:p14="http://schemas.microsoft.com/office/powerpoint/2010/main" val="2619104841"/>
              </p:ext>
            </p:extLst>
          </p:nvPr>
        </p:nvGraphicFramePr>
        <p:xfrm>
          <a:off x="426188" y="634180"/>
          <a:ext cx="8395595" cy="3377840"/>
        </p:xfrm>
        <a:graphic>
          <a:graphicData uri="http://schemas.openxmlformats.org/drawingml/2006/table">
            <a:tbl>
              <a:tblPr>
                <a:effectLst/>
              </a:tblPr>
              <a:tblGrid>
                <a:gridCol w="2865652">
                  <a:extLst>
                    <a:ext uri="{9D8B030D-6E8A-4147-A177-3AD203B41FA5}">
                      <a16:colId xmlns:a16="http://schemas.microsoft.com/office/drawing/2014/main" val="2680246305"/>
                    </a:ext>
                  </a:extLst>
                </a:gridCol>
                <a:gridCol w="5529943">
                  <a:extLst>
                    <a:ext uri="{9D8B030D-6E8A-4147-A177-3AD203B41FA5}">
                      <a16:colId xmlns:a16="http://schemas.microsoft.com/office/drawing/2014/main" val="1331549160"/>
                    </a:ext>
                  </a:extLst>
                </a:gridCol>
              </a:tblGrid>
              <a:tr h="1301657">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Master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r>
                        <a:rPr lang="fr-CH" sz="1600" b="0" dirty="0">
                          <a:solidFill>
                            <a:srgbClr val="AF4C64"/>
                          </a:solidFill>
                          <a:latin typeface="Aptos" panose="020B0004020202020204" pitchFamily="34" charset="0"/>
                          <a:cs typeface="Calibri" panose="020F0502020204030204" pitchFamily="34" charset="0"/>
                        </a:rPr>
                        <a:t>Grade décerné : </a:t>
                      </a:r>
                      <a:r>
                        <a:rPr lang="fr-CH" sz="1600" b="0" dirty="0">
                          <a:latin typeface="Aptos" panose="020B0004020202020204" pitchFamily="34" charset="0"/>
                          <a:cs typeface="Calibri" panose="020F0502020204030204" pitchFamily="34" charset="0"/>
                        </a:rPr>
                        <a:t>Master ès Sciences en sciences infirmières (</a:t>
                      </a:r>
                      <a:r>
                        <a:rPr lang="fr-CH" sz="1600" b="0" dirty="0" err="1">
                          <a:latin typeface="Aptos" panose="020B0004020202020204" pitchFamily="34" charset="0"/>
                          <a:cs typeface="Calibri" panose="020F0502020204030204" pitchFamily="34" charset="0"/>
                        </a:rPr>
                        <a:t>MScSI</a:t>
                      </a:r>
                      <a:r>
                        <a:rPr lang="fr-CH" sz="1600" b="0" dirty="0">
                          <a:latin typeface="Aptos" panose="020B0004020202020204" pitchFamily="34" charset="0"/>
                          <a:cs typeface="Calibri" panose="020F0502020204030204" pitchFamily="34" charset="0"/>
                        </a:rPr>
                        <a:t>) UNIL-HES-SO</a:t>
                      </a:r>
                    </a:p>
                    <a:p>
                      <a:endParaRPr lang="fr-CH" sz="1600" b="0" dirty="0">
                        <a:latin typeface="Aptos" panose="020B0004020202020204" pitchFamily="34" charset="0"/>
                        <a:cs typeface="Calibri" panose="020F0502020204030204" pitchFamily="34" charset="0"/>
                      </a:endParaRPr>
                    </a:p>
                    <a:p>
                      <a:r>
                        <a:rPr lang="fr-CH" sz="1600" b="0" dirty="0">
                          <a:latin typeface="Aptos" panose="020B0004020202020204" pitchFamily="34" charset="0"/>
                          <a:cs typeface="Calibri" panose="020F0502020204030204" pitchFamily="34" charset="0"/>
                        </a:rPr>
                        <a:t> </a:t>
                      </a:r>
                      <a:r>
                        <a:rPr lang="fr-CH" sz="1600" b="0" dirty="0">
                          <a:solidFill>
                            <a:srgbClr val="AF4C64"/>
                          </a:solidFill>
                          <a:latin typeface="Aptos" panose="020B0004020202020204" pitchFamily="34" charset="0"/>
                          <a:cs typeface="Calibri" panose="020F0502020204030204" pitchFamily="34" charset="0"/>
                        </a:rPr>
                        <a:t>Titre : </a:t>
                      </a:r>
                      <a:r>
                        <a:rPr lang="fr-CH" sz="1600" b="0" dirty="0" err="1">
                          <a:latin typeface="Aptos" panose="020B0004020202020204" pitchFamily="34" charset="0"/>
                          <a:cs typeface="Calibri" panose="020F0502020204030204" pitchFamily="34" charset="0"/>
                        </a:rPr>
                        <a:t>Infirmier·ère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clinicien·ne</a:t>
                      </a:r>
                      <a:r>
                        <a:rPr lang="fr-CH" sz="1600" b="0" dirty="0">
                          <a:latin typeface="Aptos" panose="020B0004020202020204" pitchFamily="34" charset="0"/>
                          <a:cs typeface="Calibri" panose="020F0502020204030204" pitchFamily="34" charset="0"/>
                        </a:rPr>
                        <a:t> </a:t>
                      </a:r>
                      <a:r>
                        <a:rPr lang="fr-CH" sz="1600" b="0" dirty="0" err="1">
                          <a:latin typeface="Aptos" panose="020B0004020202020204" pitchFamily="34" charset="0"/>
                          <a:cs typeface="Calibri" panose="020F0502020204030204" pitchFamily="34" charset="0"/>
                        </a:rPr>
                        <a:t>spécialisé·e</a:t>
                      </a:r>
                      <a:r>
                        <a:rPr lang="fr-CH" sz="1600" b="0" dirty="0">
                          <a:latin typeface="Aptos" panose="020B0004020202020204" pitchFamily="34" charset="0"/>
                          <a:cs typeface="Calibri" panose="020F0502020204030204" pitchFamily="34" charset="0"/>
                        </a:rPr>
                        <a:t> (ICLS)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626895201"/>
                  </a:ext>
                </a:extLst>
              </a:tr>
              <a:tr h="913369">
                <a:tc>
                  <a:txBody>
                    <a:bodyPr/>
                    <a:lstStyle/>
                    <a:p>
                      <a:pPr fontAlgn="t"/>
                      <a:r>
                        <a:rPr lang="en-GB" sz="1800" b="1" dirty="0">
                          <a:solidFill>
                            <a:srgbClr val="A11845"/>
                          </a:solidFill>
                          <a:effectLst/>
                          <a:latin typeface="Aptos" panose="020B0004020202020204" pitchFamily="34" charset="0"/>
                          <a:cs typeface="Calibri" panose="020F0502020204030204" pitchFamily="34" charset="0"/>
                        </a:rPr>
                        <a:t>Durée</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3 </a:t>
                      </a:r>
                      <a:r>
                        <a:rPr lang="en-GB" sz="1600" dirty="0" err="1">
                          <a:effectLst/>
                          <a:latin typeface="Aptos" panose="020B0004020202020204" pitchFamily="34" charset="0"/>
                          <a:cs typeface="Calibri" panose="020F0502020204030204" pitchFamily="34" charset="0"/>
                        </a:rPr>
                        <a:t>semestres</a:t>
                      </a:r>
                      <a:r>
                        <a:rPr lang="en-GB" sz="1600" dirty="0">
                          <a:effectLst/>
                          <a:latin typeface="Aptos" panose="020B0004020202020204" pitchFamily="34" charset="0"/>
                          <a:cs typeface="Calibri" panose="020F0502020204030204" pitchFamily="34" charset="0"/>
                        </a:rPr>
                        <a:t> </a:t>
                      </a:r>
                      <a:r>
                        <a:rPr lang="en-GB" sz="1600" dirty="0" err="1">
                          <a:effectLst/>
                          <a:latin typeface="Aptos" panose="020B0004020202020204" pitchFamily="34" charset="0"/>
                          <a:cs typeface="Calibri" panose="020F0502020204030204" pitchFamily="34" charset="0"/>
                        </a:rPr>
                        <a:t>en</a:t>
                      </a:r>
                      <a:r>
                        <a:rPr lang="en-GB" sz="1600" baseline="0" dirty="0">
                          <a:effectLst/>
                          <a:latin typeface="Aptos" panose="020B0004020202020204" pitchFamily="34" charset="0"/>
                          <a:cs typeface="Calibri" panose="020F0502020204030204" pitchFamily="34" charset="0"/>
                        </a:rPr>
                        <a:t> </a:t>
                      </a:r>
                      <a:r>
                        <a:rPr lang="en-GB" sz="1600" dirty="0">
                          <a:effectLst/>
                          <a:latin typeface="Aptos" panose="020B0004020202020204" pitchFamily="34" charset="0"/>
                          <a:cs typeface="Calibri" panose="020F0502020204030204" pitchFamily="34" charset="0"/>
                        </a:rPr>
                        <a:t>temps plein </a:t>
                      </a:r>
                    </a:p>
                    <a:p>
                      <a:pPr marL="285750" indent="-285750" fontAlgn="t">
                        <a:buFont typeface="Arial" panose="020B0604020202020204" pitchFamily="34" charset="0"/>
                        <a:buChar char="•"/>
                      </a:pPr>
                      <a:r>
                        <a:rPr lang="en-GB" sz="1600" dirty="0">
                          <a:effectLst/>
                          <a:latin typeface="Aptos" panose="020B0004020202020204" pitchFamily="34" charset="0"/>
                          <a:cs typeface="Calibri" panose="020F0502020204030204" pitchFamily="34" charset="0"/>
                        </a:rPr>
                        <a:t>6 </a:t>
                      </a:r>
                      <a:r>
                        <a:rPr lang="en-GB" sz="1600" dirty="0" err="1">
                          <a:effectLst/>
                          <a:latin typeface="Aptos" panose="020B0004020202020204" pitchFamily="34" charset="0"/>
                          <a:cs typeface="Calibri" panose="020F0502020204030204" pitchFamily="34" charset="0"/>
                        </a:rPr>
                        <a:t>semestres</a:t>
                      </a:r>
                      <a:r>
                        <a:rPr lang="en-GB" sz="1600" baseline="0" dirty="0">
                          <a:effectLst/>
                          <a:latin typeface="Aptos" panose="020B0004020202020204" pitchFamily="34" charset="0"/>
                          <a:cs typeface="Calibri" panose="020F0502020204030204" pitchFamily="34" charset="0"/>
                        </a:rPr>
                        <a:t> </a:t>
                      </a:r>
                      <a:r>
                        <a:rPr lang="en-GB" sz="1600" baseline="0" dirty="0" err="1">
                          <a:effectLst/>
                          <a:latin typeface="Aptos" panose="020B0004020202020204" pitchFamily="34" charset="0"/>
                          <a:cs typeface="Calibri" panose="020F0502020204030204" pitchFamily="34" charset="0"/>
                        </a:rPr>
                        <a:t>en</a:t>
                      </a:r>
                      <a:r>
                        <a:rPr lang="en-GB" sz="1600" baseline="0" dirty="0">
                          <a:effectLst/>
                          <a:latin typeface="Aptos" panose="020B0004020202020204" pitchFamily="34" charset="0"/>
                          <a:cs typeface="Calibri" panose="020F0502020204030204" pitchFamily="34" charset="0"/>
                        </a:rPr>
                        <a:t> temps </a:t>
                      </a:r>
                      <a:r>
                        <a:rPr lang="en-GB" sz="1600" baseline="0" dirty="0" err="1">
                          <a:effectLst/>
                          <a:latin typeface="Aptos" panose="020B0004020202020204" pitchFamily="34" charset="0"/>
                          <a:cs typeface="Calibri" panose="020F0502020204030204" pitchFamily="34" charset="0"/>
                        </a:rPr>
                        <a:t>partiel</a:t>
                      </a:r>
                      <a:r>
                        <a:rPr lang="en-GB" sz="1600" baseline="0" dirty="0">
                          <a:effectLst/>
                          <a:latin typeface="Aptos" panose="020B0004020202020204" pitchFamily="34" charset="0"/>
                          <a:cs typeface="Calibri" panose="020F0502020204030204" pitchFamily="34" charset="0"/>
                        </a:rPr>
                        <a:t> </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256908914"/>
                  </a:ext>
                </a:extLst>
              </a:tr>
              <a:tr h="536326">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Crédits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a:effectLst/>
                          <a:latin typeface="Aptos" panose="020B0004020202020204" pitchFamily="34" charset="0"/>
                          <a:cs typeface="Calibri" panose="020F0502020204030204" pitchFamily="34" charset="0"/>
                        </a:rPr>
                        <a:t>90 ECTS*</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3865213046"/>
                  </a:ext>
                </a:extLst>
              </a:tr>
              <a:tr h="626488">
                <a:tc>
                  <a:txBody>
                    <a:bodyPr/>
                    <a:lstStyle/>
                    <a:p>
                      <a:pPr fontAlgn="t"/>
                      <a:r>
                        <a:rPr lang="en-GB" sz="1800" b="1" dirty="0" err="1">
                          <a:solidFill>
                            <a:srgbClr val="A11845"/>
                          </a:solidFill>
                          <a:effectLst/>
                          <a:latin typeface="Aptos" panose="020B0004020202020204" pitchFamily="34" charset="0"/>
                          <a:cs typeface="Calibri" panose="020F0502020204030204" pitchFamily="34" charset="0"/>
                        </a:rPr>
                        <a:t>Langues</a:t>
                      </a:r>
                      <a:endParaRPr lang="en-GB" sz="1800" b="1" dirty="0">
                        <a:solidFill>
                          <a:srgbClr val="A11845"/>
                        </a:solidFill>
                        <a:effectLst/>
                        <a:latin typeface="Aptos" panose="020B0004020202020204" pitchFamily="34" charset="0"/>
                        <a:cs typeface="Calibri" panose="020F0502020204030204" pitchFamily="34" charset="0"/>
                      </a:endParaRP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tc>
                  <a:txBody>
                    <a:bodyPr/>
                    <a:lstStyle/>
                    <a:p>
                      <a:pPr fontAlgn="t"/>
                      <a:r>
                        <a:rPr lang="en-GB" sz="1600" dirty="0" err="1">
                          <a:effectLst/>
                          <a:latin typeface="Aptos" panose="020B0004020202020204" pitchFamily="34" charset="0"/>
                          <a:cs typeface="Calibri" panose="020F0502020204030204" pitchFamily="34" charset="0"/>
                        </a:rPr>
                        <a:t>Français</a:t>
                      </a:r>
                      <a:r>
                        <a:rPr lang="en-GB" sz="1600" dirty="0">
                          <a:effectLst/>
                          <a:latin typeface="Aptos" panose="020B0004020202020204" pitchFamily="34" charset="0"/>
                          <a:cs typeface="Calibri" panose="020F0502020204030204" pitchFamily="34" charset="0"/>
                        </a:rPr>
                        <a:t> et </a:t>
                      </a:r>
                      <a:r>
                        <a:rPr lang="en-GB" sz="1600" dirty="0" err="1">
                          <a:effectLst/>
                          <a:latin typeface="Aptos" panose="020B0004020202020204" pitchFamily="34" charset="0"/>
                          <a:cs typeface="Calibri" panose="020F0502020204030204" pitchFamily="34" charset="0"/>
                        </a:rPr>
                        <a:t>anglais</a:t>
                      </a:r>
                      <a:r>
                        <a:rPr lang="en-GB" sz="1600" dirty="0">
                          <a:effectLst/>
                          <a:latin typeface="Aptos" panose="020B0004020202020204" pitchFamily="34" charset="0"/>
                          <a:cs typeface="Calibri" panose="020F0502020204030204" pitchFamily="34" charset="0"/>
                        </a:rPr>
                        <a:t> (B2)</a:t>
                      </a:r>
                    </a:p>
                  </a:txBody>
                  <a:tcPr marL="55077" marR="55077" marT="55077" marB="55077">
                    <a:lnL>
                      <a:noFill/>
                    </a:lnL>
                    <a:lnR>
                      <a:noFill/>
                    </a:lnR>
                    <a:lnT>
                      <a:noFill/>
                    </a:lnT>
                    <a:lnB>
                      <a:noFill/>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110706282"/>
                  </a:ext>
                </a:extLst>
              </a:tr>
            </a:tbl>
          </a:graphicData>
        </a:graphic>
      </p:graphicFrame>
      <p:sp>
        <p:nvSpPr>
          <p:cNvPr id="2" name="Espace réservé du pied de page 3">
            <a:extLst>
              <a:ext uri="{FF2B5EF4-FFF2-40B4-BE49-F238E27FC236}">
                <a16:creationId xmlns:a16="http://schemas.microsoft.com/office/drawing/2014/main" id="{D4B2D3F0-84C3-C008-5605-6C8142FA1576}"/>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pic>
        <p:nvPicPr>
          <p:cNvPr id="4" name="Image 3">
            <a:extLst>
              <a:ext uri="{FF2B5EF4-FFF2-40B4-BE49-F238E27FC236}">
                <a16:creationId xmlns:a16="http://schemas.microsoft.com/office/drawing/2014/main" id="{0138543A-ACD2-BAE1-DE6C-7C26117AE8D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57399" b="51008"/>
          <a:stretch/>
        </p:blipFill>
        <p:spPr>
          <a:xfrm>
            <a:off x="1337770" y="634180"/>
            <a:ext cx="1118047" cy="395194"/>
          </a:xfrm>
          <a:prstGeom prst="rect">
            <a:avLst/>
          </a:prstGeom>
        </p:spPr>
      </p:pic>
      <p:sp>
        <p:nvSpPr>
          <p:cNvPr id="3" name="ZoneTexte 2">
            <a:extLst>
              <a:ext uri="{FF2B5EF4-FFF2-40B4-BE49-F238E27FC236}">
                <a16:creationId xmlns:a16="http://schemas.microsoft.com/office/drawing/2014/main" id="{3E113690-2F19-FBBA-4C09-805A6548D01C}"/>
              </a:ext>
            </a:extLst>
          </p:cNvPr>
          <p:cNvSpPr txBox="1"/>
          <p:nvPr/>
        </p:nvSpPr>
        <p:spPr>
          <a:xfrm>
            <a:off x="171433" y="4455349"/>
            <a:ext cx="8776165" cy="276999"/>
          </a:xfrm>
          <a:prstGeom prst="rect">
            <a:avLst/>
          </a:prstGeom>
          <a:noFill/>
        </p:spPr>
        <p:txBody>
          <a:bodyPr wrap="square" rtlCol="0">
            <a:spAutoFit/>
          </a:bodyPr>
          <a:lstStyle/>
          <a:p>
            <a:r>
              <a:rPr lang="fr-CH" sz="1200" dirty="0">
                <a:latin typeface="Aptos" panose="020B0004020202020204" pitchFamily="34" charset="0"/>
              </a:rPr>
              <a:t>* 1 ECTS = 30h de travail, incluant périodes d’enseignement et travail personnel</a:t>
            </a:r>
          </a:p>
        </p:txBody>
      </p:sp>
      <p:pic>
        <p:nvPicPr>
          <p:cNvPr id="7" name="Image 6">
            <a:extLst>
              <a:ext uri="{FF2B5EF4-FFF2-40B4-BE49-F238E27FC236}">
                <a16:creationId xmlns:a16="http://schemas.microsoft.com/office/drawing/2014/main" id="{94DAE324-04F2-C12F-409C-5E78DF515020}"/>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t="30527" b="28304"/>
          <a:stretch/>
        </p:blipFill>
        <p:spPr>
          <a:xfrm>
            <a:off x="2091718" y="610977"/>
            <a:ext cx="1147871" cy="350144"/>
          </a:xfrm>
          <a:prstGeom prst="rect">
            <a:avLst/>
          </a:prstGeom>
        </p:spPr>
      </p:pic>
    </p:spTree>
    <p:extLst>
      <p:ext uri="{BB962C8B-B14F-4D97-AF65-F5344CB8AC3E}">
        <p14:creationId xmlns:p14="http://schemas.microsoft.com/office/powerpoint/2010/main" val="1244570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571502" y="399376"/>
            <a:ext cx="2058802" cy="4648874"/>
          </a:xfrm>
          <a:prstGeom prst="roundRect">
            <a:avLst/>
          </a:prstGeom>
          <a:solidFill>
            <a:schemeClr val="accent2">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Pratique clinique directe et consultation</a:t>
            </a: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a:p>
            <a:pPr algn="ctr" defTabSz="457189">
              <a:defRPr/>
            </a:pPr>
            <a:endParaRPr lang="fr-CH" sz="1350" dirty="0">
              <a:solidFill>
                <a:srgbClr val="000000"/>
              </a:solidFill>
              <a:latin typeface="Calibri"/>
            </a:endParaRPr>
          </a:p>
        </p:txBody>
      </p:sp>
      <p:sp>
        <p:nvSpPr>
          <p:cNvPr id="8" name="Rectangle 7"/>
          <p:cNvSpPr>
            <a:spLocks noChangeArrowheads="1"/>
          </p:cNvSpPr>
          <p:nvPr/>
        </p:nvSpPr>
        <p:spPr bwMode="auto">
          <a:xfrm>
            <a:off x="-7306" y="34884"/>
            <a:ext cx="145839"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457189">
              <a:defRPr/>
            </a:pPr>
            <a:endParaRPr lang="fr-CH" sz="1350">
              <a:solidFill>
                <a:srgbClr val="000000"/>
              </a:solidFill>
              <a:latin typeface="Calibri"/>
            </a:endParaRPr>
          </a:p>
        </p:txBody>
      </p:sp>
      <p:sp>
        <p:nvSpPr>
          <p:cNvPr id="10" name="Rectangle à coins arrondis 9"/>
          <p:cNvSpPr/>
          <p:nvPr/>
        </p:nvSpPr>
        <p:spPr>
          <a:xfrm>
            <a:off x="6797948" y="399376"/>
            <a:ext cx="2059227" cy="4648874"/>
          </a:xfrm>
          <a:prstGeom prst="roundRect">
            <a:avLst/>
          </a:prstGeom>
          <a:solidFill>
            <a:schemeClr val="accent5">
              <a:lumMod val="75000"/>
              <a:lumOff val="25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Recherche en sciences infirmières</a:t>
            </a:r>
          </a:p>
        </p:txBody>
      </p:sp>
      <p:sp>
        <p:nvSpPr>
          <p:cNvPr id="11" name="Rectangle à coins arrondis 10"/>
          <p:cNvSpPr/>
          <p:nvPr/>
        </p:nvSpPr>
        <p:spPr>
          <a:xfrm>
            <a:off x="4742823" y="399376"/>
            <a:ext cx="2058802" cy="4648875"/>
          </a:xfrm>
          <a:prstGeom prst="roundRect">
            <a:avLst/>
          </a:prstGeom>
          <a:solidFill>
            <a:schemeClr val="accent6">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Guidance et coaching d’équipe</a:t>
            </a:r>
          </a:p>
        </p:txBody>
      </p:sp>
      <p:sp>
        <p:nvSpPr>
          <p:cNvPr id="12" name="Rectangle à coins arrondis 11"/>
          <p:cNvSpPr/>
          <p:nvPr/>
        </p:nvSpPr>
        <p:spPr>
          <a:xfrm>
            <a:off x="2645478" y="399376"/>
            <a:ext cx="2083272" cy="4648875"/>
          </a:xfrm>
          <a:prstGeom prst="roundRect">
            <a:avLst/>
          </a:prstGeom>
          <a:solidFill>
            <a:schemeClr val="accent2">
              <a:lumMod val="40000"/>
              <a:lumOff val="6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68580" tIns="34290" rIns="68580" bIns="34290" numCol="1" spcCol="0" rtlCol="0" fromWordArt="0" anchor="t" anchorCtr="0" forceAA="0" compatLnSpc="1">
            <a:prstTxWarp prst="textNoShape">
              <a:avLst/>
            </a:prstTxWarp>
            <a:noAutofit/>
          </a:bodyPr>
          <a:lstStyle/>
          <a:p>
            <a:pPr algn="ctr" defTabSz="457189">
              <a:defRPr/>
            </a:pPr>
            <a:r>
              <a:rPr lang="fr-CH" sz="1100" b="1" dirty="0">
                <a:solidFill>
                  <a:srgbClr val="000000"/>
                </a:solidFill>
                <a:latin typeface="Calibri"/>
              </a:rPr>
              <a:t>Gestion de projet clinique</a:t>
            </a:r>
          </a:p>
        </p:txBody>
      </p:sp>
      <p:sp>
        <p:nvSpPr>
          <p:cNvPr id="5" name="Rectangle 4"/>
          <p:cNvSpPr/>
          <p:nvPr/>
        </p:nvSpPr>
        <p:spPr>
          <a:xfrm>
            <a:off x="6834010" y="933285"/>
            <a:ext cx="1960598"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Fondements de la PIA</a:t>
            </a:r>
          </a:p>
        </p:txBody>
      </p:sp>
      <p:sp>
        <p:nvSpPr>
          <p:cNvPr id="28" name="Rectangle 27"/>
          <p:cNvSpPr/>
          <p:nvPr/>
        </p:nvSpPr>
        <p:spPr>
          <a:xfrm>
            <a:off x="658321" y="930394"/>
            <a:ext cx="1873779"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Soins centrés sur la personne et la famille</a:t>
            </a:r>
          </a:p>
        </p:txBody>
      </p:sp>
      <p:sp>
        <p:nvSpPr>
          <p:cNvPr id="29" name="Rectangle 28"/>
          <p:cNvSpPr/>
          <p:nvPr/>
        </p:nvSpPr>
        <p:spPr>
          <a:xfrm>
            <a:off x="6831563" y="1295397"/>
            <a:ext cx="1960599"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Épistémologie des sciences infirmières et recherche</a:t>
            </a:r>
          </a:p>
        </p:txBody>
      </p:sp>
      <p:sp>
        <p:nvSpPr>
          <p:cNvPr id="30" name="Rectangle 29"/>
          <p:cNvSpPr/>
          <p:nvPr/>
        </p:nvSpPr>
        <p:spPr>
          <a:xfrm>
            <a:off x="6831562" y="1660503"/>
            <a:ext cx="1956552"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Devis et résultats de recherche qualitative et quantitative</a:t>
            </a:r>
          </a:p>
        </p:txBody>
      </p:sp>
      <p:sp>
        <p:nvSpPr>
          <p:cNvPr id="31" name="Rectangle 30"/>
          <p:cNvSpPr/>
          <p:nvPr/>
        </p:nvSpPr>
        <p:spPr>
          <a:xfrm>
            <a:off x="2694707" y="930394"/>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Sciences de l’implantation et gestion de projet </a:t>
            </a:r>
          </a:p>
        </p:txBody>
      </p:sp>
      <p:sp>
        <p:nvSpPr>
          <p:cNvPr id="32" name="Rectangle 31"/>
          <p:cNvSpPr/>
          <p:nvPr/>
        </p:nvSpPr>
        <p:spPr>
          <a:xfrm>
            <a:off x="6831563" y="2021213"/>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Analyse des données de recherche qualitative et quantitative appliquées</a:t>
            </a:r>
          </a:p>
        </p:txBody>
      </p:sp>
      <p:sp>
        <p:nvSpPr>
          <p:cNvPr id="33" name="Rectangle 32"/>
          <p:cNvSpPr/>
          <p:nvPr/>
        </p:nvSpPr>
        <p:spPr>
          <a:xfrm>
            <a:off x="6829117" y="2743221"/>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Rédaction scientifique</a:t>
            </a:r>
          </a:p>
        </p:txBody>
      </p:sp>
      <p:sp>
        <p:nvSpPr>
          <p:cNvPr id="34" name="Rectangle 33"/>
          <p:cNvSpPr/>
          <p:nvPr/>
        </p:nvSpPr>
        <p:spPr>
          <a:xfrm>
            <a:off x="6831561" y="2382512"/>
            <a:ext cx="1954972"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Atelier projet de recherche </a:t>
            </a:r>
          </a:p>
        </p:txBody>
      </p:sp>
      <p:sp>
        <p:nvSpPr>
          <p:cNvPr id="35" name="Rectangle 34"/>
          <p:cNvSpPr/>
          <p:nvPr/>
        </p:nvSpPr>
        <p:spPr>
          <a:xfrm>
            <a:off x="2692908" y="1295205"/>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Atelier projet clinique</a:t>
            </a:r>
          </a:p>
        </p:txBody>
      </p:sp>
      <p:sp>
        <p:nvSpPr>
          <p:cNvPr id="36" name="Rectangle 35"/>
          <p:cNvSpPr/>
          <p:nvPr/>
        </p:nvSpPr>
        <p:spPr>
          <a:xfrm>
            <a:off x="4792223" y="930394"/>
            <a:ext cx="193662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Éthique des soins</a:t>
            </a:r>
          </a:p>
        </p:txBody>
      </p:sp>
      <p:sp>
        <p:nvSpPr>
          <p:cNvPr id="37" name="Rectangle 36"/>
          <p:cNvSpPr/>
          <p:nvPr/>
        </p:nvSpPr>
        <p:spPr>
          <a:xfrm>
            <a:off x="4785730" y="1293493"/>
            <a:ext cx="193662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Droit de la santé</a:t>
            </a:r>
          </a:p>
        </p:txBody>
      </p:sp>
      <p:sp>
        <p:nvSpPr>
          <p:cNvPr id="38" name="Rectangle 37"/>
          <p:cNvSpPr/>
          <p:nvPr/>
        </p:nvSpPr>
        <p:spPr>
          <a:xfrm>
            <a:off x="4782670" y="1652024"/>
            <a:ext cx="1939689"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Politique et économie du système de santé</a:t>
            </a:r>
          </a:p>
        </p:txBody>
      </p:sp>
      <p:sp>
        <p:nvSpPr>
          <p:cNvPr id="39" name="Rectangle 38"/>
          <p:cNvSpPr/>
          <p:nvPr/>
        </p:nvSpPr>
        <p:spPr>
          <a:xfrm>
            <a:off x="658321" y="1295205"/>
            <a:ext cx="1873779"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Qualité des soins et sécurité des patients</a:t>
            </a:r>
          </a:p>
        </p:txBody>
      </p:sp>
      <p:sp>
        <p:nvSpPr>
          <p:cNvPr id="40" name="Rectangle 39"/>
          <p:cNvSpPr/>
          <p:nvPr/>
        </p:nvSpPr>
        <p:spPr>
          <a:xfrm>
            <a:off x="658321" y="1656105"/>
            <a:ext cx="1870326"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Raisonnement clinique en pratique infirmière avancée </a:t>
            </a:r>
          </a:p>
        </p:txBody>
      </p:sp>
      <p:sp>
        <p:nvSpPr>
          <p:cNvPr id="41" name="Rectangle 40"/>
          <p:cNvSpPr/>
          <p:nvPr/>
        </p:nvSpPr>
        <p:spPr>
          <a:xfrm>
            <a:off x="4771928" y="2018699"/>
            <a:ext cx="1963991" cy="313801"/>
          </a:xfrm>
          <a:prstGeom prst="rect">
            <a:avLst/>
          </a:prstGeom>
          <a:solidFill>
            <a:schemeClr val="bg1"/>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Leadership</a:t>
            </a:r>
          </a:p>
        </p:txBody>
      </p:sp>
      <p:sp>
        <p:nvSpPr>
          <p:cNvPr id="42" name="Rectangle 41"/>
          <p:cNvSpPr/>
          <p:nvPr/>
        </p:nvSpPr>
        <p:spPr>
          <a:xfrm>
            <a:off x="2692908" y="1660015"/>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EBP et stratégies d'analyse de pratique</a:t>
            </a:r>
          </a:p>
        </p:txBody>
      </p:sp>
      <p:sp>
        <p:nvSpPr>
          <p:cNvPr id="43" name="Rectangle 42"/>
          <p:cNvSpPr/>
          <p:nvPr/>
        </p:nvSpPr>
        <p:spPr>
          <a:xfrm>
            <a:off x="657315" y="2018699"/>
            <a:ext cx="1871332"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E-Health et Nursing Informatics</a:t>
            </a:r>
            <a:endParaRPr lang="fr-CH" sz="900" dirty="0">
              <a:solidFill>
                <a:srgbClr val="000000"/>
              </a:solidFill>
              <a:latin typeface="Calibri"/>
            </a:endParaRPr>
          </a:p>
        </p:txBody>
      </p:sp>
      <p:sp>
        <p:nvSpPr>
          <p:cNvPr id="44" name="Rectangle 43"/>
          <p:cNvSpPr/>
          <p:nvPr/>
        </p:nvSpPr>
        <p:spPr>
          <a:xfrm>
            <a:off x="6829116" y="3095686"/>
            <a:ext cx="1971984"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Devis de recherche appliqué</a:t>
            </a:r>
            <a:endParaRPr lang="fr-CH" sz="900" dirty="0">
              <a:solidFill>
                <a:srgbClr val="000000"/>
              </a:solidFill>
              <a:latin typeface="Calibri"/>
            </a:endParaRPr>
          </a:p>
        </p:txBody>
      </p:sp>
      <p:sp>
        <p:nvSpPr>
          <p:cNvPr id="45" name="Rectangle 44"/>
          <p:cNvSpPr/>
          <p:nvPr/>
        </p:nvSpPr>
        <p:spPr>
          <a:xfrm>
            <a:off x="657015" y="2734402"/>
            <a:ext cx="1875084"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Interventions de soins complexes</a:t>
            </a:r>
            <a:endParaRPr lang="fr-CH" sz="900" dirty="0">
              <a:solidFill>
                <a:srgbClr val="000000"/>
              </a:solidFill>
              <a:latin typeface="Calibri"/>
            </a:endParaRPr>
          </a:p>
        </p:txBody>
      </p:sp>
      <p:sp>
        <p:nvSpPr>
          <p:cNvPr id="46" name="Rectangle 45"/>
          <p:cNvSpPr/>
          <p:nvPr/>
        </p:nvSpPr>
        <p:spPr>
          <a:xfrm>
            <a:off x="657015" y="2377446"/>
            <a:ext cx="1875084" cy="313801"/>
          </a:xfrm>
          <a:prstGeom prst="rect">
            <a:avLst/>
          </a:prstGeom>
          <a:solidFill>
            <a:schemeClr val="bg1"/>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a:solidFill>
                  <a:srgbClr val="000000"/>
                </a:solidFill>
                <a:latin typeface="Calibri"/>
              </a:rPr>
              <a:t>Interprofessionalité (HES-SO)</a:t>
            </a:r>
            <a:endParaRPr lang="fr-CH" sz="900" dirty="0">
              <a:solidFill>
                <a:srgbClr val="000000"/>
              </a:solidFill>
              <a:latin typeface="Calibri"/>
            </a:endParaRPr>
          </a:p>
        </p:txBody>
      </p:sp>
      <p:sp>
        <p:nvSpPr>
          <p:cNvPr id="47" name="Rectangle 46"/>
          <p:cNvSpPr/>
          <p:nvPr/>
        </p:nvSpPr>
        <p:spPr>
          <a:xfrm>
            <a:off x="657015" y="3180225"/>
            <a:ext cx="6065344"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1100" b="1" dirty="0">
                <a:solidFill>
                  <a:srgbClr val="000000"/>
                </a:solidFill>
                <a:latin typeface="Calibri"/>
              </a:rPr>
              <a:t>Stage ICLS</a:t>
            </a:r>
          </a:p>
        </p:txBody>
      </p:sp>
      <p:sp>
        <p:nvSpPr>
          <p:cNvPr id="48" name="Rectangle 47"/>
          <p:cNvSpPr/>
          <p:nvPr/>
        </p:nvSpPr>
        <p:spPr>
          <a:xfrm>
            <a:off x="2691721" y="2024826"/>
            <a:ext cx="1989685" cy="313801"/>
          </a:xfrm>
          <a:prstGeom prst="rect">
            <a:avLst/>
          </a:prstGeom>
          <a:solidFill>
            <a:schemeClr val="bg1"/>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Projet clinique : accompagnement au changement</a:t>
            </a:r>
          </a:p>
        </p:txBody>
      </p:sp>
      <p:sp>
        <p:nvSpPr>
          <p:cNvPr id="49" name="Rectangle 48"/>
          <p:cNvSpPr/>
          <p:nvPr/>
        </p:nvSpPr>
        <p:spPr>
          <a:xfrm>
            <a:off x="6829117" y="3447708"/>
            <a:ext cx="1963045" cy="313801"/>
          </a:xfrm>
          <a:prstGeom prst="rect">
            <a:avLst/>
          </a:prstGeom>
          <a:solidFill>
            <a:schemeClr val="bg1"/>
          </a:solidFill>
          <a:ln>
            <a:solidFill>
              <a:schemeClr val="accent5">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900" dirty="0">
                <a:solidFill>
                  <a:srgbClr val="000000"/>
                </a:solidFill>
                <a:latin typeface="Calibri"/>
              </a:rPr>
              <a:t>Gestion de projet et équipe de recherche</a:t>
            </a:r>
          </a:p>
        </p:txBody>
      </p:sp>
      <p:sp>
        <p:nvSpPr>
          <p:cNvPr id="2" name="Rectangle 1"/>
          <p:cNvSpPr>
            <a:spLocks noChangeArrowheads="1"/>
          </p:cNvSpPr>
          <p:nvPr/>
        </p:nvSpPr>
        <p:spPr bwMode="auto">
          <a:xfrm>
            <a:off x="571502" y="133351"/>
            <a:ext cx="8285673" cy="250061"/>
          </a:xfrm>
          <a:prstGeom prst="rect">
            <a:avLst/>
          </a:prstGeom>
          <a:solidFill>
            <a:schemeClr val="accent6">
              <a:lumMod val="75000"/>
            </a:schemeClr>
          </a:solidFill>
          <a:ln w="12700">
            <a:noFill/>
            <a:miter lim="800000"/>
            <a:headEnd/>
            <a:tailEnd/>
          </a:ln>
        </p:spPr>
        <p:txBody>
          <a:bodyPr vert="horz" wrap="square" lIns="68580" tIns="34290" rIns="68580" bIns="34290" numCol="1" anchor="ctr" anchorCtr="0" compatLnSpc="1">
            <a:prstTxWarp prst="textNoShape">
              <a:avLst/>
            </a:prstTxWarp>
          </a:bodyPr>
          <a:lstStyle/>
          <a:p>
            <a:pPr algn="ctr" defTabSz="685783" eaLnBrk="0" fontAlgn="base" hangingPunct="0">
              <a:spcBef>
                <a:spcPct val="0"/>
              </a:spcBef>
              <a:spcAft>
                <a:spcPct val="0"/>
              </a:spcAft>
              <a:defRPr/>
            </a:pPr>
            <a:r>
              <a:rPr lang="fr-CH" altLang="fr-FR" sz="1800" b="1" dirty="0">
                <a:solidFill>
                  <a:prstClr val="white"/>
                </a:solidFill>
                <a:latin typeface="Calibri" panose="020F0502020204030204" pitchFamily="34" charset="0"/>
                <a:ea typeface="Calibri" panose="020F0502020204030204" pitchFamily="34" charset="0"/>
                <a:cs typeface="Times New Roman" panose="02020603050405020304" pitchFamily="18" charset="0"/>
              </a:rPr>
              <a:t>4 axes de formation</a:t>
            </a:r>
            <a:endParaRPr lang="fr-CH" altLang="fr-FR" sz="2700" b="1" dirty="0">
              <a:solidFill>
                <a:prstClr val="white"/>
              </a:solidFill>
              <a:latin typeface="Arial" panose="020B0604020202020204" pitchFamily="34" charset="0"/>
            </a:endParaRPr>
          </a:p>
        </p:txBody>
      </p:sp>
      <p:sp>
        <p:nvSpPr>
          <p:cNvPr id="51" name="Rectangle 50"/>
          <p:cNvSpPr/>
          <p:nvPr/>
        </p:nvSpPr>
        <p:spPr>
          <a:xfrm>
            <a:off x="657015" y="3868750"/>
            <a:ext cx="8144086" cy="313801"/>
          </a:xfrm>
          <a:prstGeom prst="rect">
            <a:avLst/>
          </a:prstGeom>
          <a:solidFill>
            <a:schemeClr val="bg1"/>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189">
              <a:defRPr/>
            </a:pPr>
            <a:r>
              <a:rPr lang="fr-CH" sz="1200" b="1" dirty="0">
                <a:solidFill>
                  <a:srgbClr val="000000"/>
                </a:solidFill>
                <a:latin typeface="Calibri"/>
              </a:rPr>
              <a:t>Mémoire de Master</a:t>
            </a:r>
          </a:p>
        </p:txBody>
      </p:sp>
      <p:sp>
        <p:nvSpPr>
          <p:cNvPr id="3" name="Rectangle 2"/>
          <p:cNvSpPr>
            <a:spLocks noChangeArrowheads="1"/>
          </p:cNvSpPr>
          <p:nvPr/>
        </p:nvSpPr>
        <p:spPr bwMode="auto">
          <a:xfrm>
            <a:off x="657015" y="4267869"/>
            <a:ext cx="8122790" cy="573107"/>
          </a:xfrm>
          <a:prstGeom prst="rect">
            <a:avLst/>
          </a:prstGeom>
          <a:solidFill>
            <a:schemeClr val="accent6"/>
          </a:solidFill>
          <a:ln>
            <a:solidFill>
              <a:schemeClr val="accent6">
                <a:lumMod val="50000"/>
              </a:schemeClr>
            </a:solidFill>
            <a:headEnd/>
            <a:tailEnd/>
          </a:ln>
        </p:spPr>
        <p:style>
          <a:lnRef idx="2">
            <a:schemeClr val="accent3">
              <a:shade val="50000"/>
            </a:schemeClr>
          </a:lnRef>
          <a:fillRef idx="1">
            <a:schemeClr val="accent3"/>
          </a:fillRef>
          <a:effectRef idx="0">
            <a:schemeClr val="accent3"/>
          </a:effectRef>
          <a:fontRef idx="minor">
            <a:schemeClr val="lt1"/>
          </a:fontRef>
        </p:style>
        <p:txBody>
          <a:bodyPr vert="horz" wrap="square" lIns="68580" tIns="34290" rIns="68580" bIns="34290" numCol="1" anchor="ctr" anchorCtr="0" compatLnSpc="1">
            <a:prstTxWarp prst="textNoShape">
              <a:avLst/>
            </a:prstTxWarp>
          </a:bodyPr>
          <a:lstStyle/>
          <a:p>
            <a:pPr algn="ctr" defTabSz="685783" eaLnBrk="0" fontAlgn="base" hangingPunct="0">
              <a:spcBef>
                <a:spcPct val="0"/>
              </a:spcBef>
              <a:spcAft>
                <a:spcPct val="0"/>
              </a:spcAft>
              <a:defRPr/>
            </a:pPr>
            <a:r>
              <a:rPr lang="fr-CH" altLang="fr-FR" sz="1350" dirty="0">
                <a:solidFill>
                  <a:prstClr val="white">
                    <a:lumMod val="95000"/>
                  </a:prstClr>
                </a:solidFill>
                <a:latin typeface="Calibri" panose="020F0502020204030204" pitchFamily="34" charset="0"/>
                <a:ea typeface="Calibri" panose="020F0502020204030204" pitchFamily="34" charset="0"/>
                <a:cs typeface="Times New Roman" panose="02020603050405020304" pitchFamily="18" charset="0"/>
              </a:rPr>
              <a:t>7 COMPÉTENCES TRANSVERSALES </a:t>
            </a:r>
          </a:p>
          <a:p>
            <a:pPr algn="ctr" defTabSz="685783" eaLnBrk="0" fontAlgn="base" hangingPunct="0">
              <a:spcBef>
                <a:spcPct val="0"/>
              </a:spcBef>
              <a:spcAft>
                <a:spcPct val="0"/>
              </a:spcAft>
              <a:defRPr/>
            </a:pPr>
            <a:r>
              <a:rPr lang="fr-CH" altLang="fr-FR" sz="1350" dirty="0">
                <a:solidFill>
                  <a:prstClr val="white">
                    <a:lumMod val="95000"/>
                  </a:prstClr>
                </a:solidFill>
                <a:latin typeface="Calibri" panose="020F0502020204030204" pitchFamily="34" charset="0"/>
                <a:ea typeface="Calibri" panose="020F0502020204030204" pitchFamily="34" charset="0"/>
                <a:cs typeface="Times New Roman" panose="02020603050405020304" pitchFamily="18" charset="0"/>
              </a:rPr>
              <a:t>Expert clinique – Leader – Communicateur – Collaborateur – Promoteur de la santé – Erudit - Professionnel</a:t>
            </a:r>
            <a:endParaRPr lang="fr-CH" altLang="fr-FR" sz="2400" dirty="0">
              <a:solidFill>
                <a:prstClr val="white">
                  <a:lumMod val="95000"/>
                </a:prstClr>
              </a:solidFill>
              <a:latin typeface="Arial" panose="020B0604020202020204" pitchFamily="34" charset="0"/>
            </a:endParaRPr>
          </a:p>
        </p:txBody>
      </p:sp>
    </p:spTree>
    <p:extLst>
      <p:ext uri="{BB962C8B-B14F-4D97-AF65-F5344CB8AC3E}">
        <p14:creationId xmlns:p14="http://schemas.microsoft.com/office/powerpoint/2010/main" val="2783372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5">
            <a:extLst>
              <a:ext uri="{FF2B5EF4-FFF2-40B4-BE49-F238E27FC236}">
                <a16:creationId xmlns:a16="http://schemas.microsoft.com/office/drawing/2014/main" id="{513FC409-1146-D292-D48B-D8E0FD1F97BF}"/>
              </a:ext>
            </a:extLst>
          </p:cNvPr>
          <p:cNvSpPr>
            <a:spLocks noGrp="1"/>
          </p:cNvSpPr>
          <p:nvPr>
            <p:ph type="title"/>
          </p:nvPr>
        </p:nvSpPr>
        <p:spPr>
          <a:xfrm>
            <a:off x="252000" y="133242"/>
            <a:ext cx="8229600" cy="857250"/>
          </a:xfrm>
        </p:spPr>
        <p:txBody>
          <a:bodyPr>
            <a:normAutofit/>
          </a:bodyPr>
          <a:lstStyle/>
          <a:p>
            <a:r>
              <a:rPr lang="fr-CH" sz="2400" dirty="0">
                <a:solidFill>
                  <a:srgbClr val="A11845"/>
                </a:solidFill>
                <a:latin typeface="+mn-lt"/>
                <a:cs typeface="Calibri" panose="020F0502020204030204" pitchFamily="34" charset="0"/>
              </a:rPr>
              <a:t>Perspectives professionnelles</a:t>
            </a:r>
            <a:endParaRPr lang="en-CH" sz="2400" dirty="0">
              <a:solidFill>
                <a:srgbClr val="A11845"/>
              </a:solidFill>
              <a:latin typeface="+mn-lt"/>
              <a:cs typeface="Calibri" panose="020F0502020204030204" pitchFamily="34" charset="0"/>
            </a:endParaRPr>
          </a:p>
        </p:txBody>
      </p:sp>
      <p:sp>
        <p:nvSpPr>
          <p:cNvPr id="9" name="Espace réservé du contenu 1">
            <a:extLst>
              <a:ext uri="{FF2B5EF4-FFF2-40B4-BE49-F238E27FC236}">
                <a16:creationId xmlns:a16="http://schemas.microsoft.com/office/drawing/2014/main" id="{D81048A9-F89A-6DFF-0866-B6F98D365C72}"/>
              </a:ext>
            </a:extLst>
          </p:cNvPr>
          <p:cNvSpPr>
            <a:spLocks noGrp="1"/>
          </p:cNvSpPr>
          <p:nvPr>
            <p:ph idx="1"/>
          </p:nvPr>
        </p:nvSpPr>
        <p:spPr>
          <a:xfrm>
            <a:off x="252000" y="773775"/>
            <a:ext cx="8640000" cy="3497712"/>
          </a:xfrm>
        </p:spPr>
        <p:txBody>
          <a:bodyPr>
            <a:normAutofit fontScale="92500" lnSpcReduction="10000"/>
          </a:bodyPr>
          <a:lstStyle/>
          <a:p>
            <a:endParaRPr lang="fr-CH" b="0" dirty="0">
              <a:latin typeface="Calibri" panose="020F0502020204030204" pitchFamily="34" charset="0"/>
              <a:cs typeface="Calibri" panose="020F0502020204030204" pitchFamily="34" charset="0"/>
            </a:endParaRP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ICLS dans une institution de santé</a:t>
            </a:r>
          </a:p>
          <a:p>
            <a:pPr marL="342892" indent="-342892">
              <a:lnSpc>
                <a:spcPct val="150000"/>
              </a:lnSpc>
              <a:buFont typeface="Arial" panose="020B0604020202020204" pitchFamily="34" charset="0"/>
              <a:buChar char="•"/>
            </a:pPr>
            <a:r>
              <a:rPr lang="fr-CH" b="0" dirty="0" err="1">
                <a:latin typeface="Calibri" panose="020F0502020204030204" pitchFamily="34" charset="0"/>
                <a:cs typeface="Calibri" panose="020F0502020204030204" pitchFamily="34" charset="0"/>
              </a:rPr>
              <a:t>Enseignant·e</a:t>
            </a:r>
            <a:endParaRPr lang="fr-CH" b="0" dirty="0">
              <a:latin typeface="Calibri" panose="020F0502020204030204" pitchFamily="34" charset="0"/>
              <a:cs typeface="Calibri" panose="020F0502020204030204" pitchFamily="34" charset="0"/>
            </a:endParaRP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Collaborateur</a:t>
            </a:r>
            <a:r>
              <a:rPr lang="fr-CH" b="0" spc="28" dirty="0">
                <a:solidFill>
                  <a:srgbClr val="251E20"/>
                </a:solidFill>
                <a:latin typeface="Calibri" panose="020F0502020204030204" pitchFamily="34" charset="0"/>
                <a:cs typeface="Calibri" panose="020F0502020204030204" pitchFamily="34" charset="0"/>
              </a:rPr>
              <a:t>·</a:t>
            </a:r>
            <a:r>
              <a:rPr lang="fr-CH" b="0" dirty="0" err="1">
                <a:latin typeface="Calibri" panose="020F0502020204030204" pitchFamily="34" charset="0"/>
                <a:cs typeface="Calibri" panose="020F0502020204030204" pitchFamily="34" charset="0"/>
              </a:rPr>
              <a:t>rice</a:t>
            </a:r>
            <a:r>
              <a:rPr lang="fr-CH" b="0" dirty="0">
                <a:latin typeface="Calibri" panose="020F0502020204030204" pitchFamily="34" charset="0"/>
                <a:cs typeface="Calibri" panose="020F0502020204030204" pitchFamily="34" charset="0"/>
              </a:rPr>
              <a:t> de recherche</a:t>
            </a: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Doctorat</a:t>
            </a: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Leadership</a:t>
            </a:r>
          </a:p>
          <a:p>
            <a:pPr marL="342892" indent="-342892">
              <a:lnSpc>
                <a:spcPct val="150000"/>
              </a:lnSpc>
              <a:buFont typeface="Arial" panose="020B0604020202020204" pitchFamily="34" charset="0"/>
              <a:buChar char="•"/>
            </a:pPr>
            <a:r>
              <a:rPr lang="fr-CH" b="0" dirty="0">
                <a:latin typeface="Calibri" panose="020F0502020204030204" pitchFamily="34" charset="0"/>
                <a:cs typeface="Calibri" panose="020F0502020204030204" pitchFamily="34" charset="0"/>
              </a:rPr>
              <a:t>Politique de Santé</a:t>
            </a:r>
          </a:p>
        </p:txBody>
      </p:sp>
      <p:sp>
        <p:nvSpPr>
          <p:cNvPr id="3" name="Espace réservé du pied de page 3">
            <a:extLst>
              <a:ext uri="{FF2B5EF4-FFF2-40B4-BE49-F238E27FC236}">
                <a16:creationId xmlns:a16="http://schemas.microsoft.com/office/drawing/2014/main" id="{F00BA520-3478-65EF-8C58-FB247901BA0B}"/>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3965025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Larme 1">
            <a:extLst>
              <a:ext uri="{FF2B5EF4-FFF2-40B4-BE49-F238E27FC236}">
                <a16:creationId xmlns:a16="http://schemas.microsoft.com/office/drawing/2014/main" id="{5F69A7A1-4DB1-34D1-6829-ED2A1B0A9079}"/>
              </a:ext>
            </a:extLst>
          </p:cNvPr>
          <p:cNvSpPr/>
          <p:nvPr/>
        </p:nvSpPr>
        <p:spPr>
          <a:xfrm>
            <a:off x="3558707" y="2456460"/>
            <a:ext cx="2065973" cy="2065973"/>
          </a:xfrm>
          <a:prstGeom prst="teardrop">
            <a:avLst/>
          </a:prstGeom>
          <a:solidFill>
            <a:srgbClr val="D04F7B"/>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3" name="Larme 2">
            <a:extLst>
              <a:ext uri="{FF2B5EF4-FFF2-40B4-BE49-F238E27FC236}">
                <a16:creationId xmlns:a16="http://schemas.microsoft.com/office/drawing/2014/main" id="{71108FFD-0601-BD41-292C-76585075B089}"/>
              </a:ext>
            </a:extLst>
          </p:cNvPr>
          <p:cNvSpPr/>
          <p:nvPr/>
        </p:nvSpPr>
        <p:spPr>
          <a:xfrm rot="5400000">
            <a:off x="3558707" y="253567"/>
            <a:ext cx="2065973" cy="2065973"/>
          </a:xfrm>
          <a:prstGeom prst="teardrop">
            <a:avLst/>
          </a:prstGeom>
          <a:solidFill>
            <a:srgbClr val="D6ECFA"/>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4" name="Larme 3">
            <a:extLst>
              <a:ext uri="{FF2B5EF4-FFF2-40B4-BE49-F238E27FC236}">
                <a16:creationId xmlns:a16="http://schemas.microsoft.com/office/drawing/2014/main" id="{EE2B84DD-C144-B491-CB9F-A54706296AFA}"/>
              </a:ext>
            </a:extLst>
          </p:cNvPr>
          <p:cNvSpPr/>
          <p:nvPr/>
        </p:nvSpPr>
        <p:spPr>
          <a:xfrm flipH="1">
            <a:off x="5738979" y="2456460"/>
            <a:ext cx="2065973" cy="2065973"/>
          </a:xfrm>
          <a:prstGeom prst="teardrop">
            <a:avLst/>
          </a:prstGeom>
          <a:solidFill>
            <a:srgbClr val="67C5ED"/>
          </a:solidFill>
          <a:ln w="12700" cap="flat" cmpd="sng" algn="ctr">
            <a:noFill/>
            <a:prstDash val="solid"/>
            <a:miter lim="800000"/>
          </a:ln>
          <a:effectLst/>
        </p:spPr>
        <p:txBody>
          <a:bodyPr rtlCol="0" anchor="ctr"/>
          <a:lstStyle/>
          <a:p>
            <a:pPr algn="ctr" defTabSz="713214">
              <a:defRPr/>
            </a:pPr>
            <a:endParaRPr lang="fr-CH" sz="1350" kern="0">
              <a:solidFill>
                <a:prstClr val="white"/>
              </a:solidFill>
              <a:latin typeface="Arial" panose="020B0604020202020204"/>
            </a:endParaRPr>
          </a:p>
        </p:txBody>
      </p:sp>
      <p:sp>
        <p:nvSpPr>
          <p:cNvPr id="5" name="Larme 4">
            <a:extLst>
              <a:ext uri="{FF2B5EF4-FFF2-40B4-BE49-F238E27FC236}">
                <a16:creationId xmlns:a16="http://schemas.microsoft.com/office/drawing/2014/main" id="{CEA2FDED-D629-FD17-ACC2-953EE705D936}"/>
              </a:ext>
            </a:extLst>
          </p:cNvPr>
          <p:cNvSpPr/>
          <p:nvPr/>
        </p:nvSpPr>
        <p:spPr>
          <a:xfrm flipH="1" flipV="1">
            <a:off x="5738979" y="253567"/>
            <a:ext cx="2065973" cy="2065973"/>
          </a:xfrm>
          <a:prstGeom prst="teardrop">
            <a:avLst/>
          </a:prstGeom>
          <a:solidFill>
            <a:srgbClr val="53A2D9"/>
          </a:solidFill>
          <a:ln w="38100" cap="flat" cmpd="sng" algn="ctr">
            <a:noFill/>
            <a:prstDash val="solid"/>
            <a:miter lim="800000"/>
          </a:ln>
          <a:effectLst/>
        </p:spPr>
        <p:txBody>
          <a:bodyPr rtlCol="0" anchor="ctr"/>
          <a:lstStyle/>
          <a:p>
            <a:pPr algn="ctr" defTabSz="713214">
              <a:defRPr/>
            </a:pPr>
            <a:endParaRPr lang="fr-CH" sz="1350" kern="0" dirty="0">
              <a:solidFill>
                <a:prstClr val="white"/>
              </a:solidFill>
              <a:latin typeface="Aptos" panose="020B0004020202020204" pitchFamily="34" charset="0"/>
            </a:endParaRPr>
          </a:p>
        </p:txBody>
      </p:sp>
      <p:sp>
        <p:nvSpPr>
          <p:cNvPr id="6" name="ZoneTexte 5">
            <a:extLst>
              <a:ext uri="{FF2B5EF4-FFF2-40B4-BE49-F238E27FC236}">
                <a16:creationId xmlns:a16="http://schemas.microsoft.com/office/drawing/2014/main" id="{4FADF692-8D26-4A42-1A90-F55A17436834}"/>
              </a:ext>
            </a:extLst>
          </p:cNvPr>
          <p:cNvSpPr txBox="1"/>
          <p:nvPr/>
        </p:nvSpPr>
        <p:spPr>
          <a:xfrm>
            <a:off x="3616961" y="617166"/>
            <a:ext cx="1877765" cy="1708160"/>
          </a:xfrm>
          <a:prstGeom prst="rect">
            <a:avLst/>
          </a:prstGeom>
          <a:noFill/>
        </p:spPr>
        <p:txBody>
          <a:bodyPr wrap="square" rtlCol="0">
            <a:spAutoFit/>
          </a:bodyPr>
          <a:lstStyle/>
          <a:p>
            <a:pPr algn="r" defTabSz="713214"/>
            <a:r>
              <a:rPr lang="fr-CH" sz="1500" dirty="0">
                <a:solidFill>
                  <a:prstClr val="black"/>
                </a:solidFill>
                <a:latin typeface="Aptos" panose="020B0004020202020204" pitchFamily="34" charset="0"/>
                <a:cs typeface="Segoe UI Semilight" panose="020B0402040204020203" pitchFamily="34" charset="0"/>
              </a:rPr>
              <a:t>Développer des activités d’</a:t>
            </a:r>
            <a:r>
              <a:rPr lang="fr-CH" sz="1500" b="1" dirty="0">
                <a:solidFill>
                  <a:prstClr val="black"/>
                </a:solidFill>
                <a:latin typeface="Aptos" panose="020B0004020202020204" pitchFamily="34" charset="0"/>
                <a:cs typeface="Segoe UI Semilight" panose="020B0402040204020203" pitchFamily="34" charset="0"/>
              </a:rPr>
              <a:t>enseignement et de recherche </a:t>
            </a:r>
            <a:r>
              <a:rPr lang="fr-CH" sz="1500" dirty="0">
                <a:solidFill>
                  <a:prstClr val="black"/>
                </a:solidFill>
                <a:latin typeface="Aptos" panose="020B0004020202020204" pitchFamily="34" charset="0"/>
                <a:cs typeface="Segoe UI Semilight" panose="020B0402040204020203" pitchFamily="34" charset="0"/>
              </a:rPr>
              <a:t>en sciences infirmières et en sciences de la santé</a:t>
            </a:r>
          </a:p>
        </p:txBody>
      </p:sp>
      <p:sp>
        <p:nvSpPr>
          <p:cNvPr id="7" name="ZoneTexte 6">
            <a:extLst>
              <a:ext uri="{FF2B5EF4-FFF2-40B4-BE49-F238E27FC236}">
                <a16:creationId xmlns:a16="http://schemas.microsoft.com/office/drawing/2014/main" id="{E04AC6CF-AAC1-1B58-5D05-730B4DA602BE}"/>
              </a:ext>
            </a:extLst>
          </p:cNvPr>
          <p:cNvSpPr txBox="1"/>
          <p:nvPr/>
        </p:nvSpPr>
        <p:spPr>
          <a:xfrm>
            <a:off x="5851849" y="617166"/>
            <a:ext cx="1517333" cy="1708160"/>
          </a:xfrm>
          <a:prstGeom prst="rect">
            <a:avLst/>
          </a:prstGeom>
          <a:noFill/>
        </p:spPr>
        <p:txBody>
          <a:bodyPr wrap="square" rtlCol="0">
            <a:spAutoFit/>
          </a:bodyPr>
          <a:lstStyle/>
          <a:p>
            <a:pPr defTabSz="713214"/>
            <a:r>
              <a:rPr lang="fr-CH" sz="1500" dirty="0">
                <a:solidFill>
                  <a:prstClr val="black"/>
                </a:solidFill>
                <a:latin typeface="Segoe UI Semilight" panose="020B0402040204020203" pitchFamily="34" charset="0"/>
                <a:cs typeface="Segoe UI Semilight" panose="020B0402040204020203" pitchFamily="34" charset="0"/>
              </a:rPr>
              <a:t>Offrir une </a:t>
            </a:r>
            <a:r>
              <a:rPr lang="fr-CH" sz="1500" b="1" dirty="0">
                <a:solidFill>
                  <a:prstClr val="black"/>
                </a:solidFill>
                <a:latin typeface="Segoe UI Semilight" panose="020B0402040204020203" pitchFamily="34" charset="0"/>
                <a:cs typeface="Segoe UI Semilight" panose="020B0402040204020203" pitchFamily="34" charset="0"/>
              </a:rPr>
              <a:t>formation de niveau master </a:t>
            </a:r>
            <a:r>
              <a:rPr lang="fr-CH" sz="1500" dirty="0">
                <a:solidFill>
                  <a:prstClr val="black"/>
                </a:solidFill>
                <a:latin typeface="Segoe UI Semilight" panose="020B0402040204020203" pitchFamily="34" charset="0"/>
                <a:cs typeface="Segoe UI Semilight" panose="020B0402040204020203" pitchFamily="34" charset="0"/>
              </a:rPr>
              <a:t>et des programmes de</a:t>
            </a:r>
            <a:r>
              <a:rPr lang="fr-CH" sz="1500" b="1" dirty="0">
                <a:solidFill>
                  <a:prstClr val="black"/>
                </a:solidFill>
                <a:latin typeface="Segoe UI Semilight" panose="020B0402040204020203" pitchFamily="34" charset="0"/>
                <a:cs typeface="Segoe UI Semilight" panose="020B0402040204020203" pitchFamily="34" charset="0"/>
              </a:rPr>
              <a:t> formation continue</a:t>
            </a:r>
          </a:p>
        </p:txBody>
      </p:sp>
      <p:sp>
        <p:nvSpPr>
          <p:cNvPr id="8" name="ZoneTexte 7">
            <a:extLst>
              <a:ext uri="{FF2B5EF4-FFF2-40B4-BE49-F238E27FC236}">
                <a16:creationId xmlns:a16="http://schemas.microsoft.com/office/drawing/2014/main" id="{5FB82EEC-C56C-2538-F767-014E44B6C947}"/>
              </a:ext>
            </a:extLst>
          </p:cNvPr>
          <p:cNvSpPr txBox="1"/>
          <p:nvPr/>
        </p:nvSpPr>
        <p:spPr>
          <a:xfrm>
            <a:off x="3292184" y="2528091"/>
            <a:ext cx="2140209" cy="1708160"/>
          </a:xfrm>
          <a:prstGeom prst="rect">
            <a:avLst/>
          </a:prstGeom>
          <a:noFill/>
        </p:spPr>
        <p:txBody>
          <a:bodyPr wrap="square" rtlCol="0">
            <a:spAutoFit/>
          </a:bodyPr>
          <a:lstStyle/>
          <a:p>
            <a:pPr algn="r" defTabSz="713214"/>
            <a:r>
              <a:rPr lang="fr-CH" sz="1500" dirty="0">
                <a:solidFill>
                  <a:prstClr val="white"/>
                </a:solidFill>
                <a:latin typeface="Aptos" panose="020B0004020202020204" pitchFamily="34" charset="0"/>
                <a:cs typeface="Segoe UI Semilight" panose="020B0402040204020203" pitchFamily="34" charset="0"/>
              </a:rPr>
              <a:t>Conduire </a:t>
            </a:r>
          </a:p>
          <a:p>
            <a:pPr algn="r" defTabSz="713214"/>
            <a:r>
              <a:rPr lang="fr-CH" sz="1500" dirty="0">
                <a:solidFill>
                  <a:prstClr val="white"/>
                </a:solidFill>
                <a:latin typeface="Aptos" panose="020B0004020202020204" pitchFamily="34" charset="0"/>
                <a:cs typeface="Segoe UI Semilight" panose="020B0402040204020203" pitchFamily="34" charset="0"/>
              </a:rPr>
              <a:t>des activités de </a:t>
            </a:r>
            <a:r>
              <a:rPr lang="fr-CH" sz="1500" b="1" dirty="0">
                <a:solidFill>
                  <a:prstClr val="white"/>
                </a:solidFill>
                <a:latin typeface="Aptos" panose="020B0004020202020204" pitchFamily="34" charset="0"/>
                <a:cs typeface="Segoe UI Semilight" panose="020B0402040204020203" pitchFamily="34" charset="0"/>
              </a:rPr>
              <a:t>recherche interdisciplinaire </a:t>
            </a:r>
          </a:p>
          <a:p>
            <a:pPr algn="r" defTabSz="713214"/>
            <a:r>
              <a:rPr lang="fr-CH" sz="1500" dirty="0">
                <a:solidFill>
                  <a:prstClr val="white"/>
                </a:solidFill>
                <a:latin typeface="Aptos" panose="020B0004020202020204" pitchFamily="34" charset="0"/>
                <a:cs typeface="Segoe UI Semilight" panose="020B0402040204020203" pitchFamily="34" charset="0"/>
              </a:rPr>
              <a:t>centrés sur les personnes et leurs proches</a:t>
            </a:r>
          </a:p>
        </p:txBody>
      </p:sp>
      <p:sp>
        <p:nvSpPr>
          <p:cNvPr id="9" name="ZoneTexte 8">
            <a:extLst>
              <a:ext uri="{FF2B5EF4-FFF2-40B4-BE49-F238E27FC236}">
                <a16:creationId xmlns:a16="http://schemas.microsoft.com/office/drawing/2014/main" id="{177DB808-9AD8-9F2B-D319-7B910A951D6A}"/>
              </a:ext>
            </a:extLst>
          </p:cNvPr>
          <p:cNvSpPr txBox="1"/>
          <p:nvPr/>
        </p:nvSpPr>
        <p:spPr>
          <a:xfrm>
            <a:off x="5851850" y="2528091"/>
            <a:ext cx="1517333" cy="1477328"/>
          </a:xfrm>
          <a:prstGeom prst="rect">
            <a:avLst/>
          </a:prstGeom>
          <a:noFill/>
        </p:spPr>
        <p:txBody>
          <a:bodyPr wrap="square" rtlCol="0">
            <a:spAutoFit/>
          </a:bodyPr>
          <a:lstStyle/>
          <a:p>
            <a:pPr defTabSz="713214"/>
            <a:r>
              <a:rPr lang="fr-CH" sz="1500" dirty="0">
                <a:solidFill>
                  <a:prstClr val="black"/>
                </a:solidFill>
                <a:latin typeface="Aptos" panose="020B0004020202020204" pitchFamily="34" charset="0"/>
                <a:cs typeface="Segoe UI Semilight" panose="020B0402040204020203" pitchFamily="34" charset="0"/>
              </a:rPr>
              <a:t>Favoriser les </a:t>
            </a:r>
          </a:p>
          <a:p>
            <a:pPr defTabSz="713214"/>
            <a:r>
              <a:rPr lang="fr-CH" sz="1500" b="1" dirty="0">
                <a:solidFill>
                  <a:prstClr val="black"/>
                </a:solidFill>
                <a:latin typeface="Aptos" panose="020B0004020202020204" pitchFamily="34" charset="0"/>
                <a:cs typeface="Segoe UI Semilight" panose="020B0402040204020203" pitchFamily="34" charset="0"/>
              </a:rPr>
              <a:t>relations avec la société </a:t>
            </a:r>
            <a:r>
              <a:rPr lang="fr-CH" sz="1500" dirty="0">
                <a:solidFill>
                  <a:prstClr val="black"/>
                </a:solidFill>
                <a:latin typeface="Aptos" panose="020B0004020202020204" pitchFamily="34" charset="0"/>
                <a:cs typeface="Segoe UI Semilight" panose="020B0402040204020203" pitchFamily="34" charset="0"/>
              </a:rPr>
              <a:t>par des activités de service et des expertises</a:t>
            </a:r>
          </a:p>
        </p:txBody>
      </p:sp>
      <p:sp>
        <p:nvSpPr>
          <p:cNvPr id="10" name="ZoneTexte 9">
            <a:extLst>
              <a:ext uri="{FF2B5EF4-FFF2-40B4-BE49-F238E27FC236}">
                <a16:creationId xmlns:a16="http://schemas.microsoft.com/office/drawing/2014/main" id="{E56188E7-9F8C-DDA3-510F-00900C67E26C}"/>
              </a:ext>
            </a:extLst>
          </p:cNvPr>
          <p:cNvSpPr txBox="1"/>
          <p:nvPr/>
        </p:nvSpPr>
        <p:spPr>
          <a:xfrm>
            <a:off x="1772083" y="2778130"/>
            <a:ext cx="1407230" cy="784830"/>
          </a:xfrm>
          <a:prstGeom prst="rect">
            <a:avLst/>
          </a:prstGeom>
          <a:noFill/>
        </p:spPr>
        <p:txBody>
          <a:bodyPr wrap="square" rtlCol="0">
            <a:spAutoFit/>
          </a:bodyPr>
          <a:lstStyle/>
          <a:p>
            <a:pPr algn="r" defTabSz="713214"/>
            <a:r>
              <a:rPr lang="fr-CH" sz="1500" dirty="0">
                <a:solidFill>
                  <a:prstClr val="black"/>
                </a:solidFill>
                <a:latin typeface="Aptos" panose="020B0004020202020204" pitchFamily="34" charset="0"/>
                <a:cs typeface="Segoe UI Semilight" panose="020B0402040204020203" pitchFamily="34" charset="0"/>
              </a:rPr>
              <a:t>Modèles de soins intégrés et coordonnés</a:t>
            </a:r>
          </a:p>
        </p:txBody>
      </p:sp>
      <p:sp>
        <p:nvSpPr>
          <p:cNvPr id="11" name="ZoneTexte 10">
            <a:extLst>
              <a:ext uri="{FF2B5EF4-FFF2-40B4-BE49-F238E27FC236}">
                <a16:creationId xmlns:a16="http://schemas.microsoft.com/office/drawing/2014/main" id="{F180415E-9446-CCEE-97DE-0FFFD47ABC50}"/>
              </a:ext>
            </a:extLst>
          </p:cNvPr>
          <p:cNvSpPr txBox="1"/>
          <p:nvPr/>
        </p:nvSpPr>
        <p:spPr>
          <a:xfrm>
            <a:off x="1521440" y="3653635"/>
            <a:ext cx="1656444" cy="784830"/>
          </a:xfrm>
          <a:prstGeom prst="rect">
            <a:avLst/>
          </a:prstGeom>
          <a:noFill/>
        </p:spPr>
        <p:txBody>
          <a:bodyPr wrap="square" rtlCol="0">
            <a:spAutoFit/>
          </a:bodyPr>
          <a:lstStyle/>
          <a:p>
            <a:pPr algn="r" defTabSz="713214"/>
            <a:r>
              <a:rPr lang="fr-CH" sz="1500" dirty="0">
                <a:solidFill>
                  <a:prstClr val="black"/>
                </a:solidFill>
                <a:latin typeface="Aptos" panose="020B0004020202020204" pitchFamily="34" charset="0"/>
                <a:cs typeface="Segoe UI Semilight" panose="020B0402040204020203" pitchFamily="34" charset="0"/>
              </a:rPr>
              <a:t>Répondre aux défis majeurs du</a:t>
            </a:r>
          </a:p>
          <a:p>
            <a:pPr algn="r" defTabSz="713214"/>
            <a:r>
              <a:rPr lang="fr-CH" sz="1500" dirty="0">
                <a:solidFill>
                  <a:prstClr val="black"/>
                </a:solidFill>
                <a:latin typeface="Aptos" panose="020B0004020202020204" pitchFamily="34" charset="0"/>
                <a:cs typeface="Segoe UI Semilight" panose="020B0402040204020203" pitchFamily="34" charset="0"/>
              </a:rPr>
              <a:t>système de santé</a:t>
            </a:r>
          </a:p>
        </p:txBody>
      </p:sp>
      <p:cxnSp>
        <p:nvCxnSpPr>
          <p:cNvPr id="12" name="Connecteur droit 11">
            <a:extLst>
              <a:ext uri="{FF2B5EF4-FFF2-40B4-BE49-F238E27FC236}">
                <a16:creationId xmlns:a16="http://schemas.microsoft.com/office/drawing/2014/main" id="{D59AF3AA-A29F-8589-933A-FAEECAF1BF3E}"/>
              </a:ext>
            </a:extLst>
          </p:cNvPr>
          <p:cNvCxnSpPr/>
          <p:nvPr/>
        </p:nvCxnSpPr>
        <p:spPr>
          <a:xfrm>
            <a:off x="3184940" y="3159005"/>
            <a:ext cx="447675" cy="0"/>
          </a:xfrm>
          <a:prstGeom prst="line">
            <a:avLst/>
          </a:prstGeom>
          <a:noFill/>
          <a:ln w="6350" cap="flat" cmpd="sng" algn="ctr">
            <a:solidFill>
              <a:sysClr val="window" lastClr="FFFFFF">
                <a:lumMod val="50000"/>
              </a:sysClr>
            </a:solidFill>
            <a:prstDash val="solid"/>
            <a:miter lim="800000"/>
          </a:ln>
          <a:effectLst/>
        </p:spPr>
      </p:cxnSp>
      <p:cxnSp>
        <p:nvCxnSpPr>
          <p:cNvPr id="13" name="Connecteur droit 12">
            <a:extLst>
              <a:ext uri="{FF2B5EF4-FFF2-40B4-BE49-F238E27FC236}">
                <a16:creationId xmlns:a16="http://schemas.microsoft.com/office/drawing/2014/main" id="{B64B0A85-E7FD-8DD0-D408-15C41AB33E9E}"/>
              </a:ext>
            </a:extLst>
          </p:cNvPr>
          <p:cNvCxnSpPr/>
          <p:nvPr/>
        </p:nvCxnSpPr>
        <p:spPr>
          <a:xfrm>
            <a:off x="3179314" y="4034510"/>
            <a:ext cx="526407" cy="0"/>
          </a:xfrm>
          <a:prstGeom prst="line">
            <a:avLst/>
          </a:prstGeom>
          <a:noFill/>
          <a:ln w="6350" cap="flat" cmpd="sng" algn="ctr">
            <a:solidFill>
              <a:sysClr val="window" lastClr="FFFFFF">
                <a:lumMod val="50000"/>
              </a:sysClr>
            </a:solidFill>
            <a:prstDash val="solid"/>
            <a:miter lim="800000"/>
          </a:ln>
          <a:effectLst/>
        </p:spPr>
      </p:cxnSp>
      <p:sp>
        <p:nvSpPr>
          <p:cNvPr id="14" name="Titre 1">
            <a:extLst>
              <a:ext uri="{FF2B5EF4-FFF2-40B4-BE49-F238E27FC236}">
                <a16:creationId xmlns:a16="http://schemas.microsoft.com/office/drawing/2014/main" id="{9E8898B8-56D4-2F1D-64C5-FA17F4D7430E}"/>
              </a:ext>
            </a:extLst>
          </p:cNvPr>
          <p:cNvSpPr txBox="1">
            <a:spLocks/>
          </p:cNvSpPr>
          <p:nvPr/>
        </p:nvSpPr>
        <p:spPr>
          <a:xfrm>
            <a:off x="252000" y="192360"/>
            <a:ext cx="8639999" cy="701731"/>
          </a:xfrm>
          <a:prstGeom prst="rect">
            <a:avLst/>
          </a:prstGeom>
        </p:spPr>
        <p:txBody>
          <a:bodyPr>
            <a:normAutofit/>
          </a:bodyPr>
          <a:lstStyle>
            <a:lvl1pPr algn="l" defTabSz="914373" rtl="0" eaLnBrk="1" latinLnBrk="0" hangingPunct="1">
              <a:lnSpc>
                <a:spcPct val="90000"/>
              </a:lnSpc>
              <a:spcBef>
                <a:spcPct val="0"/>
              </a:spcBef>
              <a:buNone/>
              <a:defRPr sz="4400" kern="1200">
                <a:solidFill>
                  <a:schemeClr val="tx1"/>
                </a:solidFill>
                <a:latin typeface="+mj-lt"/>
                <a:ea typeface="+mj-ea"/>
                <a:cs typeface="+mj-cs"/>
              </a:defRPr>
            </a:lvl1pPr>
          </a:lstStyle>
          <a:p>
            <a:pPr defTabSz="914351"/>
            <a:r>
              <a:rPr lang="fr-CH" sz="2400" b="1" dirty="0">
                <a:solidFill>
                  <a:srgbClr val="AF4C64"/>
                </a:solidFill>
                <a:latin typeface="Arial" panose="020B0604020202020204" pitchFamily="34" charset="0"/>
                <a:cs typeface="Arial" panose="020B0604020202020204" pitchFamily="34" charset="0"/>
              </a:rPr>
              <a:t>Nos missions</a:t>
            </a:r>
          </a:p>
        </p:txBody>
      </p:sp>
      <p:sp>
        <p:nvSpPr>
          <p:cNvPr id="15" name="Espace réservé du pied de page 3">
            <a:extLst>
              <a:ext uri="{FF2B5EF4-FFF2-40B4-BE49-F238E27FC236}">
                <a16:creationId xmlns:a16="http://schemas.microsoft.com/office/drawing/2014/main" id="{FA3D2BB7-5A84-1897-8AB5-3E2FB2D5E017}"/>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3252113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a:extLst>
              <a:ext uri="{FF2B5EF4-FFF2-40B4-BE49-F238E27FC236}">
                <a16:creationId xmlns:a16="http://schemas.microsoft.com/office/drawing/2014/main" id="{39DC32F6-0302-4F51-C021-8BE20F472E89}"/>
              </a:ext>
            </a:extLst>
          </p:cNvPr>
          <p:cNvSpPr>
            <a:spLocks noGrp="1"/>
          </p:cNvSpPr>
          <p:nvPr>
            <p:ph type="ftr" sz="quarter" idx="5"/>
          </p:nvPr>
        </p:nvSpPr>
        <p:spPr>
          <a:xfrm>
            <a:off x="171433" y="4852380"/>
            <a:ext cx="4887288" cy="272891"/>
          </a:xfrm>
        </p:spPr>
        <p:txBody>
          <a:bodyPr/>
          <a:lstStyle/>
          <a:p>
            <a:pPr algn="l"/>
            <a:r>
              <a:rPr lang="fr-CH" dirty="0"/>
              <a:t>Faculté de biologie et de médecine - Institut universitaire de formation et de recherche en soins (IUFRS)</a:t>
            </a:r>
          </a:p>
        </p:txBody>
      </p:sp>
      <p:sp>
        <p:nvSpPr>
          <p:cNvPr id="3" name="Espace réservé du numéro de diapositive 2">
            <a:extLst>
              <a:ext uri="{FF2B5EF4-FFF2-40B4-BE49-F238E27FC236}">
                <a16:creationId xmlns:a16="http://schemas.microsoft.com/office/drawing/2014/main" id="{1D11B075-48C0-668C-59AA-F2C6F24C106C}"/>
              </a:ext>
            </a:extLst>
          </p:cNvPr>
          <p:cNvSpPr>
            <a:spLocks noGrp="1"/>
          </p:cNvSpPr>
          <p:nvPr>
            <p:ph type="sldNum" sz="quarter" idx="7"/>
          </p:nvPr>
        </p:nvSpPr>
        <p:spPr>
          <a:xfrm>
            <a:off x="5286108" y="4852380"/>
            <a:ext cx="2025976" cy="272891"/>
          </a:xfrm>
        </p:spPr>
        <p:txBody>
          <a:bodyPr/>
          <a:lstStyle/>
          <a:p>
            <a:fld id="{93954E36-B195-4A0A-A530-CE34383C1F85}" type="slidenum">
              <a:rPr lang="fr-CH" smtClean="0"/>
              <a:pPr/>
              <a:t>20</a:t>
            </a:fld>
            <a:endParaRPr lang="fr-CH" dirty="0"/>
          </a:p>
        </p:txBody>
      </p:sp>
      <p:grpSp>
        <p:nvGrpSpPr>
          <p:cNvPr id="11" name="Groupe 10">
            <a:extLst>
              <a:ext uri="{FF2B5EF4-FFF2-40B4-BE49-F238E27FC236}">
                <a16:creationId xmlns:a16="http://schemas.microsoft.com/office/drawing/2014/main" id="{3267F07D-C7D6-0419-5190-8B3B1FF217AA}"/>
              </a:ext>
            </a:extLst>
          </p:cNvPr>
          <p:cNvGrpSpPr/>
          <p:nvPr/>
        </p:nvGrpSpPr>
        <p:grpSpPr>
          <a:xfrm>
            <a:off x="0" y="484725"/>
            <a:ext cx="9143999" cy="1034657"/>
            <a:chOff x="0" y="926551"/>
            <a:chExt cx="9143999" cy="1959429"/>
          </a:xfrm>
        </p:grpSpPr>
        <p:sp>
          <p:nvSpPr>
            <p:cNvPr id="5" name="Rectangle 4">
              <a:extLst>
                <a:ext uri="{FF2B5EF4-FFF2-40B4-BE49-F238E27FC236}">
                  <a16:creationId xmlns:a16="http://schemas.microsoft.com/office/drawing/2014/main" id="{7584C040-5B8D-A9C5-08BE-A264639BA2BE}"/>
                </a:ext>
              </a:extLst>
            </p:cNvPr>
            <p:cNvSpPr/>
            <p:nvPr/>
          </p:nvSpPr>
          <p:spPr>
            <a:xfrm>
              <a:off x="0" y="926551"/>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6" name="ZoneTexte 5">
              <a:extLst>
                <a:ext uri="{FF2B5EF4-FFF2-40B4-BE49-F238E27FC236}">
                  <a16:creationId xmlns:a16="http://schemas.microsoft.com/office/drawing/2014/main" id="{B2ED65B1-B0CB-D616-0543-505918B202EC}"/>
                </a:ext>
              </a:extLst>
            </p:cNvPr>
            <p:cNvSpPr txBox="1"/>
            <p:nvPr/>
          </p:nvSpPr>
          <p:spPr>
            <a:xfrm>
              <a:off x="277360" y="1185631"/>
              <a:ext cx="8866639" cy="720941"/>
            </a:xfrm>
            <a:prstGeom prst="rect">
              <a:avLst/>
            </a:prstGeom>
            <a:noFill/>
          </p:spPr>
          <p:txBody>
            <a:bodyPr wrap="square">
              <a:spAutoFit/>
            </a:bodyPr>
            <a:lstStyle/>
            <a:p>
              <a:pPr algn="ctr"/>
              <a:r>
                <a:rPr lang="fr-CH" sz="2800" b="1" dirty="0">
                  <a:solidFill>
                    <a:schemeClr val="bg1"/>
                  </a:solidFill>
                  <a:cs typeface="Arial"/>
                </a:rPr>
                <a:t>Merci de votre attention</a:t>
              </a:r>
              <a:endParaRPr lang="fr-CH" sz="2400" b="1" dirty="0">
                <a:solidFill>
                  <a:schemeClr val="bg1"/>
                </a:solidFill>
              </a:endParaRPr>
            </a:p>
          </p:txBody>
        </p:sp>
      </p:grpSp>
      <p:sp>
        <p:nvSpPr>
          <p:cNvPr id="9" name="ZoneTexte 8">
            <a:extLst>
              <a:ext uri="{FF2B5EF4-FFF2-40B4-BE49-F238E27FC236}">
                <a16:creationId xmlns:a16="http://schemas.microsoft.com/office/drawing/2014/main" id="{71886CDC-54D6-C42E-0974-367D47AB9E39}"/>
              </a:ext>
            </a:extLst>
          </p:cNvPr>
          <p:cNvSpPr txBox="1"/>
          <p:nvPr/>
        </p:nvSpPr>
        <p:spPr>
          <a:xfrm>
            <a:off x="1367534" y="1735510"/>
            <a:ext cx="6408929" cy="1815882"/>
          </a:xfrm>
          <a:prstGeom prst="rect">
            <a:avLst/>
          </a:prstGeom>
          <a:noFill/>
        </p:spPr>
        <p:txBody>
          <a:bodyPr wrap="square">
            <a:spAutoFit/>
          </a:bodyPr>
          <a:lstStyle/>
          <a:p>
            <a:pPr algn="ctr"/>
            <a:r>
              <a:rPr lang="fr-CH" sz="1400" dirty="0">
                <a:latin typeface="Aptos" panose="020B0004020202020204" pitchFamily="34" charset="0"/>
                <a:cs typeface="Calibri Light" panose="020F0302020204030204" pitchFamily="34" charset="0"/>
              </a:rPr>
              <a:t>Dre. Sc. Jenny Gentizon, inf. PhD, MER2 sup.</a:t>
            </a:r>
          </a:p>
          <a:p>
            <a:pPr algn="ctr"/>
            <a:r>
              <a:rPr lang="fr-CH" sz="1400" dirty="0">
                <a:latin typeface="Aptos" panose="020B0004020202020204" pitchFamily="34" charset="0"/>
                <a:cs typeface="Calibri Light" panose="020F0302020204030204" pitchFamily="34" charset="0"/>
              </a:rPr>
              <a:t>Responsable du programme </a:t>
            </a:r>
            <a:r>
              <a:rPr lang="fr-CH" sz="1400" dirty="0" err="1">
                <a:latin typeface="Aptos" panose="020B0004020202020204" pitchFamily="34" charset="0"/>
                <a:cs typeface="Calibri Light" panose="020F0302020204030204" pitchFamily="34" charset="0"/>
              </a:rPr>
              <a:t>MSc</a:t>
            </a:r>
            <a:r>
              <a:rPr lang="fr-CH" sz="1400" dirty="0">
                <a:latin typeface="Aptos" panose="020B0004020202020204" pitchFamily="34" charset="0"/>
                <a:cs typeface="Calibri Light" panose="020F0302020204030204" pitchFamily="34" charset="0"/>
              </a:rPr>
              <a:t> IPS</a:t>
            </a:r>
          </a:p>
          <a:p>
            <a:pPr algn="ctr"/>
            <a:r>
              <a:rPr lang="fr-CH" sz="1400" dirty="0">
                <a:latin typeface="Aptos" panose="020B0004020202020204" pitchFamily="34" charset="0"/>
                <a:cs typeface="Calibri Light" panose="020F0302020204030204" pitchFamily="34" charset="0"/>
                <a:hlinkClick r:id="rId3"/>
              </a:rPr>
              <a:t>Jenny.Gentizon@unil.ch</a:t>
            </a:r>
            <a:r>
              <a:rPr lang="fr-CH" sz="1400" dirty="0">
                <a:latin typeface="Aptos" panose="020B0004020202020204" pitchFamily="34" charset="0"/>
                <a:cs typeface="Calibri Light" panose="020F0302020204030204" pitchFamily="34" charset="0"/>
              </a:rPr>
              <a:t> </a:t>
            </a:r>
          </a:p>
          <a:p>
            <a:pPr algn="ctr"/>
            <a:endParaRPr lang="fr-CH" sz="1400" dirty="0">
              <a:latin typeface="Aptos" panose="020B0004020202020204" pitchFamily="34" charset="0"/>
              <a:cs typeface="Calibri Light" panose="020F0302020204030204" pitchFamily="34" charset="0"/>
            </a:endParaRPr>
          </a:p>
          <a:p>
            <a:pPr algn="ctr"/>
            <a:r>
              <a:rPr lang="fr-CH" sz="1400" dirty="0">
                <a:latin typeface="Aptos" panose="020B0004020202020204" pitchFamily="34" charset="0"/>
                <a:cs typeface="Calibri Light" panose="020F0302020204030204" pitchFamily="34" charset="0"/>
              </a:rPr>
              <a:t>Institut universitaire de formation et de recherche en soins (IUFRS)</a:t>
            </a:r>
            <a:br>
              <a:rPr lang="fr-CH" sz="1400" dirty="0">
                <a:latin typeface="Aptos" panose="020B0004020202020204" pitchFamily="34" charset="0"/>
                <a:cs typeface="Calibri Light" panose="020F0302020204030204" pitchFamily="34" charset="0"/>
              </a:rPr>
            </a:br>
            <a:r>
              <a:rPr lang="fr-CH" sz="1400" dirty="0">
                <a:latin typeface="Aptos" panose="020B0004020202020204" pitchFamily="34" charset="0"/>
                <a:cs typeface="Calibri Light" panose="020F0302020204030204" pitchFamily="34" charset="0"/>
              </a:rPr>
              <a:t>Faculté de biologie et de médecine</a:t>
            </a:r>
            <a:br>
              <a:rPr lang="fr-CH" sz="1400" dirty="0">
                <a:latin typeface="Aptos" panose="020B0004020202020204" pitchFamily="34" charset="0"/>
                <a:cs typeface="Calibri Light" panose="020F0302020204030204" pitchFamily="34" charset="0"/>
              </a:rPr>
            </a:br>
            <a:r>
              <a:rPr lang="fr-CH" sz="1400" dirty="0">
                <a:latin typeface="Aptos" panose="020B0004020202020204" pitchFamily="34" charset="0"/>
                <a:cs typeface="Calibri Light" panose="020F0302020204030204" pitchFamily="34" charset="0"/>
              </a:rPr>
              <a:t>Université de Lausanne (UNIL) | Centre hospitalier universitaire vaudois (CHUV)</a:t>
            </a:r>
          </a:p>
          <a:p>
            <a:pPr algn="ctr"/>
            <a:endParaRPr lang="fr-CH" sz="1400" dirty="0">
              <a:latin typeface="Aptos" panose="020B0004020202020204" pitchFamily="34" charset="0"/>
              <a:cs typeface="Calibri Light" panose="020F0302020204030204" pitchFamily="34" charset="0"/>
            </a:endParaRPr>
          </a:p>
        </p:txBody>
      </p:sp>
      <p:sp>
        <p:nvSpPr>
          <p:cNvPr id="10" name="ZoneTexte 7">
            <a:extLst>
              <a:ext uri="{FF2B5EF4-FFF2-40B4-BE49-F238E27FC236}">
                <a16:creationId xmlns:a16="http://schemas.microsoft.com/office/drawing/2014/main" id="{0EEB9497-4304-E383-6553-F049975436CB}"/>
              </a:ext>
            </a:extLst>
          </p:cNvPr>
          <p:cNvSpPr txBox="1"/>
          <p:nvPr/>
        </p:nvSpPr>
        <p:spPr>
          <a:xfrm>
            <a:off x="608137" y="4468954"/>
            <a:ext cx="8205084" cy="307777"/>
          </a:xfrm>
          <a:prstGeom prst="rect">
            <a:avLst/>
          </a:prstGeom>
          <a:noFill/>
        </p:spPr>
        <p:txBody>
          <a:bodyPr wrap="square" rtlCol="0">
            <a:spAutoFit/>
          </a:bodyPr>
          <a:lstStyle/>
          <a:p>
            <a:pPr algn="ctr">
              <a:defRPr/>
            </a:pPr>
            <a:r>
              <a:rPr lang="fr-CH" sz="1400" dirty="0">
                <a:latin typeface="Aptos" panose="020B0004020202020204" pitchFamily="34" charset="0"/>
                <a:cs typeface="Calibri Light" panose="020F0302020204030204" pitchFamily="34" charset="0"/>
              </a:rPr>
              <a:t>Fribourg | 03.10.2024 </a:t>
            </a:r>
          </a:p>
        </p:txBody>
      </p:sp>
      <p:pic>
        <p:nvPicPr>
          <p:cNvPr id="16" name="Image 15" descr="Une image contenant motif, art, carré, capture d’écran&#10;&#10;Description générée automatiquement">
            <a:extLst>
              <a:ext uri="{FF2B5EF4-FFF2-40B4-BE49-F238E27FC236}">
                <a16:creationId xmlns:a16="http://schemas.microsoft.com/office/drawing/2014/main" id="{77BBF9DC-A012-3FE6-65AD-5441DAC0CAC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1433" y="3297821"/>
            <a:ext cx="1196101" cy="1554559"/>
          </a:xfrm>
          <a:prstGeom prst="rect">
            <a:avLst/>
          </a:prstGeom>
        </p:spPr>
      </p:pic>
    </p:spTree>
    <p:extLst>
      <p:ext uri="{BB962C8B-B14F-4D97-AF65-F5344CB8AC3E}">
        <p14:creationId xmlns:p14="http://schemas.microsoft.com/office/powerpoint/2010/main" val="346627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8">
            <a:extLst>
              <a:ext uri="{FF2B5EF4-FFF2-40B4-BE49-F238E27FC236}">
                <a16:creationId xmlns:a16="http://schemas.microsoft.com/office/drawing/2014/main" id="{BE5292A1-A770-4AD3-55FF-39693B1CA83C}"/>
              </a:ext>
            </a:extLst>
          </p:cNvPr>
          <p:cNvSpPr>
            <a:spLocks noGrp="1"/>
          </p:cNvSpPr>
          <p:nvPr>
            <p:ph type="title"/>
          </p:nvPr>
        </p:nvSpPr>
        <p:spPr>
          <a:xfrm>
            <a:off x="402004" y="10609"/>
            <a:ext cx="7886700" cy="994410"/>
          </a:xfrm>
        </p:spPr>
        <p:txBody>
          <a:bodyPr>
            <a:normAutofit/>
          </a:bodyPr>
          <a:lstStyle/>
          <a:p>
            <a:r>
              <a:rPr lang="fr-CH" sz="2400" b="1" dirty="0">
                <a:solidFill>
                  <a:srgbClr val="AF4C64"/>
                </a:solidFill>
                <a:latin typeface="Arial" panose="020B0604020202020204" pitchFamily="34" charset="0"/>
                <a:cs typeface="Arial" panose="020B0604020202020204" pitchFamily="34" charset="0"/>
              </a:rPr>
              <a:t>L’IUFRS en bref</a:t>
            </a:r>
          </a:p>
        </p:txBody>
      </p:sp>
      <p:sp>
        <p:nvSpPr>
          <p:cNvPr id="5" name="Espace réservé du numéro de diapositive 4"/>
          <p:cNvSpPr>
            <a:spLocks noGrp="1"/>
          </p:cNvSpPr>
          <p:nvPr>
            <p:ph type="sldNum" sz="quarter" idx="7"/>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79F8CDA-3D76-8147-A783-F8EF6F842A04}" type="slidenum">
              <a:rPr kumimoji="0" lang="fr-FR" sz="810" b="0" i="0" u="none" strike="noStrike" kern="1200" cap="none" spc="0" normalizeH="0" baseline="0" noProof="0" smtClean="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rPr>
              <a:pPr marL="0" marR="0" lvl="0" indent="0" algn="r" defTabSz="457200" rtl="0" eaLnBrk="1" fontAlgn="auto" latinLnBrk="0" hangingPunct="1">
                <a:lnSpc>
                  <a:spcPct val="100000"/>
                </a:lnSpc>
                <a:spcBef>
                  <a:spcPts val="0"/>
                </a:spcBef>
                <a:spcAft>
                  <a:spcPts val="0"/>
                </a:spcAft>
                <a:buClrTx/>
                <a:buSzTx/>
                <a:buFontTx/>
                <a:buNone/>
                <a:tabLst/>
                <a:defRPr/>
              </a:pPr>
              <a:t>3</a:t>
            </a:fld>
            <a:r>
              <a:rPr kumimoji="0" lang="fr-FR" sz="810" b="0" i="0" u="none" strike="noStrike" kern="1200" cap="none" spc="0" normalizeH="0" baseline="0" noProof="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rPr>
              <a:t> </a:t>
            </a:r>
            <a:endParaRPr kumimoji="0" lang="fr-FR" sz="810" b="0" i="0" u="none" strike="noStrike" kern="1200" cap="none" spc="0" normalizeH="0" baseline="0" noProof="0" dirty="0">
              <a:ln>
                <a:noFill/>
              </a:ln>
              <a:solidFill>
                <a:srgbClr val="000000">
                  <a:tint val="75000"/>
                </a:srgbClr>
              </a:solidFill>
              <a:effectLst/>
              <a:uLnTx/>
              <a:uFillTx/>
              <a:latin typeface="Calibri Light" panose="020F0302020204030204" pitchFamily="34" charset="0"/>
              <a:ea typeface="+mn-ea"/>
              <a:cs typeface="Calibri Light" panose="020F0302020204030204" pitchFamily="34" charset="0"/>
            </a:endParaRPr>
          </a:p>
        </p:txBody>
      </p:sp>
      <p:sp>
        <p:nvSpPr>
          <p:cNvPr id="8" name="Espace réservé du contenu 10">
            <a:extLst>
              <a:ext uri="{FF2B5EF4-FFF2-40B4-BE49-F238E27FC236}">
                <a16:creationId xmlns:a16="http://schemas.microsoft.com/office/drawing/2014/main" id="{FA7774FF-F8A9-0432-1BCD-B9A3E6FAC8A7}"/>
              </a:ext>
            </a:extLst>
          </p:cNvPr>
          <p:cNvSpPr txBox="1">
            <a:spLocks/>
          </p:cNvSpPr>
          <p:nvPr/>
        </p:nvSpPr>
        <p:spPr>
          <a:xfrm>
            <a:off x="313950" y="934252"/>
            <a:ext cx="8694583" cy="3444511"/>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fr-CH" sz="1600" b="1" dirty="0">
                <a:latin typeface="Aptos" panose="020B0004020202020204" pitchFamily="34" charset="0"/>
                <a:cs typeface="Calibri" panose="020F0502020204030204" pitchFamily="34" charset="0"/>
              </a:rPr>
              <a:t>Mission principale</a:t>
            </a:r>
            <a:r>
              <a:rPr lang="fr-CH" sz="1600" dirty="0">
                <a:latin typeface="Aptos" panose="020B0004020202020204" pitchFamily="34" charset="0"/>
                <a:cs typeface="Calibri" panose="020F0502020204030204" pitchFamily="34" charset="0"/>
              </a:rPr>
              <a:t> </a:t>
            </a:r>
          </a:p>
          <a:p>
            <a:pPr marL="0" indent="0">
              <a:buNone/>
            </a:pPr>
            <a:r>
              <a:rPr lang="fr-CH" sz="1600" dirty="0">
                <a:latin typeface="Aptos" panose="020B0004020202020204" pitchFamily="34" charset="0"/>
                <a:cs typeface="Calibri" panose="020F0502020204030204" pitchFamily="34" charset="0"/>
              </a:rPr>
              <a:t>Formation et recherche en sciences infirmières et en sciences de la santé</a:t>
            </a:r>
          </a:p>
          <a:p>
            <a:pPr marL="0" indent="0">
              <a:buNone/>
            </a:pPr>
            <a:endParaRPr lang="fr-CH" sz="1100" dirty="0">
              <a:latin typeface="Aptos" panose="020B0004020202020204" pitchFamily="34" charset="0"/>
              <a:cs typeface="Calibri" panose="020F0502020204030204" pitchFamily="34" charset="0"/>
            </a:endParaRPr>
          </a:p>
          <a:p>
            <a:pPr marL="0" indent="0">
              <a:buNone/>
            </a:pPr>
            <a:r>
              <a:rPr lang="fr-CH" sz="1600" b="1" dirty="0">
                <a:latin typeface="Aptos" panose="020B0004020202020204" pitchFamily="34" charset="0"/>
                <a:cs typeface="Calibri" panose="020F0502020204030204" pitchFamily="34" charset="0"/>
              </a:rPr>
              <a:t>Partenaires fondateurs</a:t>
            </a:r>
            <a:endParaRPr lang="fr-CH" sz="1600" dirty="0">
              <a:latin typeface="Aptos" panose="020B0004020202020204" pitchFamily="34" charset="0"/>
              <a:cs typeface="Calibri" panose="020F0502020204030204" pitchFamily="34" charset="0"/>
            </a:endParaRPr>
          </a:p>
          <a:p>
            <a:pPr marL="0" indent="0">
              <a:buNone/>
            </a:pPr>
            <a:r>
              <a:rPr lang="fr-CH" sz="1600" dirty="0">
                <a:latin typeface="Aptos" panose="020B0004020202020204" pitchFamily="34" charset="0"/>
                <a:cs typeface="Calibri" panose="020F0502020204030204" pitchFamily="34" charset="0"/>
              </a:rPr>
              <a:t>UNIL, CHUV, HES-SO, Fondation La Source, UNIGE, HUG </a:t>
            </a:r>
          </a:p>
          <a:p>
            <a:pPr marL="0" indent="0">
              <a:buNone/>
            </a:pPr>
            <a:endParaRPr lang="fr-CH" sz="1000" dirty="0">
              <a:latin typeface="Aptos" panose="020B0004020202020204" pitchFamily="34" charset="0"/>
              <a:cs typeface="Calibri" panose="020F0502020204030204" pitchFamily="34" charset="0"/>
            </a:endParaRP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2008</a:t>
            </a:r>
            <a:r>
              <a:rPr lang="fr-CH" sz="1600" dirty="0">
                <a:latin typeface="Aptos" panose="020B0004020202020204" pitchFamily="34" charset="0"/>
                <a:cs typeface="Calibri" panose="020F0502020204030204" pitchFamily="34" charset="0"/>
              </a:rPr>
              <a:t> 	Programme Doctorat ès sciences infirmières (PhD) | UNIL</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2009</a:t>
            </a:r>
            <a:r>
              <a:rPr lang="fr-CH" sz="1600" dirty="0">
                <a:latin typeface="Aptos" panose="020B0004020202020204" pitchFamily="34" charset="0"/>
                <a:cs typeface="Calibri" panose="020F0502020204030204" pitchFamily="34" charset="0"/>
              </a:rPr>
              <a:t>	</a:t>
            </a:r>
            <a:r>
              <a:rPr lang="fr-CH" sz="1600" b="1" dirty="0">
                <a:latin typeface="Aptos" panose="020B0004020202020204" pitchFamily="34" charset="0"/>
                <a:cs typeface="Calibri" panose="020F0502020204030204" pitchFamily="34" charset="0"/>
              </a:rPr>
              <a:t>Programme Master ès Sciences en sciences infirmières (</a:t>
            </a:r>
            <a:r>
              <a:rPr lang="fr-CH" sz="1600" b="1" dirty="0" err="1">
                <a:latin typeface="Aptos" panose="020B0004020202020204" pitchFamily="34" charset="0"/>
                <a:cs typeface="Calibri" panose="020F0502020204030204" pitchFamily="34" charset="0"/>
              </a:rPr>
              <a:t>MScSI</a:t>
            </a:r>
            <a:r>
              <a:rPr lang="fr-CH" sz="1600" b="1" dirty="0">
                <a:latin typeface="Aptos" panose="020B0004020202020204" pitchFamily="34" charset="0"/>
                <a:cs typeface="Calibri" panose="020F0502020204030204" pitchFamily="34" charset="0"/>
              </a:rPr>
              <a:t>) | UNIL - HES-SO</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2017</a:t>
            </a:r>
            <a:r>
              <a:rPr lang="fr-CH" sz="1600" dirty="0">
                <a:solidFill>
                  <a:srgbClr val="AF4C64"/>
                </a:solidFill>
                <a:latin typeface="Aptos" panose="020B0004020202020204" pitchFamily="34" charset="0"/>
                <a:cs typeface="Calibri" panose="020F0502020204030204" pitchFamily="34" charset="0"/>
              </a:rPr>
              <a:t> </a:t>
            </a:r>
            <a:r>
              <a:rPr lang="fr-CH" sz="1600" dirty="0">
                <a:latin typeface="Aptos" panose="020B0004020202020204" pitchFamily="34" charset="0"/>
                <a:cs typeface="Calibri" panose="020F0502020204030204" pitchFamily="34" charset="0"/>
              </a:rPr>
              <a:t>	Programme Master ès Sciences en sciences de la santé (</a:t>
            </a:r>
            <a:r>
              <a:rPr lang="fr-CH" sz="1600" dirty="0" err="1">
                <a:latin typeface="Aptos" panose="020B0004020202020204" pitchFamily="34" charset="0"/>
                <a:cs typeface="Calibri" panose="020F0502020204030204" pitchFamily="34" charset="0"/>
              </a:rPr>
              <a:t>MScSA</a:t>
            </a:r>
            <a:r>
              <a:rPr lang="fr-CH" sz="1600" dirty="0">
                <a:latin typeface="Aptos" panose="020B0004020202020204" pitchFamily="34" charset="0"/>
                <a:cs typeface="Calibri" panose="020F0502020204030204" pitchFamily="34" charset="0"/>
              </a:rPr>
              <a:t>) | HES-SO - UNIL</a:t>
            </a:r>
          </a:p>
          <a:p>
            <a:pPr marL="0" indent="0">
              <a:buNone/>
              <a:tabLst>
                <a:tab pos="669131" algn="l"/>
              </a:tabLst>
            </a:pPr>
            <a:r>
              <a:rPr lang="fr-CH" sz="1600" b="1" dirty="0">
                <a:solidFill>
                  <a:srgbClr val="AF4C64"/>
                </a:solidFill>
                <a:latin typeface="Aptos" panose="020B0004020202020204" pitchFamily="34" charset="0"/>
                <a:cs typeface="Calibri" panose="020F0502020204030204" pitchFamily="34" charset="0"/>
              </a:rPr>
              <a:t>2018</a:t>
            </a:r>
            <a:r>
              <a:rPr lang="fr-CH" sz="1600" dirty="0">
                <a:solidFill>
                  <a:srgbClr val="AF4C64"/>
                </a:solidFill>
                <a:latin typeface="Aptos" panose="020B0004020202020204" pitchFamily="34" charset="0"/>
                <a:cs typeface="Calibri" panose="020F0502020204030204" pitchFamily="34" charset="0"/>
              </a:rPr>
              <a:t> </a:t>
            </a:r>
            <a:r>
              <a:rPr lang="fr-CH" sz="1600" dirty="0">
                <a:latin typeface="Aptos" panose="020B0004020202020204" pitchFamily="34" charset="0"/>
                <a:cs typeface="Calibri" panose="020F0502020204030204" pitchFamily="34" charset="0"/>
              </a:rPr>
              <a:t>	</a:t>
            </a:r>
            <a:r>
              <a:rPr lang="fr-CH" sz="1600" b="1" dirty="0">
                <a:latin typeface="Aptos" panose="020B0004020202020204" pitchFamily="34" charset="0"/>
                <a:cs typeface="Calibri" panose="020F0502020204030204" pitchFamily="34" charset="0"/>
              </a:rPr>
              <a:t>Programme Master ès Sciences en pratique infirmière spécialisée (</a:t>
            </a:r>
            <a:r>
              <a:rPr lang="fr-CH" sz="1600" b="1" dirty="0" err="1">
                <a:latin typeface="Aptos" panose="020B0004020202020204" pitchFamily="34" charset="0"/>
                <a:cs typeface="Calibri" panose="020F0502020204030204" pitchFamily="34" charset="0"/>
              </a:rPr>
              <a:t>MScIPS</a:t>
            </a:r>
            <a:r>
              <a:rPr lang="fr-CH" sz="1600" b="1" dirty="0">
                <a:latin typeface="Aptos" panose="020B0004020202020204" pitchFamily="34" charset="0"/>
                <a:cs typeface="Calibri" panose="020F0502020204030204" pitchFamily="34" charset="0"/>
              </a:rPr>
              <a:t>) | UNIL</a:t>
            </a:r>
          </a:p>
          <a:p>
            <a:pPr marL="0" indent="0">
              <a:buNone/>
            </a:pPr>
            <a:endParaRPr lang="fr-CH" sz="1600" dirty="0">
              <a:latin typeface="Aptos" panose="020B0004020202020204" pitchFamily="34" charset="0"/>
              <a:cs typeface="Calibri" panose="020F0502020204030204" pitchFamily="34" charset="0"/>
            </a:endParaRPr>
          </a:p>
        </p:txBody>
      </p:sp>
      <p:sp>
        <p:nvSpPr>
          <p:cNvPr id="6" name="Espace réservé du pied de page 3">
            <a:extLst>
              <a:ext uri="{FF2B5EF4-FFF2-40B4-BE49-F238E27FC236}">
                <a16:creationId xmlns:a16="http://schemas.microsoft.com/office/drawing/2014/main" id="{DC28E526-B0CA-F8E5-773F-C06E99162ACA}"/>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spTree>
    <p:extLst>
      <p:ext uri="{BB962C8B-B14F-4D97-AF65-F5344CB8AC3E}">
        <p14:creationId xmlns:p14="http://schemas.microsoft.com/office/powerpoint/2010/main" val="2631445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7"/>
          <p:cNvSpPr txBox="1">
            <a:spLocks/>
          </p:cNvSpPr>
          <p:nvPr/>
        </p:nvSpPr>
        <p:spPr>
          <a:xfrm>
            <a:off x="371747" y="85848"/>
            <a:ext cx="8229600" cy="4883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dirty="0">
                <a:solidFill>
                  <a:srgbClr val="AF4C64"/>
                </a:solidFill>
                <a:latin typeface="Arial" panose="020B0604020202020204" pitchFamily="34" charset="0"/>
                <a:cs typeface="Arial" panose="020B0604020202020204" pitchFamily="34" charset="0"/>
              </a:rPr>
              <a:t>Un </a:t>
            </a:r>
            <a:r>
              <a:rPr lang="en-US" sz="2400" b="1" dirty="0" err="1">
                <a:solidFill>
                  <a:srgbClr val="AF4C64"/>
                </a:solidFill>
                <a:latin typeface="Arial" panose="020B0604020202020204" pitchFamily="34" charset="0"/>
                <a:cs typeface="Arial" panose="020B0604020202020204" pitchFamily="34" charset="0"/>
              </a:rPr>
              <a:t>nombre</a:t>
            </a:r>
            <a:r>
              <a:rPr lang="en-US" sz="2400" b="1" dirty="0">
                <a:solidFill>
                  <a:srgbClr val="AF4C64"/>
                </a:solidFill>
                <a:latin typeface="Arial" panose="020B0604020202020204" pitchFamily="34" charset="0"/>
                <a:cs typeface="Arial" panose="020B0604020202020204" pitchFamily="34" charset="0"/>
              </a:rPr>
              <a:t> croissant </a:t>
            </a:r>
            <a:r>
              <a:rPr lang="en-US" sz="2400" b="1" dirty="0" err="1">
                <a:solidFill>
                  <a:srgbClr val="AF4C64"/>
                </a:solidFill>
                <a:latin typeface="Arial" panose="020B0604020202020204" pitchFamily="34" charset="0"/>
                <a:cs typeface="Arial" panose="020B0604020202020204" pitchFamily="34" charset="0"/>
              </a:rPr>
              <a:t>d’étudiant</a:t>
            </a:r>
            <a:r>
              <a:rPr lang="fr-CH" sz="2400" b="1" dirty="0">
                <a:solidFill>
                  <a:srgbClr val="AF4C64"/>
                </a:solidFill>
                <a:latin typeface="Arial" panose="020B0604020202020204" pitchFamily="34" charset="0"/>
                <a:cs typeface="Arial" panose="020B0604020202020204" pitchFamily="34" charset="0"/>
              </a:rPr>
              <a:t>·es</a:t>
            </a:r>
          </a:p>
        </p:txBody>
      </p:sp>
      <p:graphicFrame>
        <p:nvGraphicFramePr>
          <p:cNvPr id="2" name="Graphique 1">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883753222"/>
              </p:ext>
            </p:extLst>
          </p:nvPr>
        </p:nvGraphicFramePr>
        <p:xfrm>
          <a:off x="48474" y="951258"/>
          <a:ext cx="8960444" cy="3579178"/>
        </p:xfrm>
        <a:graphic>
          <a:graphicData uri="http://schemas.openxmlformats.org/drawingml/2006/chart">
            <c:chart xmlns:c="http://schemas.openxmlformats.org/drawingml/2006/chart" xmlns:r="http://schemas.openxmlformats.org/officeDocument/2006/relationships" r:id="rId3"/>
          </a:graphicData>
        </a:graphic>
      </p:graphicFrame>
      <p:sp>
        <p:nvSpPr>
          <p:cNvPr id="3" name="Espace réservé du pied de page 3">
            <a:extLst>
              <a:ext uri="{FF2B5EF4-FFF2-40B4-BE49-F238E27FC236}">
                <a16:creationId xmlns:a16="http://schemas.microsoft.com/office/drawing/2014/main" id="{A9DE870E-9CF9-79DB-4113-86A4ECC2028C}"/>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999568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Média en ligne 2" title="Cultiver le futur des soins et de la santé : la formation à l'IUFRS">
            <a:hlinkClick r:id="" action="ppaction://media"/>
            <a:extLst>
              <a:ext uri="{FF2B5EF4-FFF2-40B4-BE49-F238E27FC236}">
                <a16:creationId xmlns:a16="http://schemas.microsoft.com/office/drawing/2014/main" id="{13A34101-0DAF-1870-8807-4951B85C247D}"/>
              </a:ext>
            </a:extLst>
          </p:cNvPr>
          <p:cNvPicPr>
            <a:picLocks noRot="1" noChangeAspect="1"/>
          </p:cNvPicPr>
          <p:nvPr>
            <a:videoFile r:link="rId1"/>
          </p:nvPr>
        </p:nvPicPr>
        <p:blipFill>
          <a:blip r:embed="rId4"/>
          <a:stretch>
            <a:fillRect/>
          </a:stretch>
        </p:blipFill>
        <p:spPr>
          <a:xfrm>
            <a:off x="1453878" y="382930"/>
            <a:ext cx="6702985" cy="3786864"/>
          </a:xfrm>
          <a:prstGeom prst="rect">
            <a:avLst/>
          </a:prstGeom>
        </p:spPr>
      </p:pic>
      <p:pic>
        <p:nvPicPr>
          <p:cNvPr id="5" name="Image 4" descr="Une image contenant motif, art, carré, Symétrie&#10;&#10;Description générée automatiquement">
            <a:extLst>
              <a:ext uri="{FF2B5EF4-FFF2-40B4-BE49-F238E27FC236}">
                <a16:creationId xmlns:a16="http://schemas.microsoft.com/office/drawing/2014/main" id="{E54E3DBD-F167-07C9-B367-323FC31FEF0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5863" y="3518208"/>
            <a:ext cx="1002681" cy="1303173"/>
          </a:xfrm>
          <a:prstGeom prst="rect">
            <a:avLst/>
          </a:prstGeom>
        </p:spPr>
      </p:pic>
      <p:sp>
        <p:nvSpPr>
          <p:cNvPr id="6" name="Espace réservé du pied de page 3">
            <a:extLst>
              <a:ext uri="{FF2B5EF4-FFF2-40B4-BE49-F238E27FC236}">
                <a16:creationId xmlns:a16="http://schemas.microsoft.com/office/drawing/2014/main" id="{F985A686-B27E-3FE9-2DAB-261C0172FC6C}"/>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2347240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3"/>
                </p:tgtEl>
              </p:cMediaNode>
            </p:video>
            <p:seq concurrent="1" nextAc="seek">
              <p:cTn id="8" restart="whenNotActive" fill="hold" evtFilter="cancelBubble" nodeType="interactiveSeq">
                <p:stCondLst>
                  <p:cond evt="onClick" delay="0">
                    <p:tgtEl>
                      <p:spTgt spid="3"/>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3"/>
                                        </p:tgtEl>
                                      </p:cBhvr>
                                    </p:cmd>
                                  </p:childTnLst>
                                </p:cTn>
                              </p:par>
                            </p:childTnLst>
                          </p:cTn>
                        </p:par>
                      </p:childTnLst>
                    </p:cTn>
                  </p:par>
                </p:childTnLst>
              </p:cTn>
              <p:nextCondLst>
                <p:cond evt="onClick" delay="0">
                  <p:tgtEl>
                    <p:spTgt spid="3"/>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ZoneTexte 17"/>
          <p:cNvSpPr txBox="1"/>
          <p:nvPr/>
        </p:nvSpPr>
        <p:spPr>
          <a:xfrm>
            <a:off x="41861" y="912660"/>
            <a:ext cx="1914673" cy="1246495"/>
          </a:xfrm>
          <a:prstGeom prst="rect">
            <a:avLst/>
          </a:prstGeom>
          <a:noFill/>
        </p:spPr>
        <p:txBody>
          <a:bodyPr wrap="square" rtlCol="0">
            <a:spAutoFit/>
          </a:bodyPr>
          <a:lstStyle/>
          <a:p>
            <a:pPr algn="ctr"/>
            <a:r>
              <a:rPr lang="fr-CH" sz="1500" dirty="0" err="1">
                <a:latin typeface="Aptos" panose="020B0004020202020204" pitchFamily="34" charset="0"/>
                <a:cs typeface="Segoe UI Semilight" panose="020B0402040204020203" pitchFamily="34" charset="0"/>
              </a:rPr>
              <a:t>Infirmier·ère</a:t>
            </a:r>
            <a:r>
              <a:rPr lang="fr-CH" sz="1500" dirty="0">
                <a:latin typeface="Aptos" panose="020B0004020202020204" pitchFamily="34" charset="0"/>
                <a:cs typeface="Segoe UI Semilight" panose="020B0402040204020203" pitchFamily="34" charset="0"/>
              </a:rPr>
              <a:t> </a:t>
            </a:r>
            <a:r>
              <a:rPr lang="fr-CH" sz="1500" dirty="0" err="1">
                <a:latin typeface="Aptos" panose="020B0004020202020204" pitchFamily="34" charset="0"/>
                <a:cs typeface="Segoe UI Semilight" panose="020B0402040204020203" pitchFamily="34" charset="0"/>
              </a:rPr>
              <a:t>clinicien·ne</a:t>
            </a:r>
            <a:r>
              <a:rPr lang="fr-CH" sz="1500" dirty="0">
                <a:latin typeface="Aptos" panose="020B0004020202020204" pitchFamily="34" charset="0"/>
                <a:cs typeface="Segoe UI Semilight" panose="020B0402040204020203" pitchFamily="34" charset="0"/>
              </a:rPr>
              <a:t> </a:t>
            </a:r>
            <a:r>
              <a:rPr lang="fr-CH" sz="1500" dirty="0" err="1">
                <a:latin typeface="Aptos" panose="020B0004020202020204" pitchFamily="34" charset="0"/>
                <a:cs typeface="Segoe UI Semilight" panose="020B0402040204020203" pitchFamily="34" charset="0"/>
              </a:rPr>
              <a:t>spécialisé·e</a:t>
            </a:r>
            <a:endParaRPr lang="fr-CH" sz="1500" dirty="0">
              <a:latin typeface="Aptos" panose="020B0004020202020204" pitchFamily="34" charset="0"/>
              <a:cs typeface="Segoe UI Semilight" panose="020B0402040204020203" pitchFamily="34" charset="0"/>
            </a:endParaRPr>
          </a:p>
          <a:p>
            <a:pPr algn="ctr"/>
            <a:endParaRPr lang="fr-CH" sz="1500" dirty="0">
              <a:latin typeface="Aptos" panose="020B0004020202020204" pitchFamily="34" charset="0"/>
              <a:cs typeface="Segoe UI Semilight" panose="020B0402040204020203" pitchFamily="34" charset="0"/>
            </a:endParaRPr>
          </a:p>
          <a:p>
            <a:pPr algn="ctr"/>
            <a:r>
              <a:rPr lang="fr-CH" sz="1500" dirty="0">
                <a:latin typeface="Aptos" panose="020B0004020202020204" pitchFamily="34" charset="0"/>
                <a:cs typeface="Segoe UI Semilight" panose="020B0402040204020203" pitchFamily="34" charset="0"/>
              </a:rPr>
              <a:t> </a:t>
            </a:r>
          </a:p>
        </p:txBody>
      </p:sp>
      <p:sp>
        <p:nvSpPr>
          <p:cNvPr id="21" name="ZoneTexte 20"/>
          <p:cNvSpPr txBox="1"/>
          <p:nvPr/>
        </p:nvSpPr>
        <p:spPr>
          <a:xfrm>
            <a:off x="7029266" y="3302294"/>
            <a:ext cx="2114734" cy="1477328"/>
          </a:xfrm>
          <a:prstGeom prst="rect">
            <a:avLst/>
          </a:prstGeom>
          <a:noFill/>
        </p:spPr>
        <p:txBody>
          <a:bodyPr wrap="square" rtlCol="0">
            <a:spAutoFit/>
          </a:bodyPr>
          <a:lstStyle/>
          <a:p>
            <a:pPr algn="ctr"/>
            <a:r>
              <a:rPr lang="fr-CH" sz="1500" dirty="0" err="1">
                <a:latin typeface="Aptos" panose="020B0004020202020204" pitchFamily="34" charset="0"/>
                <a:cs typeface="Segoe UI Semilight" panose="020B0402040204020203" pitchFamily="34" charset="0"/>
              </a:rPr>
              <a:t>Infirmier·ère</a:t>
            </a:r>
            <a:r>
              <a:rPr lang="fr-CH" sz="1500" dirty="0">
                <a:latin typeface="Aptos" panose="020B0004020202020204" pitchFamily="34" charset="0"/>
                <a:cs typeface="Segoe UI Semilight" panose="020B0402040204020203" pitchFamily="34" charset="0"/>
              </a:rPr>
              <a:t> </a:t>
            </a:r>
            <a:r>
              <a:rPr lang="fr-CH" sz="1500" dirty="0" err="1">
                <a:latin typeface="Aptos" panose="020B0004020202020204" pitchFamily="34" charset="0"/>
                <a:cs typeface="Segoe UI Semilight" panose="020B0402040204020203" pitchFamily="34" charset="0"/>
              </a:rPr>
              <a:t>praticien·ne</a:t>
            </a:r>
            <a:r>
              <a:rPr lang="fr-CH" sz="1500" dirty="0">
                <a:latin typeface="Aptos" panose="020B0004020202020204" pitchFamily="34" charset="0"/>
                <a:cs typeface="Segoe UI Semilight" panose="020B0402040204020203" pitchFamily="34" charset="0"/>
              </a:rPr>
              <a:t> </a:t>
            </a:r>
            <a:r>
              <a:rPr lang="fr-CH" sz="1500" dirty="0" err="1">
                <a:latin typeface="Aptos" panose="020B0004020202020204" pitchFamily="34" charset="0"/>
                <a:cs typeface="Segoe UI Semilight" panose="020B0402040204020203" pitchFamily="34" charset="0"/>
              </a:rPr>
              <a:t>spécialisé·e</a:t>
            </a:r>
            <a:endParaRPr lang="fr-CH" sz="1500" dirty="0">
              <a:latin typeface="Aptos" panose="020B0004020202020204" pitchFamily="34" charset="0"/>
              <a:cs typeface="Segoe UI Semilight" panose="020B0402040204020203" pitchFamily="34" charset="0"/>
            </a:endParaRPr>
          </a:p>
          <a:p>
            <a:pPr algn="ctr"/>
            <a:endParaRPr lang="fr-CH" sz="1500" dirty="0">
              <a:latin typeface="Aptos" panose="020B0004020202020204" pitchFamily="34" charset="0"/>
              <a:cs typeface="Segoe UI Semilight" panose="020B0402040204020203" pitchFamily="34" charset="0"/>
            </a:endParaRPr>
          </a:p>
          <a:p>
            <a:pPr algn="ctr"/>
            <a:r>
              <a:rPr lang="fr-CH" sz="1500" dirty="0">
                <a:latin typeface="Aptos" panose="020B0004020202020204" pitchFamily="34" charset="0"/>
                <a:cs typeface="Segoe UI Semilight" panose="020B0402040204020203" pitchFamily="34" charset="0"/>
              </a:rPr>
              <a:t>  </a:t>
            </a:r>
          </a:p>
          <a:p>
            <a:pPr algn="ctr"/>
            <a:endParaRPr lang="fr-CH" sz="1500" dirty="0">
              <a:latin typeface="Aptos" panose="020B0004020202020204" pitchFamily="34" charset="0"/>
              <a:cs typeface="Segoe UI Semilight" panose="020B0402040204020203" pitchFamily="34" charset="0"/>
            </a:endParaRPr>
          </a:p>
        </p:txBody>
      </p:sp>
      <p:grpSp>
        <p:nvGrpSpPr>
          <p:cNvPr id="22" name="Group 2"/>
          <p:cNvGrpSpPr/>
          <p:nvPr/>
        </p:nvGrpSpPr>
        <p:grpSpPr>
          <a:xfrm>
            <a:off x="1306631" y="996216"/>
            <a:ext cx="6306681" cy="3613352"/>
            <a:chOff x="1569281" y="1261572"/>
            <a:chExt cx="9053438" cy="5144398"/>
          </a:xfrm>
        </p:grpSpPr>
        <p:grpSp>
          <p:nvGrpSpPr>
            <p:cNvPr id="23" name="Group 13"/>
            <p:cNvGrpSpPr/>
            <p:nvPr/>
          </p:nvGrpSpPr>
          <p:grpSpPr>
            <a:xfrm>
              <a:off x="1569281" y="1261572"/>
              <a:ext cx="3600000" cy="4345066"/>
              <a:chOff x="1425553" y="1314652"/>
              <a:chExt cx="3600000" cy="4345066"/>
            </a:xfrm>
          </p:grpSpPr>
          <p:sp>
            <p:nvSpPr>
              <p:cNvPr id="37" name="Freeform 15"/>
              <p:cNvSpPr/>
              <p:nvPr/>
            </p:nvSpPr>
            <p:spPr>
              <a:xfrm>
                <a:off x="2332236" y="1314652"/>
                <a:ext cx="1786634" cy="981764"/>
              </a:xfrm>
              <a:custGeom>
                <a:avLst/>
                <a:gdLst>
                  <a:gd name="connsiteX0" fmla="*/ 893317 w 1786634"/>
                  <a:gd name="connsiteY0" fmla="*/ 0 h 981764"/>
                  <a:gd name="connsiteX1" fmla="*/ 1786634 w 1786634"/>
                  <a:gd name="connsiteY1" fmla="*/ 914484 h 981764"/>
                  <a:gd name="connsiteX2" fmla="*/ 1783316 w 1786634"/>
                  <a:gd name="connsiteY2" fmla="*/ 981764 h 981764"/>
                  <a:gd name="connsiteX3" fmla="*/ 1751304 w 1786634"/>
                  <a:gd name="connsiteY3" fmla="*/ 962316 h 981764"/>
                  <a:gd name="connsiteX4" fmla="*/ 893317 w 1786634"/>
                  <a:gd name="connsiteY4" fmla="*/ 745066 h 981764"/>
                  <a:gd name="connsiteX5" fmla="*/ 35330 w 1786634"/>
                  <a:gd name="connsiteY5" fmla="*/ 962316 h 981764"/>
                  <a:gd name="connsiteX6" fmla="*/ 3319 w 1786634"/>
                  <a:gd name="connsiteY6" fmla="*/ 981764 h 981764"/>
                  <a:gd name="connsiteX7" fmla="*/ 0 w 1786634"/>
                  <a:gd name="connsiteY7" fmla="*/ 914484 h 981764"/>
                  <a:gd name="connsiteX8" fmla="*/ 893317 w 1786634"/>
                  <a:gd name="connsiteY8" fmla="*/ 0 h 981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634" h="981764">
                    <a:moveTo>
                      <a:pt x="893317" y="0"/>
                    </a:moveTo>
                    <a:cubicBezTo>
                      <a:pt x="1386682" y="0"/>
                      <a:pt x="1786634" y="409428"/>
                      <a:pt x="1786634" y="914484"/>
                    </a:cubicBezTo>
                    <a:lnTo>
                      <a:pt x="1783316" y="981764"/>
                    </a:lnTo>
                    <a:lnTo>
                      <a:pt x="1751304" y="962316"/>
                    </a:lnTo>
                    <a:cubicBezTo>
                      <a:pt x="1496256" y="823766"/>
                      <a:pt x="1203978" y="745066"/>
                      <a:pt x="893317" y="745066"/>
                    </a:cubicBezTo>
                    <a:cubicBezTo>
                      <a:pt x="582657" y="745066"/>
                      <a:pt x="290378" y="823766"/>
                      <a:pt x="35330" y="962316"/>
                    </a:cubicBezTo>
                    <a:lnTo>
                      <a:pt x="3319" y="981764"/>
                    </a:lnTo>
                    <a:lnTo>
                      <a:pt x="0" y="914484"/>
                    </a:lnTo>
                    <a:cubicBezTo>
                      <a:pt x="0" y="409428"/>
                      <a:pt x="399952" y="0"/>
                      <a:pt x="893317" y="0"/>
                    </a:cubicBezTo>
                    <a:close/>
                  </a:path>
                </a:pathLst>
              </a:custGeom>
              <a:solidFill>
                <a:srgbClr val="7BA2C6"/>
              </a:solid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lstStyle/>
              <a:p>
                <a:pPr algn="ctr"/>
                <a:r>
                  <a:rPr lang="en-US" sz="2800" b="1" dirty="0">
                    <a:solidFill>
                      <a:schemeClr val="bg1"/>
                    </a:solidFill>
                    <a:latin typeface="Aptos" panose="020B0004020202020204" pitchFamily="34" charset="0"/>
                  </a:rPr>
                  <a:t>ICLS</a:t>
                </a:r>
                <a:endParaRPr lang="en-US" sz="3000" b="1" dirty="0">
                  <a:solidFill>
                    <a:schemeClr val="bg1"/>
                  </a:solidFill>
                  <a:latin typeface="Aptos" panose="020B0004020202020204" pitchFamily="34" charset="0"/>
                </a:endParaRPr>
              </a:p>
            </p:txBody>
          </p:sp>
          <p:grpSp>
            <p:nvGrpSpPr>
              <p:cNvPr id="38" name="Group 16"/>
              <p:cNvGrpSpPr/>
              <p:nvPr/>
            </p:nvGrpSpPr>
            <p:grpSpPr>
              <a:xfrm>
                <a:off x="1554455" y="2069928"/>
                <a:ext cx="3342197" cy="3579581"/>
                <a:chOff x="3212755" y="1786840"/>
                <a:chExt cx="3342197" cy="3579581"/>
              </a:xfrm>
              <a:solidFill>
                <a:srgbClr val="82A7C9"/>
              </a:solidFill>
            </p:grpSpPr>
            <p:sp>
              <p:nvSpPr>
                <p:cNvPr id="40" name="Freeform 18"/>
                <p:cNvSpPr/>
                <p:nvPr/>
              </p:nvSpPr>
              <p:spPr>
                <a:xfrm>
                  <a:off x="3960495" y="1786840"/>
                  <a:ext cx="1846716" cy="1177140"/>
                </a:xfrm>
                <a:custGeom>
                  <a:avLst/>
                  <a:gdLst>
                    <a:gd name="connsiteX0" fmla="*/ 923357 w 1846716"/>
                    <a:gd name="connsiteY0" fmla="*/ 0 h 1177140"/>
                    <a:gd name="connsiteX1" fmla="*/ 1107397 w 1846716"/>
                    <a:gd name="connsiteY1" fmla="*/ 9293 h 1177140"/>
                    <a:gd name="connsiteX2" fmla="*/ 1175383 w 1846716"/>
                    <a:gd name="connsiteY2" fmla="*/ 19669 h 1177140"/>
                    <a:gd name="connsiteX3" fmla="*/ 1846716 w 1846716"/>
                    <a:gd name="connsiteY3" fmla="*/ 1177140 h 1177140"/>
                    <a:gd name="connsiteX4" fmla="*/ 0 w 1846716"/>
                    <a:gd name="connsiteY4" fmla="*/ 1177140 h 1177140"/>
                    <a:gd name="connsiteX5" fmla="*/ 671333 w 1846716"/>
                    <a:gd name="connsiteY5" fmla="*/ 19669 h 1177140"/>
                    <a:gd name="connsiteX6" fmla="*/ 739318 w 1846716"/>
                    <a:gd name="connsiteY6" fmla="*/ 9293 h 1177140"/>
                    <a:gd name="connsiteX7" fmla="*/ 923357 w 1846716"/>
                    <a:gd name="connsiteY7" fmla="*/ 0 h 11771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46716" h="1177140">
                      <a:moveTo>
                        <a:pt x="923357" y="0"/>
                      </a:moveTo>
                      <a:cubicBezTo>
                        <a:pt x="985489" y="0"/>
                        <a:pt x="1046886" y="3148"/>
                        <a:pt x="1107397" y="9293"/>
                      </a:cubicBezTo>
                      <a:lnTo>
                        <a:pt x="1175383" y="19669"/>
                      </a:lnTo>
                      <a:lnTo>
                        <a:pt x="1846716" y="1177140"/>
                      </a:lnTo>
                      <a:lnTo>
                        <a:pt x="0" y="1177140"/>
                      </a:lnTo>
                      <a:lnTo>
                        <a:pt x="671333" y="19669"/>
                      </a:lnTo>
                      <a:lnTo>
                        <a:pt x="739318" y="9293"/>
                      </a:lnTo>
                      <a:cubicBezTo>
                        <a:pt x="799828" y="3148"/>
                        <a:pt x="861225" y="0"/>
                        <a:pt x="923357" y="0"/>
                      </a:cubicBezTo>
                      <a:close/>
                    </a:path>
                  </a:pathLst>
                </a:custGeom>
                <a:gradFill>
                  <a:gsLst>
                    <a:gs pos="0">
                      <a:srgbClr val="7BA2C6"/>
                    </a:gs>
                    <a:gs pos="100000">
                      <a:srgbClr val="A0BCD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tIns="297000" rtlCol="0" anchor="ctr"/>
                <a:lstStyle/>
                <a:p>
                  <a:pPr algn="ctr"/>
                  <a:r>
                    <a:rPr lang="en-US" sz="1600" dirty="0">
                      <a:solidFill>
                        <a:srgbClr val="3B75AA"/>
                      </a:solidFill>
                      <a:latin typeface="Aptos" panose="020B0004020202020204" pitchFamily="34" charset="0"/>
                    </a:rPr>
                    <a:t>Patient</a:t>
                  </a:r>
                  <a:endParaRPr lang="en-US" sz="1400" dirty="0">
                    <a:solidFill>
                      <a:srgbClr val="3B75AA"/>
                    </a:solidFill>
                    <a:latin typeface="Aptos" panose="020B0004020202020204" pitchFamily="34" charset="0"/>
                  </a:endParaRPr>
                </a:p>
              </p:txBody>
            </p:sp>
            <p:sp>
              <p:nvSpPr>
                <p:cNvPr id="41" name="Freeform 19"/>
                <p:cNvSpPr/>
                <p:nvPr/>
              </p:nvSpPr>
              <p:spPr>
                <a:xfrm>
                  <a:off x="3405591" y="3021271"/>
                  <a:ext cx="2956524" cy="889347"/>
                </a:xfrm>
                <a:custGeom>
                  <a:avLst/>
                  <a:gdLst>
                    <a:gd name="connsiteX0" fmla="*/ 515821 w 2956524"/>
                    <a:gd name="connsiteY0" fmla="*/ 0 h 889347"/>
                    <a:gd name="connsiteX1" fmla="*/ 2440703 w 2956524"/>
                    <a:gd name="connsiteY1" fmla="*/ 0 h 889347"/>
                    <a:gd name="connsiteX2" fmla="*/ 2956524 w 2956524"/>
                    <a:gd name="connsiteY2" fmla="*/ 889347 h 889347"/>
                    <a:gd name="connsiteX3" fmla="*/ 0 w 2956524"/>
                    <a:gd name="connsiteY3" fmla="*/ 889347 h 889347"/>
                  </a:gdLst>
                  <a:ahLst/>
                  <a:cxnLst>
                    <a:cxn ang="0">
                      <a:pos x="connsiteX0" y="connsiteY0"/>
                    </a:cxn>
                    <a:cxn ang="0">
                      <a:pos x="connsiteX1" y="connsiteY1"/>
                    </a:cxn>
                    <a:cxn ang="0">
                      <a:pos x="connsiteX2" y="connsiteY2"/>
                    </a:cxn>
                    <a:cxn ang="0">
                      <a:pos x="connsiteX3" y="connsiteY3"/>
                    </a:cxn>
                  </a:cxnLst>
                  <a:rect l="l" t="t" r="r" b="b"/>
                  <a:pathLst>
                    <a:path w="2956524" h="889347">
                      <a:moveTo>
                        <a:pt x="515821" y="0"/>
                      </a:moveTo>
                      <a:lnTo>
                        <a:pt x="2440703" y="0"/>
                      </a:lnTo>
                      <a:lnTo>
                        <a:pt x="2956524" y="889347"/>
                      </a:lnTo>
                      <a:lnTo>
                        <a:pt x="0" y="889347"/>
                      </a:lnTo>
                      <a:close/>
                    </a:path>
                  </a:pathLst>
                </a:custGeom>
                <a:gradFill>
                  <a:gsLst>
                    <a:gs pos="0">
                      <a:srgbClr val="ACC5DB"/>
                    </a:gs>
                    <a:gs pos="100000">
                      <a:srgbClr val="C9D9E7"/>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3B75AA"/>
                      </a:solidFill>
                      <a:latin typeface="Aptos" panose="020B0004020202020204" pitchFamily="34" charset="0"/>
                    </a:rPr>
                    <a:t>Equipe</a:t>
                  </a:r>
                  <a:endParaRPr lang="en-US" sz="1600" dirty="0">
                    <a:solidFill>
                      <a:srgbClr val="3B75AA"/>
                    </a:solidFill>
                    <a:latin typeface="Aptos" panose="020B0004020202020204" pitchFamily="34" charset="0"/>
                  </a:endParaRPr>
                </a:p>
              </p:txBody>
            </p:sp>
            <p:sp>
              <p:nvSpPr>
                <p:cNvPr id="42" name="Freeform 20"/>
                <p:cNvSpPr/>
                <p:nvPr/>
              </p:nvSpPr>
              <p:spPr>
                <a:xfrm>
                  <a:off x="3212755" y="3967909"/>
                  <a:ext cx="3342197" cy="1398512"/>
                </a:xfrm>
                <a:custGeom>
                  <a:avLst/>
                  <a:gdLst>
                    <a:gd name="connsiteX0" fmla="*/ 153620 w 3342197"/>
                    <a:gd name="connsiteY0" fmla="*/ 0 h 1398512"/>
                    <a:gd name="connsiteX1" fmla="*/ 3188579 w 3342197"/>
                    <a:gd name="connsiteY1" fmla="*/ 0 h 1398512"/>
                    <a:gd name="connsiteX2" fmla="*/ 3342197 w 3342197"/>
                    <a:gd name="connsiteY2" fmla="*/ 264859 h 1398512"/>
                    <a:gd name="connsiteX3" fmla="*/ 3329645 w 3342197"/>
                    <a:gd name="connsiteY3" fmla="*/ 299154 h 1398512"/>
                    <a:gd name="connsiteX4" fmla="*/ 1671098 w 3342197"/>
                    <a:gd name="connsiteY4" fmla="*/ 1398512 h 1398512"/>
                    <a:gd name="connsiteX5" fmla="*/ 12551 w 3342197"/>
                    <a:gd name="connsiteY5" fmla="*/ 299154 h 1398512"/>
                    <a:gd name="connsiteX6" fmla="*/ 0 w 3342197"/>
                    <a:gd name="connsiteY6" fmla="*/ 264861 h 1398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342197" h="1398512">
                      <a:moveTo>
                        <a:pt x="153620" y="0"/>
                      </a:moveTo>
                      <a:lnTo>
                        <a:pt x="3188579" y="0"/>
                      </a:lnTo>
                      <a:lnTo>
                        <a:pt x="3342197" y="264859"/>
                      </a:lnTo>
                      <a:lnTo>
                        <a:pt x="3329645" y="299154"/>
                      </a:lnTo>
                      <a:cubicBezTo>
                        <a:pt x="3056391" y="945201"/>
                        <a:pt x="2416683" y="1398512"/>
                        <a:pt x="1671098" y="1398512"/>
                      </a:cubicBezTo>
                      <a:cubicBezTo>
                        <a:pt x="925514" y="1398512"/>
                        <a:pt x="285806" y="945201"/>
                        <a:pt x="12551" y="299154"/>
                      </a:cubicBezTo>
                      <a:lnTo>
                        <a:pt x="0" y="264861"/>
                      </a:lnTo>
                      <a:close/>
                    </a:path>
                  </a:pathLst>
                </a:custGeom>
                <a:gradFill flip="none" rotWithShape="1">
                  <a:gsLst>
                    <a:gs pos="0">
                      <a:srgbClr val="CFDDEA"/>
                    </a:gs>
                    <a:gs pos="100000">
                      <a:srgbClr val="FFFFFF"/>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650"/>
                    </a:lnSpc>
                  </a:pPr>
                  <a:r>
                    <a:rPr lang="en-US" sz="1600" dirty="0" err="1">
                      <a:solidFill>
                        <a:srgbClr val="3B75AA"/>
                      </a:solidFill>
                      <a:latin typeface="Aptos" panose="020B0004020202020204" pitchFamily="34" charset="0"/>
                    </a:rPr>
                    <a:t>Système</a:t>
                  </a:r>
                  <a:br>
                    <a:rPr lang="en-US" sz="1600" dirty="0">
                      <a:solidFill>
                        <a:srgbClr val="3B75AA"/>
                      </a:solidFill>
                      <a:latin typeface="Aptos" panose="020B0004020202020204" pitchFamily="34" charset="0"/>
                    </a:rPr>
                  </a:br>
                  <a:r>
                    <a:rPr lang="en-US" sz="1600" dirty="0">
                      <a:solidFill>
                        <a:srgbClr val="3B75AA"/>
                      </a:solidFill>
                      <a:latin typeface="Aptos" panose="020B0004020202020204" pitchFamily="34" charset="0"/>
                    </a:rPr>
                    <a:t>de santé</a:t>
                  </a:r>
                </a:p>
              </p:txBody>
            </p:sp>
          </p:grpSp>
          <p:sp>
            <p:nvSpPr>
              <p:cNvPr id="39" name="Oval 17"/>
              <p:cNvSpPr/>
              <p:nvPr/>
            </p:nvSpPr>
            <p:spPr>
              <a:xfrm>
                <a:off x="1425553" y="2059718"/>
                <a:ext cx="3600000" cy="3600000"/>
              </a:xfrm>
              <a:prstGeom prst="ellipse">
                <a:avLst/>
              </a:prstGeom>
              <a:no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p>
            </p:txBody>
          </p:sp>
        </p:grpSp>
        <p:grpSp>
          <p:nvGrpSpPr>
            <p:cNvPr id="24" name="Group 22"/>
            <p:cNvGrpSpPr/>
            <p:nvPr/>
          </p:nvGrpSpPr>
          <p:grpSpPr>
            <a:xfrm>
              <a:off x="7022719" y="2006638"/>
              <a:ext cx="3600000" cy="4399332"/>
              <a:chOff x="8037119" y="2064823"/>
              <a:chExt cx="3600000" cy="4399332"/>
            </a:xfrm>
          </p:grpSpPr>
          <p:sp>
            <p:nvSpPr>
              <p:cNvPr id="27" name="Freeform 23"/>
              <p:cNvSpPr/>
              <p:nvPr/>
            </p:nvSpPr>
            <p:spPr>
              <a:xfrm flipV="1">
                <a:off x="8943802" y="5482391"/>
                <a:ext cx="1786634" cy="981764"/>
              </a:xfrm>
              <a:custGeom>
                <a:avLst/>
                <a:gdLst>
                  <a:gd name="connsiteX0" fmla="*/ 893317 w 1786634"/>
                  <a:gd name="connsiteY0" fmla="*/ 0 h 981764"/>
                  <a:gd name="connsiteX1" fmla="*/ 1786634 w 1786634"/>
                  <a:gd name="connsiteY1" fmla="*/ 914484 h 981764"/>
                  <a:gd name="connsiteX2" fmla="*/ 1783316 w 1786634"/>
                  <a:gd name="connsiteY2" fmla="*/ 981764 h 981764"/>
                  <a:gd name="connsiteX3" fmla="*/ 1751304 w 1786634"/>
                  <a:gd name="connsiteY3" fmla="*/ 962316 h 981764"/>
                  <a:gd name="connsiteX4" fmla="*/ 893317 w 1786634"/>
                  <a:gd name="connsiteY4" fmla="*/ 745066 h 981764"/>
                  <a:gd name="connsiteX5" fmla="*/ 35330 w 1786634"/>
                  <a:gd name="connsiteY5" fmla="*/ 962316 h 981764"/>
                  <a:gd name="connsiteX6" fmla="*/ 3319 w 1786634"/>
                  <a:gd name="connsiteY6" fmla="*/ 981764 h 981764"/>
                  <a:gd name="connsiteX7" fmla="*/ 0 w 1786634"/>
                  <a:gd name="connsiteY7" fmla="*/ 914484 h 981764"/>
                  <a:gd name="connsiteX8" fmla="*/ 893317 w 1786634"/>
                  <a:gd name="connsiteY8" fmla="*/ 0 h 981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86634" h="981764">
                    <a:moveTo>
                      <a:pt x="893317" y="0"/>
                    </a:moveTo>
                    <a:cubicBezTo>
                      <a:pt x="1386682" y="0"/>
                      <a:pt x="1786634" y="409428"/>
                      <a:pt x="1786634" y="914484"/>
                    </a:cubicBezTo>
                    <a:lnTo>
                      <a:pt x="1783316" y="981764"/>
                    </a:lnTo>
                    <a:lnTo>
                      <a:pt x="1751304" y="962316"/>
                    </a:lnTo>
                    <a:cubicBezTo>
                      <a:pt x="1496256" y="823766"/>
                      <a:pt x="1203978" y="745066"/>
                      <a:pt x="893317" y="745066"/>
                    </a:cubicBezTo>
                    <a:cubicBezTo>
                      <a:pt x="582657" y="745066"/>
                      <a:pt x="290378" y="823766"/>
                      <a:pt x="35330" y="962316"/>
                    </a:cubicBezTo>
                    <a:lnTo>
                      <a:pt x="3319" y="981764"/>
                    </a:lnTo>
                    <a:lnTo>
                      <a:pt x="0" y="914484"/>
                    </a:lnTo>
                    <a:cubicBezTo>
                      <a:pt x="0" y="409428"/>
                      <a:pt x="399952" y="0"/>
                      <a:pt x="893317" y="0"/>
                    </a:cubicBezTo>
                    <a:close/>
                  </a:path>
                </a:pathLst>
              </a:custGeom>
              <a:solidFill>
                <a:srgbClr val="7BA2C6"/>
              </a:solid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tIns="0" bIns="108000" rtlCol="0" anchor="ctr">
                <a:scene3d>
                  <a:camera prst="orthographicFront">
                    <a:rot lat="0" lon="0" rev="10800000"/>
                  </a:camera>
                  <a:lightRig rig="threePt" dir="t"/>
                </a:scene3d>
              </a:bodyPr>
              <a:lstStyle/>
              <a:p>
                <a:pPr algn="ctr"/>
                <a:r>
                  <a:rPr lang="en-US" sz="2800" b="1" dirty="0">
                    <a:solidFill>
                      <a:schemeClr val="bg1"/>
                    </a:solidFill>
                    <a:latin typeface="Aptos" panose="020B0004020202020204" pitchFamily="34" charset="0"/>
                  </a:rPr>
                  <a:t>IPS</a:t>
                </a:r>
              </a:p>
            </p:txBody>
          </p:sp>
          <p:grpSp>
            <p:nvGrpSpPr>
              <p:cNvPr id="29" name="Group 24"/>
              <p:cNvGrpSpPr/>
              <p:nvPr/>
            </p:nvGrpSpPr>
            <p:grpSpPr>
              <a:xfrm>
                <a:off x="8213536" y="2064823"/>
                <a:ext cx="3247167" cy="3600000"/>
                <a:chOff x="6983558" y="1876970"/>
                <a:chExt cx="3247167" cy="3600000"/>
              </a:xfrm>
            </p:grpSpPr>
            <p:sp>
              <p:nvSpPr>
                <p:cNvPr id="34" name="Freeform 27"/>
                <p:cNvSpPr/>
                <p:nvPr/>
              </p:nvSpPr>
              <p:spPr>
                <a:xfrm>
                  <a:off x="6983558" y="1876970"/>
                  <a:ext cx="3247167" cy="1198554"/>
                </a:xfrm>
                <a:custGeom>
                  <a:avLst/>
                  <a:gdLst>
                    <a:gd name="connsiteX0" fmla="*/ 1623583 w 3247167"/>
                    <a:gd name="connsiteY0" fmla="*/ 0 h 1198554"/>
                    <a:gd name="connsiteX1" fmla="*/ 3206333 w 3247167"/>
                    <a:gd name="connsiteY1" fmla="*/ 942013 h 1198554"/>
                    <a:gd name="connsiteX2" fmla="*/ 3247167 w 3247167"/>
                    <a:gd name="connsiteY2" fmla="*/ 1026779 h 1198554"/>
                    <a:gd name="connsiteX3" fmla="*/ 3147537 w 3247167"/>
                    <a:gd name="connsiteY3" fmla="*/ 1198554 h 1198554"/>
                    <a:gd name="connsiteX4" fmla="*/ 99630 w 3247167"/>
                    <a:gd name="connsiteY4" fmla="*/ 1198554 h 1198554"/>
                    <a:gd name="connsiteX5" fmla="*/ 0 w 3247167"/>
                    <a:gd name="connsiteY5" fmla="*/ 1026778 h 1198554"/>
                    <a:gd name="connsiteX6" fmla="*/ 40834 w 3247167"/>
                    <a:gd name="connsiteY6" fmla="*/ 942013 h 1198554"/>
                    <a:gd name="connsiteX7" fmla="*/ 1623583 w 3247167"/>
                    <a:gd name="connsiteY7" fmla="*/ 0 h 11985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47167" h="1198554">
                      <a:moveTo>
                        <a:pt x="1623583" y="0"/>
                      </a:moveTo>
                      <a:cubicBezTo>
                        <a:pt x="2307036" y="0"/>
                        <a:pt x="2901522" y="380908"/>
                        <a:pt x="3206333" y="942013"/>
                      </a:cubicBezTo>
                      <a:lnTo>
                        <a:pt x="3247167" y="1026779"/>
                      </a:lnTo>
                      <a:lnTo>
                        <a:pt x="3147537" y="1198554"/>
                      </a:lnTo>
                      <a:lnTo>
                        <a:pt x="99630" y="1198554"/>
                      </a:lnTo>
                      <a:lnTo>
                        <a:pt x="0" y="1026778"/>
                      </a:lnTo>
                      <a:lnTo>
                        <a:pt x="40834" y="942013"/>
                      </a:lnTo>
                      <a:cubicBezTo>
                        <a:pt x="345644" y="380908"/>
                        <a:pt x="940131" y="0"/>
                        <a:pt x="1623583" y="0"/>
                      </a:cubicBezTo>
                      <a:close/>
                    </a:path>
                  </a:pathLst>
                </a:custGeom>
                <a:gradFill flip="none" rotWithShape="1">
                  <a:gsLst>
                    <a:gs pos="0">
                      <a:srgbClr val="FEFEFF"/>
                    </a:gs>
                    <a:gs pos="100000">
                      <a:srgbClr val="D2DFEB"/>
                    </a:gs>
                  </a:gsLst>
                  <a:lin ang="5400000" scaled="1"/>
                  <a:tileRect/>
                </a:gradFill>
                <a:ln w="6350">
                  <a:noFill/>
                </a:ln>
              </p:spPr>
              <p:style>
                <a:lnRef idx="2">
                  <a:schemeClr val="accent1">
                    <a:shade val="50000"/>
                  </a:schemeClr>
                </a:lnRef>
                <a:fillRef idx="1">
                  <a:schemeClr val="accent1"/>
                </a:fillRef>
                <a:effectRef idx="0">
                  <a:schemeClr val="accent1"/>
                </a:effectRef>
                <a:fontRef idx="minor">
                  <a:schemeClr val="lt1"/>
                </a:fontRef>
              </p:style>
              <p:txBody>
                <a:bodyPr tIns="351000" bIns="27000" rtlCol="0" anchor="ctr"/>
                <a:lstStyle/>
                <a:p>
                  <a:pPr algn="ctr"/>
                  <a:r>
                    <a:rPr lang="en-US" sz="1600" dirty="0">
                      <a:solidFill>
                        <a:srgbClr val="3B75AA"/>
                      </a:solidFill>
                      <a:latin typeface="Aptos" panose="020B0004020202020204" pitchFamily="34" charset="0"/>
                    </a:rPr>
                    <a:t>Patient</a:t>
                  </a:r>
                </a:p>
              </p:txBody>
            </p:sp>
            <p:sp>
              <p:nvSpPr>
                <p:cNvPr id="35" name="Freeform 29"/>
                <p:cNvSpPr/>
                <p:nvPr/>
              </p:nvSpPr>
              <p:spPr>
                <a:xfrm>
                  <a:off x="7123264" y="3152957"/>
                  <a:ext cx="2967754" cy="882629"/>
                </a:xfrm>
                <a:custGeom>
                  <a:avLst/>
                  <a:gdLst>
                    <a:gd name="connsiteX0" fmla="*/ 0 w 2967754"/>
                    <a:gd name="connsiteY0" fmla="*/ 0 h 882629"/>
                    <a:gd name="connsiteX1" fmla="*/ 2967754 w 2967754"/>
                    <a:gd name="connsiteY1" fmla="*/ 0 h 882629"/>
                    <a:gd name="connsiteX2" fmla="*/ 2455829 w 2967754"/>
                    <a:gd name="connsiteY2" fmla="*/ 882629 h 882629"/>
                    <a:gd name="connsiteX3" fmla="*/ 511925 w 2967754"/>
                    <a:gd name="connsiteY3" fmla="*/ 882629 h 882629"/>
                  </a:gdLst>
                  <a:ahLst/>
                  <a:cxnLst>
                    <a:cxn ang="0">
                      <a:pos x="connsiteX0" y="connsiteY0"/>
                    </a:cxn>
                    <a:cxn ang="0">
                      <a:pos x="connsiteX1" y="connsiteY1"/>
                    </a:cxn>
                    <a:cxn ang="0">
                      <a:pos x="connsiteX2" y="connsiteY2"/>
                    </a:cxn>
                    <a:cxn ang="0">
                      <a:pos x="connsiteX3" y="connsiteY3"/>
                    </a:cxn>
                  </a:cxnLst>
                  <a:rect l="l" t="t" r="r" b="b"/>
                  <a:pathLst>
                    <a:path w="2967754" h="882629">
                      <a:moveTo>
                        <a:pt x="0" y="0"/>
                      </a:moveTo>
                      <a:lnTo>
                        <a:pt x="2967754" y="0"/>
                      </a:lnTo>
                      <a:lnTo>
                        <a:pt x="2455829" y="882629"/>
                      </a:lnTo>
                      <a:lnTo>
                        <a:pt x="511925" y="882629"/>
                      </a:lnTo>
                      <a:close/>
                    </a:path>
                  </a:pathLst>
                </a:custGeom>
                <a:gradFill>
                  <a:gsLst>
                    <a:gs pos="0">
                      <a:srgbClr val="D0DEEB"/>
                    </a:gs>
                    <a:gs pos="100000">
                      <a:srgbClr val="A8C2D9"/>
                    </a:gs>
                  </a:gsLst>
                  <a:lin ang="5400000" scaled="1"/>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err="1">
                      <a:solidFill>
                        <a:srgbClr val="3B75AA"/>
                      </a:solidFill>
                      <a:latin typeface="Aptos" panose="020B0004020202020204" pitchFamily="34" charset="0"/>
                    </a:rPr>
                    <a:t>Equipe</a:t>
                  </a:r>
                  <a:endParaRPr lang="en-US" sz="1600" dirty="0">
                    <a:solidFill>
                      <a:srgbClr val="3B75AA"/>
                    </a:solidFill>
                    <a:latin typeface="Aptos" panose="020B0004020202020204" pitchFamily="34" charset="0"/>
                  </a:endParaRPr>
                </a:p>
              </p:txBody>
            </p:sp>
            <p:sp>
              <p:nvSpPr>
                <p:cNvPr id="36" name="Freeform 30"/>
                <p:cNvSpPr/>
                <p:nvPr/>
              </p:nvSpPr>
              <p:spPr>
                <a:xfrm>
                  <a:off x="7679691" y="4103978"/>
                  <a:ext cx="1854900" cy="1372992"/>
                </a:xfrm>
                <a:custGeom>
                  <a:avLst/>
                  <a:gdLst>
                    <a:gd name="connsiteX0" fmla="*/ 0 w 1854900"/>
                    <a:gd name="connsiteY0" fmla="*/ 0 h 1372992"/>
                    <a:gd name="connsiteX1" fmla="*/ 1854900 w 1854900"/>
                    <a:gd name="connsiteY1" fmla="*/ 0 h 1372992"/>
                    <a:gd name="connsiteX2" fmla="*/ 1062521 w 1854900"/>
                    <a:gd name="connsiteY2" fmla="*/ 1366172 h 1372992"/>
                    <a:gd name="connsiteX3" fmla="*/ 927449 w 1854900"/>
                    <a:gd name="connsiteY3" fmla="*/ 1372992 h 1372992"/>
                    <a:gd name="connsiteX4" fmla="*/ 792379 w 1854900"/>
                    <a:gd name="connsiteY4" fmla="*/ 1366172 h 13729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54900" h="1372992">
                      <a:moveTo>
                        <a:pt x="0" y="0"/>
                      </a:moveTo>
                      <a:lnTo>
                        <a:pt x="1854900" y="0"/>
                      </a:lnTo>
                      <a:lnTo>
                        <a:pt x="1062521" y="1366172"/>
                      </a:lnTo>
                      <a:lnTo>
                        <a:pt x="927449" y="1372992"/>
                      </a:lnTo>
                      <a:lnTo>
                        <a:pt x="792379" y="1366172"/>
                      </a:lnTo>
                      <a:close/>
                    </a:path>
                  </a:pathLst>
                </a:custGeom>
                <a:gradFill>
                  <a:gsLst>
                    <a:gs pos="0">
                      <a:srgbClr val="A3BED7"/>
                    </a:gs>
                    <a:gs pos="100000">
                      <a:srgbClr val="7DA3C7"/>
                    </a:gs>
                  </a:gsLst>
                  <a:lin ang="5400000" scaled="1"/>
                </a:gradFill>
                <a:ln w="6350">
                  <a:noFill/>
                </a:ln>
              </p:spPr>
              <p:style>
                <a:lnRef idx="2">
                  <a:schemeClr val="accent1">
                    <a:shade val="50000"/>
                  </a:schemeClr>
                </a:lnRef>
                <a:fillRef idx="1">
                  <a:schemeClr val="accent1"/>
                </a:fillRef>
                <a:effectRef idx="0">
                  <a:schemeClr val="accent1"/>
                </a:effectRef>
                <a:fontRef idx="minor">
                  <a:schemeClr val="lt1"/>
                </a:fontRef>
              </p:style>
              <p:txBody>
                <a:bodyPr tIns="27000" bIns="432000" rtlCol="0" anchor="ctr"/>
                <a:lstStyle/>
                <a:p>
                  <a:pPr algn="ctr">
                    <a:lnSpc>
                      <a:spcPts val="1650"/>
                    </a:lnSpc>
                  </a:pPr>
                  <a:r>
                    <a:rPr lang="en-US" sz="1600" dirty="0" err="1">
                      <a:solidFill>
                        <a:srgbClr val="3B75AA"/>
                      </a:solidFill>
                      <a:latin typeface="Aptos" panose="020B0004020202020204" pitchFamily="34" charset="0"/>
                    </a:rPr>
                    <a:t>Système</a:t>
                  </a:r>
                  <a:br>
                    <a:rPr lang="en-US" sz="1600" dirty="0">
                      <a:solidFill>
                        <a:srgbClr val="3B75AA"/>
                      </a:solidFill>
                      <a:latin typeface="Aptos" panose="020B0004020202020204" pitchFamily="34" charset="0"/>
                    </a:rPr>
                  </a:br>
                  <a:r>
                    <a:rPr lang="en-US" sz="1600" dirty="0">
                      <a:solidFill>
                        <a:srgbClr val="3B75AA"/>
                      </a:solidFill>
                      <a:latin typeface="Aptos" panose="020B0004020202020204" pitchFamily="34" charset="0"/>
                    </a:rPr>
                    <a:t>de santé</a:t>
                  </a:r>
                </a:p>
              </p:txBody>
            </p:sp>
          </p:grpSp>
          <p:sp>
            <p:nvSpPr>
              <p:cNvPr id="30" name="Oval 26"/>
              <p:cNvSpPr/>
              <p:nvPr/>
            </p:nvSpPr>
            <p:spPr>
              <a:xfrm>
                <a:off x="8037119" y="2064823"/>
                <a:ext cx="3600000" cy="3600000"/>
              </a:xfrm>
              <a:prstGeom prst="ellipse">
                <a:avLst/>
              </a:prstGeom>
              <a:noFill/>
              <a:ln w="76200">
                <a:solidFill>
                  <a:srgbClr val="7BA2C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grpSp>
        <p:sp>
          <p:nvSpPr>
            <p:cNvPr id="25" name="Freeform 38"/>
            <p:cNvSpPr/>
            <p:nvPr/>
          </p:nvSpPr>
          <p:spPr>
            <a:xfrm>
              <a:off x="4822682" y="2028364"/>
              <a:ext cx="2550309" cy="3146750"/>
            </a:xfrm>
            <a:custGeom>
              <a:avLst/>
              <a:gdLst>
                <a:gd name="connsiteX0" fmla="*/ 1273318 w 2550309"/>
                <a:gd name="connsiteY0" fmla="*/ 0 h 3146750"/>
                <a:gd name="connsiteX1" fmla="*/ 2542421 w 2550309"/>
                <a:gd name="connsiteY1" fmla="*/ 693686 h 3146750"/>
                <a:gd name="connsiteX2" fmla="*/ 2550309 w 2550309"/>
                <a:gd name="connsiteY2" fmla="*/ 707035 h 3146750"/>
                <a:gd name="connsiteX3" fmla="*/ 2507449 w 2550309"/>
                <a:gd name="connsiteY3" fmla="*/ 764351 h 3146750"/>
                <a:gd name="connsiteX4" fmla="*/ 2200037 w 2550309"/>
                <a:gd name="connsiteY4" fmla="*/ 1770748 h 3146750"/>
                <a:gd name="connsiteX5" fmla="*/ 2341490 w 2550309"/>
                <a:gd name="connsiteY5" fmla="*/ 2471390 h 3146750"/>
                <a:gd name="connsiteX6" fmla="*/ 2413338 w 2550309"/>
                <a:gd name="connsiteY6" fmla="*/ 2620537 h 3146750"/>
                <a:gd name="connsiteX7" fmla="*/ 2355535 w 2550309"/>
                <a:gd name="connsiteY7" fmla="*/ 2685919 h 3146750"/>
                <a:gd name="connsiteX8" fmla="*/ 1273318 w 2550309"/>
                <a:gd name="connsiteY8" fmla="*/ 3146750 h 3146750"/>
                <a:gd name="connsiteX9" fmla="*/ 191102 w 2550309"/>
                <a:gd name="connsiteY9" fmla="*/ 2685919 h 3146750"/>
                <a:gd name="connsiteX10" fmla="*/ 136548 w 2550309"/>
                <a:gd name="connsiteY10" fmla="*/ 2624213 h 3146750"/>
                <a:gd name="connsiteX11" fmla="*/ 211459 w 2550309"/>
                <a:gd name="connsiteY11" fmla="*/ 2468706 h 3146750"/>
                <a:gd name="connsiteX12" fmla="*/ 352912 w 2550309"/>
                <a:gd name="connsiteY12" fmla="*/ 1768064 h 3146750"/>
                <a:gd name="connsiteX13" fmla="*/ 45501 w 2550309"/>
                <a:gd name="connsiteY13" fmla="*/ 761667 h 3146750"/>
                <a:gd name="connsiteX14" fmla="*/ 0 w 2550309"/>
                <a:gd name="connsiteY14" fmla="*/ 700820 h 3146750"/>
                <a:gd name="connsiteX15" fmla="*/ 4216 w 2550309"/>
                <a:gd name="connsiteY15" fmla="*/ 693686 h 3146750"/>
                <a:gd name="connsiteX16" fmla="*/ 1273318 w 2550309"/>
                <a:gd name="connsiteY16" fmla="*/ 0 h 31467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50309" h="3146750">
                  <a:moveTo>
                    <a:pt x="1273318" y="0"/>
                  </a:moveTo>
                  <a:cubicBezTo>
                    <a:pt x="1801608" y="0"/>
                    <a:pt x="2267382" y="275166"/>
                    <a:pt x="2542421" y="693686"/>
                  </a:cubicBezTo>
                  <a:lnTo>
                    <a:pt x="2550309" y="707035"/>
                  </a:lnTo>
                  <a:lnTo>
                    <a:pt x="2507449" y="764351"/>
                  </a:lnTo>
                  <a:cubicBezTo>
                    <a:pt x="2313365" y="1051633"/>
                    <a:pt x="2200037" y="1397956"/>
                    <a:pt x="2200037" y="1770748"/>
                  </a:cubicBezTo>
                  <a:cubicBezTo>
                    <a:pt x="2200037" y="2019276"/>
                    <a:pt x="2250405" y="2256041"/>
                    <a:pt x="2341490" y="2471390"/>
                  </a:cubicBezTo>
                  <a:lnTo>
                    <a:pt x="2413338" y="2620537"/>
                  </a:lnTo>
                  <a:lnTo>
                    <a:pt x="2355535" y="2685919"/>
                  </a:lnTo>
                  <a:cubicBezTo>
                    <a:pt x="2078572" y="2970644"/>
                    <a:pt x="1695950" y="3146750"/>
                    <a:pt x="1273318" y="3146750"/>
                  </a:cubicBezTo>
                  <a:cubicBezTo>
                    <a:pt x="850686" y="3146750"/>
                    <a:pt x="468065" y="2970644"/>
                    <a:pt x="191102" y="2685919"/>
                  </a:cubicBezTo>
                  <a:lnTo>
                    <a:pt x="136548" y="2624213"/>
                  </a:lnTo>
                  <a:lnTo>
                    <a:pt x="211459" y="2468706"/>
                  </a:lnTo>
                  <a:cubicBezTo>
                    <a:pt x="302544" y="2253357"/>
                    <a:pt x="352912" y="2016593"/>
                    <a:pt x="352912" y="1768064"/>
                  </a:cubicBezTo>
                  <a:cubicBezTo>
                    <a:pt x="352912" y="1395272"/>
                    <a:pt x="239584" y="1048949"/>
                    <a:pt x="45501" y="761667"/>
                  </a:cubicBezTo>
                  <a:lnTo>
                    <a:pt x="0" y="700820"/>
                  </a:lnTo>
                  <a:lnTo>
                    <a:pt x="4216" y="693686"/>
                  </a:lnTo>
                  <a:cubicBezTo>
                    <a:pt x="279255" y="275166"/>
                    <a:pt x="745028" y="0"/>
                    <a:pt x="1273318" y="0"/>
                  </a:cubicBezTo>
                  <a:close/>
                </a:path>
              </a:pathLst>
            </a:custGeom>
            <a:solidFill>
              <a:srgbClr val="7DA3C7"/>
            </a:solidFill>
            <a:ln>
              <a:noFill/>
            </a:ln>
          </p:spPr>
          <p:style>
            <a:lnRef idx="2">
              <a:schemeClr val="accent1">
                <a:shade val="50000"/>
              </a:schemeClr>
            </a:lnRef>
            <a:fillRef idx="1">
              <a:schemeClr val="accent1"/>
            </a:fillRef>
            <a:effectRef idx="0">
              <a:schemeClr val="accent1"/>
            </a:effectRef>
            <a:fontRef idx="minor">
              <a:schemeClr val="lt1"/>
            </a:fontRef>
          </p:style>
          <p:txBody>
            <a:bodyPr lIns="243000" rIns="243000" rtlCol="0" anchor="ctr"/>
            <a:lstStyle/>
            <a:p>
              <a:pPr algn="ctr"/>
              <a:r>
                <a:rPr lang="en-US" dirty="0">
                  <a:solidFill>
                    <a:schemeClr val="bg1"/>
                  </a:solidFill>
                  <a:latin typeface="Aptos" panose="020B0004020202020204" pitchFamily="34" charset="0"/>
                </a:rPr>
                <a:t>Soins </a:t>
              </a:r>
              <a:r>
                <a:rPr lang="en-US" dirty="0" err="1">
                  <a:solidFill>
                    <a:schemeClr val="bg1"/>
                  </a:solidFill>
                  <a:latin typeface="Aptos" panose="020B0004020202020204" pitchFamily="34" charset="0"/>
                </a:rPr>
                <a:t>centrés</a:t>
              </a:r>
              <a:r>
                <a:rPr lang="en-US" dirty="0">
                  <a:solidFill>
                    <a:schemeClr val="bg1"/>
                  </a:solidFill>
                  <a:latin typeface="Aptos" panose="020B0004020202020204" pitchFamily="34" charset="0"/>
                </a:rPr>
                <a:t> sur le </a:t>
              </a:r>
              <a:r>
                <a:rPr lang="en-US" b="1" dirty="0">
                  <a:solidFill>
                    <a:schemeClr val="bg1"/>
                  </a:solidFill>
                  <a:latin typeface="Aptos" panose="020B0004020202020204" pitchFamily="34" charset="0"/>
                </a:rPr>
                <a:t>patient</a:t>
              </a:r>
              <a:r>
                <a:rPr lang="en-US" dirty="0">
                  <a:solidFill>
                    <a:schemeClr val="bg1"/>
                  </a:solidFill>
                  <a:latin typeface="Aptos" panose="020B0004020202020204" pitchFamily="34" charset="0"/>
                </a:rPr>
                <a:t>, </a:t>
              </a:r>
              <a:r>
                <a:rPr lang="en-US" dirty="0" err="1">
                  <a:solidFill>
                    <a:schemeClr val="bg1"/>
                  </a:solidFill>
                  <a:latin typeface="Aptos" panose="020B0004020202020204" pitchFamily="34" charset="0"/>
                </a:rPr>
                <a:t>intégrant</a:t>
              </a:r>
              <a:r>
                <a:rPr lang="en-US" dirty="0">
                  <a:solidFill>
                    <a:schemeClr val="bg1"/>
                  </a:solidFill>
                  <a:latin typeface="Aptos" panose="020B0004020202020204" pitchFamily="34" charset="0"/>
                </a:rPr>
                <a:t> la </a:t>
              </a:r>
              <a:r>
                <a:rPr lang="en-US" b="1" dirty="0" err="1">
                  <a:solidFill>
                    <a:schemeClr val="bg1"/>
                  </a:solidFill>
                  <a:latin typeface="Aptos" panose="020B0004020202020204" pitchFamily="34" charset="0"/>
                </a:rPr>
                <a:t>famille</a:t>
              </a:r>
              <a:r>
                <a:rPr lang="en-US" dirty="0">
                  <a:solidFill>
                    <a:schemeClr val="bg1"/>
                  </a:solidFill>
                  <a:latin typeface="Aptos" panose="020B0004020202020204" pitchFamily="34" charset="0"/>
                </a:rPr>
                <a:t> et les </a:t>
              </a:r>
              <a:r>
                <a:rPr lang="en-US" b="1" dirty="0" err="1">
                  <a:solidFill>
                    <a:schemeClr val="bg1"/>
                  </a:solidFill>
                  <a:latin typeface="Aptos" panose="020B0004020202020204" pitchFamily="34" charset="0"/>
                </a:rPr>
                <a:t>proches</a:t>
              </a:r>
              <a:endParaRPr lang="en-US" b="1" dirty="0">
                <a:solidFill>
                  <a:schemeClr val="bg1"/>
                </a:solidFill>
                <a:latin typeface="Aptos" panose="020B0004020202020204" pitchFamily="34" charset="0"/>
              </a:endParaRPr>
            </a:p>
          </p:txBody>
        </p:sp>
      </p:grpSp>
      <p:sp>
        <p:nvSpPr>
          <p:cNvPr id="2" name="Titre 7">
            <a:extLst>
              <a:ext uri="{FF2B5EF4-FFF2-40B4-BE49-F238E27FC236}">
                <a16:creationId xmlns:a16="http://schemas.microsoft.com/office/drawing/2014/main" id="{21FADECA-35AB-10F4-0B73-81BC5055B04B}"/>
              </a:ext>
            </a:extLst>
          </p:cNvPr>
          <p:cNvSpPr txBox="1">
            <a:spLocks/>
          </p:cNvSpPr>
          <p:nvPr/>
        </p:nvSpPr>
        <p:spPr>
          <a:xfrm>
            <a:off x="346450" y="165352"/>
            <a:ext cx="8229600" cy="48839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CH" sz="2000" b="1" dirty="0">
                <a:solidFill>
                  <a:srgbClr val="A11845"/>
                </a:solidFill>
                <a:latin typeface="+mn-lt"/>
                <a:cs typeface="Calibri" panose="020F0502020204030204" pitchFamily="34" charset="0"/>
              </a:rPr>
              <a:t>Pratique infirmière avancée (PIA) : deux rôles centraux</a:t>
            </a:r>
          </a:p>
        </p:txBody>
      </p:sp>
      <p:sp>
        <p:nvSpPr>
          <p:cNvPr id="3" name="Espace réservé du pied de page 3">
            <a:extLst>
              <a:ext uri="{FF2B5EF4-FFF2-40B4-BE49-F238E27FC236}">
                <a16:creationId xmlns:a16="http://schemas.microsoft.com/office/drawing/2014/main" id="{98E3C02E-38F8-79EA-916A-DF19E6976720}"/>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3688145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7CF5BF-A049-F871-6C7E-6083A8E334C1}"/>
              </a:ext>
            </a:extLst>
          </p:cNvPr>
          <p:cNvSpPr>
            <a:spLocks noGrp="1"/>
          </p:cNvSpPr>
          <p:nvPr>
            <p:ph type="ctrTitle" idx="4294967295"/>
          </p:nvPr>
        </p:nvSpPr>
        <p:spPr>
          <a:xfrm>
            <a:off x="26701" y="165445"/>
            <a:ext cx="8229600" cy="273889"/>
          </a:xfrm>
        </p:spPr>
        <p:txBody>
          <a:bodyPr anchor="ctr">
            <a:noAutofit/>
          </a:bodyPr>
          <a:lstStyle/>
          <a:p>
            <a:r>
              <a:rPr lang="fr-CH" sz="2000" b="1" dirty="0">
                <a:solidFill>
                  <a:srgbClr val="A11845"/>
                </a:solidFill>
                <a:latin typeface="+mn-lt"/>
                <a:cs typeface="Calibri" panose="020F0502020204030204" pitchFamily="34" charset="0"/>
              </a:rPr>
              <a:t>Référentiel de compétences du </a:t>
            </a:r>
            <a:r>
              <a:rPr lang="fr-CH" sz="2000" b="1" dirty="0" err="1">
                <a:solidFill>
                  <a:srgbClr val="A11845"/>
                </a:solidFill>
                <a:latin typeface="+mn-lt"/>
                <a:cs typeface="Calibri" panose="020F0502020204030204" pitchFamily="34" charset="0"/>
              </a:rPr>
              <a:t>MSc</a:t>
            </a:r>
            <a:r>
              <a:rPr lang="fr-CH" sz="2000" b="1" dirty="0">
                <a:solidFill>
                  <a:srgbClr val="A11845"/>
                </a:solidFill>
                <a:latin typeface="+mn-lt"/>
                <a:cs typeface="Calibri" panose="020F0502020204030204" pitchFamily="34" charset="0"/>
              </a:rPr>
              <a:t> IPS</a:t>
            </a:r>
          </a:p>
        </p:txBody>
      </p:sp>
      <p:sp>
        <p:nvSpPr>
          <p:cNvPr id="10" name="Content Placeholder 3">
            <a:extLst>
              <a:ext uri="{FF2B5EF4-FFF2-40B4-BE49-F238E27FC236}">
                <a16:creationId xmlns:a16="http://schemas.microsoft.com/office/drawing/2014/main" id="{78475808-71C2-05E9-E235-1889B61F7B5A}"/>
              </a:ext>
            </a:extLst>
          </p:cNvPr>
          <p:cNvSpPr>
            <a:spLocks noGrp="1"/>
          </p:cNvSpPr>
          <p:nvPr>
            <p:ph type="subTitle" idx="4294967295"/>
          </p:nvPr>
        </p:nvSpPr>
        <p:spPr>
          <a:xfrm>
            <a:off x="4754132" y="1097323"/>
            <a:ext cx="4296350" cy="2789120"/>
          </a:xfrm>
        </p:spPr>
        <p:txBody>
          <a:bodyPr>
            <a:normAutofit lnSpcReduction="10000"/>
          </a:bodyPr>
          <a:lstStyle/>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Expertise clinique</a:t>
            </a:r>
          </a:p>
          <a:p>
            <a:pPr marL="457189" indent="-457189"/>
            <a:r>
              <a:rPr lang="en-US" sz="1800" dirty="0" err="1">
                <a:latin typeface="Aptos" panose="020B0004020202020204" pitchFamily="34" charset="0"/>
                <a:cs typeface="Arial" panose="020B0604020202020204" pitchFamily="34" charset="0"/>
              </a:rPr>
              <a:t>Promoteur</a:t>
            </a:r>
            <a:r>
              <a:rPr lang="en-US" sz="1800" dirty="0">
                <a:latin typeface="Aptos" panose="020B0004020202020204" pitchFamily="34" charset="0"/>
                <a:cs typeface="Arial" panose="020B0604020202020204" pitchFamily="34" charset="0"/>
              </a:rPr>
              <a:t> de santé (consultation)</a:t>
            </a:r>
          </a:p>
          <a:p>
            <a:pPr marL="457189" indent="-457189">
              <a:buFont typeface="Arial" panose="020B0604020202020204" pitchFamily="34" charset="0"/>
              <a:buChar char="•"/>
            </a:pPr>
            <a:r>
              <a:rPr lang="en-US" sz="1800" dirty="0" err="1">
                <a:latin typeface="Aptos" panose="020B0004020202020204" pitchFamily="34" charset="0"/>
                <a:cs typeface="Arial" panose="020B0604020202020204" pitchFamily="34" charset="0"/>
              </a:rPr>
              <a:t>Encadrement</a:t>
            </a:r>
            <a:r>
              <a:rPr lang="en-US" sz="1800" dirty="0">
                <a:latin typeface="Aptos" panose="020B0004020202020204" pitchFamily="34" charset="0"/>
                <a:cs typeface="Arial" panose="020B0604020202020204" pitchFamily="34" charset="0"/>
              </a:rPr>
              <a:t> et coaching </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Collaboration </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Pratique </a:t>
            </a:r>
            <a:r>
              <a:rPr lang="en-US" sz="1800" dirty="0" err="1">
                <a:latin typeface="Aptos" panose="020B0004020202020204" pitchFamily="34" charset="0"/>
                <a:cs typeface="Arial" panose="020B0604020202020204" pitchFamily="34" charset="0"/>
              </a:rPr>
              <a:t>fondée</a:t>
            </a:r>
            <a:r>
              <a:rPr lang="en-US" sz="1800" dirty="0">
                <a:latin typeface="Aptos" panose="020B0004020202020204" pitchFamily="34" charset="0"/>
                <a:cs typeface="Arial" panose="020B0604020202020204" pitchFamily="34" charset="0"/>
              </a:rPr>
              <a:t> sur des données </a:t>
            </a:r>
            <a:r>
              <a:rPr lang="en-US" sz="1800" dirty="0" err="1">
                <a:latin typeface="Aptos" panose="020B0004020202020204" pitchFamily="34" charset="0"/>
                <a:cs typeface="Arial" panose="020B0604020202020204" pitchFamily="34" charset="0"/>
              </a:rPr>
              <a:t>probantes</a:t>
            </a:r>
            <a:r>
              <a:rPr lang="en-US" sz="1800" dirty="0">
                <a:latin typeface="Aptos" panose="020B0004020202020204" pitchFamily="34" charset="0"/>
                <a:cs typeface="Arial" panose="020B0604020202020204" pitchFamily="34" charset="0"/>
              </a:rPr>
              <a:t> (</a:t>
            </a:r>
            <a:r>
              <a:rPr lang="en-US" sz="1800" dirty="0" err="1">
                <a:latin typeface="Aptos" panose="020B0004020202020204" pitchFamily="34" charset="0"/>
                <a:cs typeface="Arial" panose="020B0604020202020204" pitchFamily="34" charset="0"/>
              </a:rPr>
              <a:t>érudition</a:t>
            </a:r>
            <a:r>
              <a:rPr lang="en-US" sz="1800" dirty="0">
                <a:latin typeface="Aptos" panose="020B0004020202020204" pitchFamily="34" charset="0"/>
                <a:cs typeface="Arial" panose="020B0604020202020204" pitchFamily="34" charset="0"/>
              </a:rPr>
              <a:t>)</a:t>
            </a:r>
          </a:p>
          <a:p>
            <a:pPr marL="457189" indent="-457189">
              <a:buFont typeface="Arial" panose="020B0604020202020204" pitchFamily="34" charset="0"/>
              <a:buChar char="•"/>
            </a:pPr>
            <a:r>
              <a:rPr lang="en-US" sz="1800" dirty="0">
                <a:latin typeface="Aptos" panose="020B0004020202020204" pitchFamily="34" charset="0"/>
                <a:cs typeface="Arial" panose="020B0604020202020204" pitchFamily="34" charset="0"/>
              </a:rPr>
              <a:t>Leadership</a:t>
            </a:r>
          </a:p>
          <a:p>
            <a:pPr marL="457189" indent="-457189">
              <a:buFont typeface="Arial" panose="020B0604020202020204" pitchFamily="34" charset="0"/>
              <a:buChar char="•"/>
            </a:pPr>
            <a:r>
              <a:rPr lang="en-US" sz="1800" dirty="0" err="1">
                <a:latin typeface="Aptos" panose="020B0004020202020204" pitchFamily="34" charset="0"/>
                <a:cs typeface="Arial" panose="020B0604020202020204" pitchFamily="34" charset="0"/>
              </a:rPr>
              <a:t>Prise</a:t>
            </a:r>
            <a:r>
              <a:rPr lang="en-US" sz="1800" dirty="0">
                <a:latin typeface="Aptos" panose="020B0004020202020204" pitchFamily="34" charset="0"/>
                <a:cs typeface="Arial" panose="020B0604020202020204" pitchFamily="34" charset="0"/>
              </a:rPr>
              <a:t> de </a:t>
            </a:r>
            <a:r>
              <a:rPr lang="en-US" sz="1800" dirty="0" err="1">
                <a:latin typeface="Aptos" panose="020B0004020202020204" pitchFamily="34" charset="0"/>
                <a:cs typeface="Arial" panose="020B0604020202020204" pitchFamily="34" charset="0"/>
              </a:rPr>
              <a:t>décision</a:t>
            </a:r>
            <a:r>
              <a:rPr lang="en-US" sz="1800" dirty="0">
                <a:latin typeface="Aptos" panose="020B0004020202020204" pitchFamily="34" charset="0"/>
                <a:cs typeface="Arial" panose="020B0604020202020204" pitchFamily="34" charset="0"/>
              </a:rPr>
              <a:t> </a:t>
            </a:r>
            <a:r>
              <a:rPr lang="en-US" sz="1800" dirty="0" err="1">
                <a:latin typeface="Aptos" panose="020B0004020202020204" pitchFamily="34" charset="0"/>
                <a:cs typeface="Arial" panose="020B0604020202020204" pitchFamily="34" charset="0"/>
              </a:rPr>
              <a:t>éthique</a:t>
            </a:r>
            <a:endParaRPr lang="en-US" sz="1800" dirty="0">
              <a:latin typeface="Aptos" panose="020B0004020202020204" pitchFamily="34" charset="0"/>
              <a:cs typeface="Arial" panose="020B0604020202020204" pitchFamily="34" charset="0"/>
            </a:endParaRPr>
          </a:p>
        </p:txBody>
      </p:sp>
      <p:pic>
        <p:nvPicPr>
          <p:cNvPr id="5" name="Picture 2" descr="John Libbey Eurotext - Bulletin Infirmier du Cancer - Prise de position du  SIDIIEF : la pratique infirmière avancée dans l'espace francophone">
            <a:extLst>
              <a:ext uri="{FF2B5EF4-FFF2-40B4-BE49-F238E27FC236}">
                <a16:creationId xmlns:a16="http://schemas.microsoft.com/office/drawing/2014/main" id="{33C6E440-E612-925B-823F-2F9E2C87C2F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70417" y="700961"/>
            <a:ext cx="3233993" cy="3185482"/>
          </a:xfrm>
          <a:prstGeom prst="rect">
            <a:avLst/>
          </a:prstGeom>
          <a:solidFill>
            <a:srgbClr val="FFFFFF"/>
          </a:solidFill>
        </p:spPr>
      </p:pic>
      <p:sp>
        <p:nvSpPr>
          <p:cNvPr id="9" name="ZoneTexte 8">
            <a:extLst>
              <a:ext uri="{FF2B5EF4-FFF2-40B4-BE49-F238E27FC236}">
                <a16:creationId xmlns:a16="http://schemas.microsoft.com/office/drawing/2014/main" id="{CFD793B5-9BC1-21BB-3D8F-1DD93A4EEC01}"/>
              </a:ext>
            </a:extLst>
          </p:cNvPr>
          <p:cNvSpPr txBox="1"/>
          <p:nvPr/>
        </p:nvSpPr>
        <p:spPr>
          <a:xfrm>
            <a:off x="1441640" y="4017265"/>
            <a:ext cx="2091545" cy="261610"/>
          </a:xfrm>
          <a:prstGeom prst="rect">
            <a:avLst/>
          </a:prstGeom>
          <a:noFill/>
        </p:spPr>
        <p:txBody>
          <a:bodyPr wrap="square" rtlCol="0">
            <a:spAutoFit/>
          </a:bodyPr>
          <a:lstStyle/>
          <a:p>
            <a:pPr algn="ctr"/>
            <a:r>
              <a:rPr lang="fr-CH" sz="1100" dirty="0" err="1">
                <a:latin typeface="Aptos" panose="020B0004020202020204" pitchFamily="34" charset="0"/>
              </a:rPr>
              <a:t>Hamric</a:t>
            </a:r>
            <a:r>
              <a:rPr lang="fr-CH" sz="1100" dirty="0">
                <a:latin typeface="Aptos" panose="020B0004020202020204" pitchFamily="34" charset="0"/>
              </a:rPr>
              <a:t> et al. (2013)</a:t>
            </a:r>
            <a:endParaRPr lang="fr-CH" sz="1100" dirty="0">
              <a:solidFill>
                <a:srgbClr val="FF0000"/>
              </a:solidFill>
              <a:latin typeface="Aptos" panose="020B0004020202020204" pitchFamily="34" charset="0"/>
            </a:endParaRPr>
          </a:p>
        </p:txBody>
      </p:sp>
      <p:sp>
        <p:nvSpPr>
          <p:cNvPr id="8" name="ZoneTexte 7">
            <a:extLst>
              <a:ext uri="{FF2B5EF4-FFF2-40B4-BE49-F238E27FC236}">
                <a16:creationId xmlns:a16="http://schemas.microsoft.com/office/drawing/2014/main" id="{0D96B9EB-7E47-3661-734C-5FE3A9AEFAA7}"/>
              </a:ext>
            </a:extLst>
          </p:cNvPr>
          <p:cNvSpPr txBox="1"/>
          <p:nvPr/>
        </p:nvSpPr>
        <p:spPr>
          <a:xfrm>
            <a:off x="146928" y="4531096"/>
            <a:ext cx="7989147" cy="230832"/>
          </a:xfrm>
          <a:prstGeom prst="rect">
            <a:avLst/>
          </a:prstGeom>
          <a:noFill/>
        </p:spPr>
        <p:txBody>
          <a:bodyPr wrap="square" rtlCol="0">
            <a:spAutoFit/>
          </a:bodyPr>
          <a:lstStyle/>
          <a:p>
            <a:r>
              <a:rPr lang="en-US" sz="900" dirty="0">
                <a:solidFill>
                  <a:srgbClr val="222222"/>
                </a:solidFill>
                <a:latin typeface="Aptos" panose="020B0004020202020204" pitchFamily="34" charset="0"/>
              </a:rPr>
              <a:t>Hamric, A. B., Hanson, C. M., Tracy, M. F., &amp; O'Grady, E. T. (2013). </a:t>
            </a:r>
            <a:r>
              <a:rPr lang="en-US" sz="900" i="1" dirty="0">
                <a:solidFill>
                  <a:srgbClr val="222222"/>
                </a:solidFill>
                <a:latin typeface="Aptos" panose="020B0004020202020204" pitchFamily="34" charset="0"/>
              </a:rPr>
              <a:t>Advanced practice nursing-E-Book: an integrative approach</a:t>
            </a:r>
            <a:r>
              <a:rPr lang="en-US" sz="900" dirty="0">
                <a:solidFill>
                  <a:srgbClr val="222222"/>
                </a:solidFill>
                <a:latin typeface="Aptos" panose="020B0004020202020204" pitchFamily="34" charset="0"/>
              </a:rPr>
              <a:t>. Elsevier Health Sciences.</a:t>
            </a:r>
            <a:endParaRPr lang="fr-CH" sz="900" dirty="0">
              <a:solidFill>
                <a:srgbClr val="FF0000"/>
              </a:solidFill>
              <a:latin typeface="Aptos" panose="020B0004020202020204" pitchFamily="34" charset="0"/>
            </a:endParaRPr>
          </a:p>
        </p:txBody>
      </p:sp>
      <p:sp>
        <p:nvSpPr>
          <p:cNvPr id="11" name="Espace réservé du pied de page 3">
            <a:extLst>
              <a:ext uri="{FF2B5EF4-FFF2-40B4-BE49-F238E27FC236}">
                <a16:creationId xmlns:a16="http://schemas.microsoft.com/office/drawing/2014/main" id="{CB0AA772-4912-07AE-7EB6-71E2ACFC1FD3}"/>
              </a:ext>
            </a:extLst>
          </p:cNvPr>
          <p:cNvSpPr txBox="1">
            <a:spLocks/>
          </p:cNvSpPr>
          <p:nvPr/>
        </p:nvSpPr>
        <p:spPr>
          <a:xfrm>
            <a:off x="171433" y="4852380"/>
            <a:ext cx="4887288"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dirty="0">
                <a:solidFill>
                  <a:schemeClr val="tx1">
                    <a:tint val="75000"/>
                  </a:schemeClr>
                </a:solidFill>
                <a:latin typeface="Arial" panose="020B0604020202020204" pitchFamily="34" charset="0"/>
                <a:cs typeface="Arial" panose="020B0604020202020204" pitchFamily="34" charset="0"/>
              </a:rPr>
              <a:t>Faculté de biologie et de médecine - Institut universitaire de formation et de recherche en soins (IUFRS)</a:t>
            </a:r>
          </a:p>
        </p:txBody>
      </p:sp>
    </p:spTree>
    <p:extLst>
      <p:ext uri="{BB962C8B-B14F-4D97-AF65-F5344CB8AC3E}">
        <p14:creationId xmlns:p14="http://schemas.microsoft.com/office/powerpoint/2010/main" val="197319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a:extLst>
              <a:ext uri="{FF2B5EF4-FFF2-40B4-BE49-F238E27FC236}">
                <a16:creationId xmlns:a16="http://schemas.microsoft.com/office/drawing/2014/main" id="{95417616-AD63-4DF6-E8F0-CF3A262F5CA0}"/>
              </a:ext>
            </a:extLst>
          </p:cNvPr>
          <p:cNvSpPr>
            <a:spLocks noGrp="1"/>
          </p:cNvSpPr>
          <p:nvPr>
            <p:ph type="sldNum" sz="quarter" idx="4"/>
          </p:nvPr>
        </p:nvSpPr>
        <p:spPr>
          <a:xfrm>
            <a:off x="3545438" y="3645001"/>
            <a:ext cx="1519482" cy="204668"/>
          </a:xfrm>
          <a:prstGeom prst="rect">
            <a:avLst/>
          </a:prstGeom>
        </p:spPr>
        <p:txBody>
          <a:bodyPr vert="horz" lIns="68580" tIns="34290" rIns="68580" bIns="34290" rtlCol="0" anchor="ctr"/>
          <a:lstStyle>
            <a:defPPr>
              <a:defRPr lang="fr-FR"/>
            </a:defPPr>
            <a:lvl1pPr marL="0" algn="r" defTabSz="534924" rtl="0" eaLnBrk="1" latinLnBrk="0" hangingPunct="1">
              <a:defRPr sz="600" kern="1200">
                <a:solidFill>
                  <a:schemeClr val="tx1">
                    <a:tint val="75000"/>
                  </a:schemeClr>
                </a:solidFill>
                <a:latin typeface="Arial" panose="020B0604020202020204" pitchFamily="34" charset="0"/>
                <a:ea typeface="+mn-ea"/>
                <a:cs typeface="Arial" panose="020B0604020202020204" pitchFamily="34" charset="0"/>
              </a:defRPr>
            </a:lvl1pPr>
            <a:lvl2pPr marL="267462" algn="l" defTabSz="534924" rtl="0" eaLnBrk="1" latinLnBrk="0" hangingPunct="1">
              <a:defRPr sz="1053" kern="1200">
                <a:solidFill>
                  <a:schemeClr val="tx1"/>
                </a:solidFill>
                <a:latin typeface="+mn-lt"/>
                <a:ea typeface="+mn-ea"/>
                <a:cs typeface="+mn-cs"/>
              </a:defRPr>
            </a:lvl2pPr>
            <a:lvl3pPr marL="534924" algn="l" defTabSz="534924" rtl="0" eaLnBrk="1" latinLnBrk="0" hangingPunct="1">
              <a:defRPr sz="1053" kern="1200">
                <a:solidFill>
                  <a:schemeClr val="tx1"/>
                </a:solidFill>
                <a:latin typeface="+mn-lt"/>
                <a:ea typeface="+mn-ea"/>
                <a:cs typeface="+mn-cs"/>
              </a:defRPr>
            </a:lvl3pPr>
            <a:lvl4pPr marL="802386" algn="l" defTabSz="534924" rtl="0" eaLnBrk="1" latinLnBrk="0" hangingPunct="1">
              <a:defRPr sz="1053" kern="1200">
                <a:solidFill>
                  <a:schemeClr val="tx1"/>
                </a:solidFill>
                <a:latin typeface="+mn-lt"/>
                <a:ea typeface="+mn-ea"/>
                <a:cs typeface="+mn-cs"/>
              </a:defRPr>
            </a:lvl4pPr>
            <a:lvl5pPr marL="1069848" algn="l" defTabSz="534924" rtl="0" eaLnBrk="1" latinLnBrk="0" hangingPunct="1">
              <a:defRPr sz="1053" kern="1200">
                <a:solidFill>
                  <a:schemeClr val="tx1"/>
                </a:solidFill>
                <a:latin typeface="+mn-lt"/>
                <a:ea typeface="+mn-ea"/>
                <a:cs typeface="+mn-cs"/>
              </a:defRPr>
            </a:lvl5pPr>
            <a:lvl6pPr marL="1337310" algn="l" defTabSz="534924" rtl="0" eaLnBrk="1" latinLnBrk="0" hangingPunct="1">
              <a:defRPr sz="1053" kern="1200">
                <a:solidFill>
                  <a:schemeClr val="tx1"/>
                </a:solidFill>
                <a:latin typeface="+mn-lt"/>
                <a:ea typeface="+mn-ea"/>
                <a:cs typeface="+mn-cs"/>
              </a:defRPr>
            </a:lvl6pPr>
            <a:lvl7pPr marL="1604772" algn="l" defTabSz="534924" rtl="0" eaLnBrk="1" latinLnBrk="0" hangingPunct="1">
              <a:defRPr sz="1053" kern="1200">
                <a:solidFill>
                  <a:schemeClr val="tx1"/>
                </a:solidFill>
                <a:latin typeface="+mn-lt"/>
                <a:ea typeface="+mn-ea"/>
                <a:cs typeface="+mn-cs"/>
              </a:defRPr>
            </a:lvl7pPr>
            <a:lvl8pPr marL="1872234" algn="l" defTabSz="534924" rtl="0" eaLnBrk="1" latinLnBrk="0" hangingPunct="1">
              <a:defRPr sz="1053" kern="1200">
                <a:solidFill>
                  <a:schemeClr val="tx1"/>
                </a:solidFill>
                <a:latin typeface="+mn-lt"/>
                <a:ea typeface="+mn-ea"/>
                <a:cs typeface="+mn-cs"/>
              </a:defRPr>
            </a:lvl8pPr>
            <a:lvl9pPr marL="2139696" algn="l" defTabSz="534924" rtl="0" eaLnBrk="1" latinLnBrk="0" hangingPunct="1">
              <a:defRPr sz="1053" kern="1200">
                <a:solidFill>
                  <a:schemeClr val="tx1"/>
                </a:solidFill>
                <a:latin typeface="+mn-lt"/>
                <a:ea typeface="+mn-ea"/>
                <a:cs typeface="+mn-cs"/>
              </a:defRPr>
            </a:lvl9pPr>
          </a:lstStyle>
          <a:p>
            <a:fld id="{93954E36-B195-4A0A-A530-CE34383C1F85}" type="slidenum">
              <a:rPr lang="fr-CH" smtClean="0"/>
              <a:pPr/>
              <a:t>8</a:t>
            </a:fld>
            <a:endParaRPr lang="fr-CH" dirty="0"/>
          </a:p>
        </p:txBody>
      </p:sp>
      <p:sp>
        <p:nvSpPr>
          <p:cNvPr id="5" name="Rectangle 4">
            <a:extLst>
              <a:ext uri="{FF2B5EF4-FFF2-40B4-BE49-F238E27FC236}">
                <a16:creationId xmlns:a16="http://schemas.microsoft.com/office/drawing/2014/main" id="{B2F18BFE-C1F7-30D8-6E77-F4C5E06FB55C}"/>
              </a:ext>
            </a:extLst>
          </p:cNvPr>
          <p:cNvSpPr/>
          <p:nvPr/>
        </p:nvSpPr>
        <p:spPr>
          <a:xfrm>
            <a:off x="1" y="1436915"/>
            <a:ext cx="9143999" cy="1959429"/>
          </a:xfrm>
          <a:prstGeom prst="rect">
            <a:avLst/>
          </a:prstGeom>
          <a:solidFill>
            <a:srgbClr val="AF4C6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H" sz="1800"/>
          </a:p>
        </p:txBody>
      </p:sp>
      <p:sp>
        <p:nvSpPr>
          <p:cNvPr id="7" name="ZoneTexte 6">
            <a:extLst>
              <a:ext uri="{FF2B5EF4-FFF2-40B4-BE49-F238E27FC236}">
                <a16:creationId xmlns:a16="http://schemas.microsoft.com/office/drawing/2014/main" id="{9DFFDFB1-12AE-A670-AD96-DAD1F3E3ACC7}"/>
              </a:ext>
            </a:extLst>
          </p:cNvPr>
          <p:cNvSpPr txBox="1"/>
          <p:nvPr/>
        </p:nvSpPr>
        <p:spPr>
          <a:xfrm>
            <a:off x="277361" y="1808300"/>
            <a:ext cx="8866639" cy="1077218"/>
          </a:xfrm>
          <a:prstGeom prst="rect">
            <a:avLst/>
          </a:prstGeom>
          <a:noFill/>
        </p:spPr>
        <p:txBody>
          <a:bodyPr wrap="square">
            <a:spAutoFit/>
          </a:bodyPr>
          <a:lstStyle/>
          <a:p>
            <a:r>
              <a:rPr lang="fr-CH" sz="3200" b="1" dirty="0">
                <a:solidFill>
                  <a:schemeClr val="bg1"/>
                </a:solidFill>
                <a:cs typeface="Arial"/>
              </a:rPr>
              <a:t>Master ès Sciences en pratique infirmière spécialisée (MScIPS)</a:t>
            </a:r>
            <a:endParaRPr lang="fr-CH" sz="2800" b="1" dirty="0">
              <a:solidFill>
                <a:schemeClr val="bg1"/>
              </a:solidFill>
            </a:endParaRPr>
          </a:p>
        </p:txBody>
      </p:sp>
    </p:spTree>
    <p:extLst>
      <p:ext uri="{BB962C8B-B14F-4D97-AF65-F5344CB8AC3E}">
        <p14:creationId xmlns:p14="http://schemas.microsoft.com/office/powerpoint/2010/main" val="324026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 name="Group 15"/>
          <p:cNvGrpSpPr/>
          <p:nvPr/>
        </p:nvGrpSpPr>
        <p:grpSpPr>
          <a:xfrm>
            <a:off x="783481" y="1264340"/>
            <a:ext cx="7283190" cy="577516"/>
            <a:chOff x="1828800" y="1902912"/>
            <a:chExt cx="8426670" cy="770021"/>
          </a:xfrm>
        </p:grpSpPr>
        <p:grpSp>
          <p:nvGrpSpPr>
            <p:cNvPr id="13" name="Group 12"/>
            <p:cNvGrpSpPr/>
            <p:nvPr/>
          </p:nvGrpSpPr>
          <p:grpSpPr>
            <a:xfrm>
              <a:off x="1828800" y="1902912"/>
              <a:ext cx="770021" cy="770021"/>
              <a:chOff x="1371600" y="1588168"/>
              <a:chExt cx="962527" cy="962527"/>
            </a:xfrm>
          </p:grpSpPr>
          <p:sp>
            <p:nvSpPr>
              <p:cNvPr id="2" name="Oval 1"/>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latin typeface="Aptos" panose="020B0004020202020204" pitchFamily="34" charset="0"/>
                  <a:cs typeface="Calibri" panose="020F0502020204030204" pitchFamily="34" charset="0"/>
                </a:endParaRPr>
              </a:p>
            </p:txBody>
          </p:sp>
          <p:grpSp>
            <p:nvGrpSpPr>
              <p:cNvPr id="11" name="Group 10"/>
              <p:cNvGrpSpPr/>
              <p:nvPr/>
            </p:nvGrpSpPr>
            <p:grpSpPr>
              <a:xfrm>
                <a:off x="1598554" y="1739716"/>
                <a:ext cx="699812" cy="659430"/>
                <a:chOff x="1596745" y="1474676"/>
                <a:chExt cx="936345" cy="882315"/>
              </a:xfrm>
            </p:grpSpPr>
            <p:cxnSp>
              <p:nvCxnSpPr>
                <p:cNvPr id="32" name="Straight Connector 31"/>
                <p:cNvCxnSpPr>
                  <a:cxnSpLocks/>
                </p:cNvCxnSpPr>
                <p:nvPr/>
              </p:nvCxnSpPr>
              <p:spPr>
                <a:xfrm>
                  <a:off x="1596745" y="1891174"/>
                  <a:ext cx="338374"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39" name="ZoneTexte 6"/>
            <p:cNvSpPr txBox="1"/>
            <p:nvPr/>
          </p:nvSpPr>
          <p:spPr>
            <a:xfrm>
              <a:off x="2787159" y="2057091"/>
              <a:ext cx="7468311" cy="492442"/>
            </a:xfrm>
            <a:prstGeom prst="rect">
              <a:avLst/>
            </a:prstGeom>
            <a:noFill/>
          </p:spPr>
          <p:txBody>
            <a:bodyPr wrap="square" rtlCol="0">
              <a:spAutoFit/>
            </a:bodyPr>
            <a:lstStyle/>
            <a:p>
              <a:pPr>
                <a:spcBef>
                  <a:spcPts val="1200"/>
                </a:spcBef>
                <a:buClr>
                  <a:srgbClr val="006600"/>
                </a:buClr>
              </a:pPr>
              <a:r>
                <a:rPr lang="fr-FR" sz="1800" b="1" dirty="0" err="1">
                  <a:solidFill>
                    <a:srgbClr val="A11845"/>
                  </a:solidFill>
                  <a:latin typeface="Aptos" panose="020B0004020202020204" pitchFamily="34" charset="0"/>
                  <a:cs typeface="Calibri" panose="020F0502020204030204" pitchFamily="34" charset="0"/>
                </a:rPr>
                <a:t>Bachelor</a:t>
              </a:r>
              <a:r>
                <a:rPr lang="fr-FR" sz="1800" dirty="0">
                  <a:latin typeface="Aptos" panose="020B0004020202020204" pitchFamily="34" charset="0"/>
                  <a:cs typeface="Calibri" panose="020F0502020204030204" pitchFamily="34" charset="0"/>
                </a:rPr>
                <a:t> en sciences infirmières (ou équivalent)</a:t>
              </a:r>
            </a:p>
          </p:txBody>
        </p:sp>
      </p:grpSp>
      <p:grpSp>
        <p:nvGrpSpPr>
          <p:cNvPr id="15" name="Group 14"/>
          <p:cNvGrpSpPr/>
          <p:nvPr/>
        </p:nvGrpSpPr>
        <p:grpSpPr>
          <a:xfrm>
            <a:off x="783481" y="2208773"/>
            <a:ext cx="7720439" cy="923330"/>
            <a:chOff x="1828800" y="3000099"/>
            <a:chExt cx="9753598" cy="1231107"/>
          </a:xfrm>
        </p:grpSpPr>
        <p:grpSp>
          <p:nvGrpSpPr>
            <p:cNvPr id="40" name="Group 39"/>
            <p:cNvGrpSpPr/>
            <p:nvPr/>
          </p:nvGrpSpPr>
          <p:grpSpPr>
            <a:xfrm>
              <a:off x="1828800" y="3215252"/>
              <a:ext cx="770021" cy="770021"/>
              <a:chOff x="1371600" y="1588168"/>
              <a:chExt cx="962527" cy="962527"/>
            </a:xfrm>
          </p:grpSpPr>
          <p:sp>
            <p:nvSpPr>
              <p:cNvPr id="41" name="Oval 40"/>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endParaRPr>
              </a:p>
            </p:txBody>
          </p:sp>
          <p:grpSp>
            <p:nvGrpSpPr>
              <p:cNvPr id="42" name="Group 41"/>
              <p:cNvGrpSpPr/>
              <p:nvPr/>
            </p:nvGrpSpPr>
            <p:grpSpPr>
              <a:xfrm>
                <a:off x="1607022" y="1739716"/>
                <a:ext cx="691343" cy="659430"/>
                <a:chOff x="1608076" y="1474676"/>
                <a:chExt cx="925014" cy="882315"/>
              </a:xfrm>
            </p:grpSpPr>
            <p:cxnSp>
              <p:nvCxnSpPr>
                <p:cNvPr id="43" name="Straight Connector 42"/>
                <p:cNvCxnSpPr>
                  <a:cxnSpLocks/>
                </p:cNvCxnSpPr>
                <p:nvPr/>
              </p:nvCxnSpPr>
              <p:spPr>
                <a:xfrm>
                  <a:off x="1608076" y="1902139"/>
                  <a:ext cx="311858" cy="454852"/>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H="1">
                  <a:off x="1930667" y="1474676"/>
                  <a:ext cx="602423" cy="882315"/>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grpSp>
        <p:sp>
          <p:nvSpPr>
            <p:cNvPr id="46" name="ZoneTexte 6"/>
            <p:cNvSpPr txBox="1"/>
            <p:nvPr/>
          </p:nvSpPr>
          <p:spPr>
            <a:xfrm>
              <a:off x="2787157" y="3000099"/>
              <a:ext cx="8795241" cy="1231107"/>
            </a:xfrm>
            <a:prstGeom prst="rect">
              <a:avLst/>
            </a:prstGeom>
            <a:noFill/>
          </p:spPr>
          <p:txBody>
            <a:bodyPr wrap="square" rtlCol="0">
              <a:spAutoFit/>
            </a:bodyPr>
            <a:lstStyle/>
            <a:p>
              <a:pPr>
                <a:spcBef>
                  <a:spcPts val="1200"/>
                </a:spcBef>
                <a:buClr>
                  <a:srgbClr val="006600"/>
                </a:buClr>
              </a:pPr>
              <a:r>
                <a:rPr lang="fr-CH" sz="1800" dirty="0">
                  <a:latin typeface="Aptos" panose="020B0004020202020204" pitchFamily="34" charset="0"/>
                  <a:cs typeface="Calibri" panose="020F0502020204030204" pitchFamily="34" charset="0"/>
                </a:rPr>
                <a:t>Expérience professionnelle en soins infirmiers de </a:t>
              </a:r>
              <a:r>
                <a:rPr lang="fr-CH" sz="1800" b="1" dirty="0">
                  <a:solidFill>
                    <a:srgbClr val="A11845"/>
                  </a:solidFill>
                  <a:latin typeface="Aptos" panose="020B0004020202020204" pitchFamily="34" charset="0"/>
                  <a:cs typeface="Calibri" panose="020F0502020204030204" pitchFamily="34" charset="0"/>
                </a:rPr>
                <a:t>minimum 2 ans </a:t>
              </a:r>
              <a:r>
                <a:rPr lang="fr-CH" sz="1800" dirty="0">
                  <a:latin typeface="Aptos" panose="020B0004020202020204" pitchFamily="34" charset="0"/>
                  <a:cs typeface="Calibri" panose="020F0502020204030204" pitchFamily="34" charset="0"/>
                </a:rPr>
                <a:t>à 100% dont</a:t>
              </a:r>
              <a:r>
                <a:rPr lang="fr-CH" sz="1800" b="1" dirty="0">
                  <a:solidFill>
                    <a:schemeClr val="tx2"/>
                  </a:solidFill>
                  <a:latin typeface="Aptos" panose="020B0004020202020204" pitchFamily="34" charset="0"/>
                  <a:cs typeface="Calibri" panose="020F0502020204030204" pitchFamily="34" charset="0"/>
                </a:rPr>
                <a:t> </a:t>
              </a:r>
              <a:r>
                <a:rPr lang="fr-CH" sz="1800" b="1" dirty="0">
                  <a:solidFill>
                    <a:srgbClr val="A11845"/>
                  </a:solidFill>
                  <a:latin typeface="Aptos" panose="020B0004020202020204" pitchFamily="34" charset="0"/>
                  <a:cs typeface="Calibri" panose="020F0502020204030204" pitchFamily="34" charset="0"/>
                </a:rPr>
                <a:t>au moins 1 année dans l’orientation visée </a:t>
              </a:r>
              <a:r>
                <a:rPr lang="fr-CH" sz="1800" dirty="0">
                  <a:solidFill>
                    <a:srgbClr val="A11845"/>
                  </a:solidFill>
                  <a:latin typeface="Aptos" panose="020B0004020202020204" pitchFamily="34" charset="0"/>
                  <a:cs typeface="Calibri" panose="020F0502020204030204" pitchFamily="34" charset="0"/>
                </a:rPr>
                <a:t>(Soins aux adultes, Soins primaires, Santé mentale, Soins pédiatriques)</a:t>
              </a:r>
            </a:p>
          </p:txBody>
        </p:sp>
      </p:grpSp>
      <p:grpSp>
        <p:nvGrpSpPr>
          <p:cNvPr id="14" name="Group 13"/>
          <p:cNvGrpSpPr/>
          <p:nvPr/>
        </p:nvGrpSpPr>
        <p:grpSpPr>
          <a:xfrm>
            <a:off x="783481" y="3475940"/>
            <a:ext cx="7543800" cy="577516"/>
            <a:chOff x="1828800" y="4792402"/>
            <a:chExt cx="8426670" cy="770021"/>
          </a:xfrm>
        </p:grpSpPr>
        <p:grpSp>
          <p:nvGrpSpPr>
            <p:cNvPr id="47" name="Group 46"/>
            <p:cNvGrpSpPr/>
            <p:nvPr/>
          </p:nvGrpSpPr>
          <p:grpSpPr>
            <a:xfrm>
              <a:off x="1828800" y="4792402"/>
              <a:ext cx="770021" cy="770021"/>
              <a:chOff x="1371600" y="1588168"/>
              <a:chExt cx="962527" cy="962527"/>
            </a:xfrm>
          </p:grpSpPr>
          <p:sp>
            <p:nvSpPr>
              <p:cNvPr id="48" name="Oval 47"/>
              <p:cNvSpPr/>
              <p:nvPr/>
            </p:nvSpPr>
            <p:spPr>
              <a:xfrm>
                <a:off x="1371600" y="1588168"/>
                <a:ext cx="962527" cy="962527"/>
              </a:xfrm>
              <a:prstGeom prst="ellipse">
                <a:avLst/>
              </a:prstGeom>
              <a:solidFill>
                <a:srgbClr val="DBA2A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latin typeface="Aptos" panose="020B0004020202020204" pitchFamily="34" charset="0"/>
                  <a:cs typeface="Calibri" panose="020F0502020204030204" pitchFamily="34" charset="0"/>
                </a:endParaRPr>
              </a:p>
            </p:txBody>
          </p:sp>
          <p:cxnSp>
            <p:nvCxnSpPr>
              <p:cNvPr id="52" name="Straight Connector 51"/>
              <p:cNvCxnSpPr/>
              <p:nvPr/>
            </p:nvCxnSpPr>
            <p:spPr>
              <a:xfrm flipH="1">
                <a:off x="1848122" y="1739716"/>
                <a:ext cx="450243" cy="659430"/>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grpSp>
        <p:sp>
          <p:nvSpPr>
            <p:cNvPr id="53" name="ZoneTexte 6"/>
            <p:cNvSpPr txBox="1"/>
            <p:nvPr/>
          </p:nvSpPr>
          <p:spPr>
            <a:xfrm>
              <a:off x="2787159" y="4946581"/>
              <a:ext cx="7468311" cy="492442"/>
            </a:xfrm>
            <a:prstGeom prst="rect">
              <a:avLst/>
            </a:prstGeom>
            <a:noFill/>
          </p:spPr>
          <p:txBody>
            <a:bodyPr wrap="square" rtlCol="0">
              <a:spAutoFit/>
            </a:bodyPr>
            <a:lstStyle/>
            <a:p>
              <a:pPr>
                <a:spcBef>
                  <a:spcPts val="1200"/>
                </a:spcBef>
                <a:buClr>
                  <a:srgbClr val="006600"/>
                </a:buClr>
              </a:pPr>
              <a:r>
                <a:rPr lang="fr-CH" sz="1800" dirty="0">
                  <a:latin typeface="Aptos" panose="020B0004020202020204" pitchFamily="34" charset="0"/>
                  <a:cs typeface="Calibri" panose="020F0502020204030204" pitchFamily="34" charset="0"/>
                </a:rPr>
                <a:t>Convention de partenariat avec un </a:t>
              </a:r>
              <a:r>
                <a:rPr lang="fr-CH" sz="1800" b="1" dirty="0">
                  <a:solidFill>
                    <a:srgbClr val="A11845"/>
                  </a:solidFill>
                  <a:latin typeface="Aptos" panose="020B0004020202020204" pitchFamily="34" charset="0"/>
                  <a:cs typeface="Calibri" panose="020F0502020204030204" pitchFamily="34" charset="0"/>
                </a:rPr>
                <a:t>médecin référent</a:t>
              </a:r>
            </a:p>
          </p:txBody>
        </p:sp>
      </p:grpSp>
      <p:sp>
        <p:nvSpPr>
          <p:cNvPr id="4" name="Espace réservé du numéro de diapositive 3"/>
          <p:cNvSpPr>
            <a:spLocks noGrp="1"/>
          </p:cNvSpPr>
          <p:nvPr>
            <p:ph type="sldNum" sz="quarter" idx="4"/>
          </p:nvPr>
        </p:nvSpPr>
        <p:spPr>
          <a:xfrm>
            <a:off x="5942945" y="4832225"/>
            <a:ext cx="720000" cy="273844"/>
          </a:xfrm>
        </p:spPr>
        <p:txBody>
          <a:bodyPr/>
          <a:lstStyle/>
          <a:p>
            <a:pPr algn="r"/>
            <a:fld id="{879F8CDA-3D76-8147-A783-F8EF6F842A04}" type="slidenum">
              <a:rPr lang="fr-FR" smtClean="0"/>
              <a:pPr algn="r"/>
              <a:t>9</a:t>
            </a:fld>
            <a:r>
              <a:rPr lang="fr-FR"/>
              <a:t> </a:t>
            </a:r>
            <a:endParaRPr lang="fr-FR" dirty="0"/>
          </a:p>
        </p:txBody>
      </p:sp>
      <p:sp>
        <p:nvSpPr>
          <p:cNvPr id="5" name="Titre 4"/>
          <p:cNvSpPr>
            <a:spLocks noGrp="1"/>
          </p:cNvSpPr>
          <p:nvPr>
            <p:ph type="title"/>
          </p:nvPr>
        </p:nvSpPr>
        <p:spPr/>
        <p:txBody>
          <a:bodyPr>
            <a:normAutofit/>
          </a:bodyPr>
          <a:lstStyle/>
          <a:p>
            <a:r>
              <a:rPr lang="en-GB" sz="2400" dirty="0">
                <a:solidFill>
                  <a:srgbClr val="A11845"/>
                </a:solidFill>
                <a:latin typeface="+mn-lt"/>
                <a:cs typeface="Calibri" panose="020F0502020204030204" pitchFamily="34" charset="0"/>
              </a:rPr>
              <a:t>Conditions admission</a:t>
            </a:r>
          </a:p>
        </p:txBody>
      </p:sp>
      <p:sp>
        <p:nvSpPr>
          <p:cNvPr id="3" name="Espace réservé du pied de page 3">
            <a:extLst>
              <a:ext uri="{FF2B5EF4-FFF2-40B4-BE49-F238E27FC236}">
                <a16:creationId xmlns:a16="http://schemas.microsoft.com/office/drawing/2014/main" id="{38C447FD-4428-3F22-282D-DC8EEEEEF652}"/>
              </a:ext>
            </a:extLst>
          </p:cNvPr>
          <p:cNvSpPr txBox="1">
            <a:spLocks/>
          </p:cNvSpPr>
          <p:nvPr/>
        </p:nvSpPr>
        <p:spPr>
          <a:xfrm>
            <a:off x="171433" y="4852380"/>
            <a:ext cx="6364046" cy="272891"/>
          </a:xfrm>
          <a:prstGeom prst="rect">
            <a:avLst/>
          </a:prstGeom>
        </p:spPr>
        <p:txBody>
          <a:bodyPr/>
          <a:lstStyle>
            <a:defPPr>
              <a:defRPr lang="fr-FR"/>
            </a:defPPr>
            <a:lvl1pPr marL="0" algn="l" defTabSz="713232" rtl="0" eaLnBrk="1" latinLnBrk="0" hangingPunct="1">
              <a:defRPr sz="1404" kern="1200">
                <a:solidFill>
                  <a:schemeClr val="tx1"/>
                </a:solidFill>
                <a:latin typeface="+mn-lt"/>
                <a:ea typeface="+mn-ea"/>
                <a:cs typeface="+mn-cs"/>
              </a:defRPr>
            </a:lvl1pPr>
            <a:lvl2pPr marL="356616" algn="l" defTabSz="713232" rtl="0" eaLnBrk="1" latinLnBrk="0" hangingPunct="1">
              <a:defRPr sz="1404" kern="1200">
                <a:solidFill>
                  <a:schemeClr val="tx1"/>
                </a:solidFill>
                <a:latin typeface="+mn-lt"/>
                <a:ea typeface="+mn-ea"/>
                <a:cs typeface="+mn-cs"/>
              </a:defRPr>
            </a:lvl2pPr>
            <a:lvl3pPr marL="713232" algn="l" defTabSz="713232" rtl="0" eaLnBrk="1" latinLnBrk="0" hangingPunct="1">
              <a:defRPr sz="1404" kern="1200">
                <a:solidFill>
                  <a:schemeClr val="tx1"/>
                </a:solidFill>
                <a:latin typeface="+mn-lt"/>
                <a:ea typeface="+mn-ea"/>
                <a:cs typeface="+mn-cs"/>
              </a:defRPr>
            </a:lvl3pPr>
            <a:lvl4pPr marL="1069848" algn="l" defTabSz="713232" rtl="0" eaLnBrk="1" latinLnBrk="0" hangingPunct="1">
              <a:defRPr sz="1404" kern="1200">
                <a:solidFill>
                  <a:schemeClr val="tx1"/>
                </a:solidFill>
                <a:latin typeface="+mn-lt"/>
                <a:ea typeface="+mn-ea"/>
                <a:cs typeface="+mn-cs"/>
              </a:defRPr>
            </a:lvl4pPr>
            <a:lvl5pPr marL="1426464" algn="l" defTabSz="713232" rtl="0" eaLnBrk="1" latinLnBrk="0" hangingPunct="1">
              <a:defRPr sz="1404" kern="1200">
                <a:solidFill>
                  <a:schemeClr val="tx1"/>
                </a:solidFill>
                <a:latin typeface="+mn-lt"/>
                <a:ea typeface="+mn-ea"/>
                <a:cs typeface="+mn-cs"/>
              </a:defRPr>
            </a:lvl5pPr>
            <a:lvl6pPr marL="1783080" algn="l" defTabSz="713232" rtl="0" eaLnBrk="1" latinLnBrk="0" hangingPunct="1">
              <a:defRPr sz="1404" kern="1200">
                <a:solidFill>
                  <a:schemeClr val="tx1"/>
                </a:solidFill>
                <a:latin typeface="+mn-lt"/>
                <a:ea typeface="+mn-ea"/>
                <a:cs typeface="+mn-cs"/>
              </a:defRPr>
            </a:lvl6pPr>
            <a:lvl7pPr marL="2139696" algn="l" defTabSz="713232" rtl="0" eaLnBrk="1" latinLnBrk="0" hangingPunct="1">
              <a:defRPr sz="1404" kern="1200">
                <a:solidFill>
                  <a:schemeClr val="tx1"/>
                </a:solidFill>
                <a:latin typeface="+mn-lt"/>
                <a:ea typeface="+mn-ea"/>
                <a:cs typeface="+mn-cs"/>
              </a:defRPr>
            </a:lvl7pPr>
            <a:lvl8pPr marL="2496312" algn="l" defTabSz="713232" rtl="0" eaLnBrk="1" latinLnBrk="0" hangingPunct="1">
              <a:defRPr sz="1404" kern="1200">
                <a:solidFill>
                  <a:schemeClr val="tx1"/>
                </a:solidFill>
                <a:latin typeface="+mn-lt"/>
                <a:ea typeface="+mn-ea"/>
                <a:cs typeface="+mn-cs"/>
              </a:defRPr>
            </a:lvl8pPr>
            <a:lvl9pPr marL="2852928" algn="l" defTabSz="713232" rtl="0" eaLnBrk="1" latinLnBrk="0" hangingPunct="1">
              <a:defRPr sz="1404" kern="1200">
                <a:solidFill>
                  <a:schemeClr val="tx1"/>
                </a:solidFill>
                <a:latin typeface="+mn-lt"/>
                <a:ea typeface="+mn-ea"/>
                <a:cs typeface="+mn-cs"/>
              </a:defRPr>
            </a:lvl9pPr>
          </a:lstStyle>
          <a:p>
            <a:r>
              <a:rPr lang="fr-CH" sz="800">
                <a:solidFill>
                  <a:schemeClr val="bg1">
                    <a:lumMod val="50000"/>
                  </a:schemeClr>
                </a:solidFill>
              </a:rPr>
              <a:t>Faculté de biologie et de médecine - Institut universitaire de formation et de recherche en soins (IUFRS)</a:t>
            </a:r>
            <a:endParaRPr lang="fr-CH" sz="800" dirty="0">
              <a:solidFill>
                <a:schemeClr val="bg1">
                  <a:lumMod val="50000"/>
                </a:schemeClr>
              </a:solidFill>
            </a:endParaRPr>
          </a:p>
        </p:txBody>
      </p:sp>
      <p:cxnSp>
        <p:nvCxnSpPr>
          <p:cNvPr id="9" name="Straight Connector 31">
            <a:extLst>
              <a:ext uri="{FF2B5EF4-FFF2-40B4-BE49-F238E27FC236}">
                <a16:creationId xmlns:a16="http://schemas.microsoft.com/office/drawing/2014/main" id="{80E0EB2D-930F-5337-1528-56833DD878FB}"/>
              </a:ext>
            </a:extLst>
          </p:cNvPr>
          <p:cNvCxnSpPr>
            <a:cxnSpLocks/>
          </p:cNvCxnSpPr>
          <p:nvPr/>
        </p:nvCxnSpPr>
        <p:spPr>
          <a:xfrm>
            <a:off x="950036" y="3755101"/>
            <a:ext cx="174863" cy="203970"/>
          </a:xfrm>
          <a:prstGeom prst="line">
            <a:avLst/>
          </a:prstGeom>
          <a:ln w="57150" cap="rnd">
            <a:solidFill>
              <a:srgbClr val="A11845"/>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96889120"/>
      </p:ext>
    </p:extLst>
  </p:cSld>
  <p:clrMapOvr>
    <a:masterClrMapping/>
  </p:clrMapOvr>
</p:sld>
</file>

<file path=ppt/theme/theme1.xml><?xml version="1.0" encoding="utf-8"?>
<a:theme xmlns:a="http://schemas.openxmlformats.org/drawingml/2006/main" name="UNIL-CHUV-HES-SO">
  <a:themeElements>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UNIL-CHUV">
  <a:themeElements>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dèle Unil-FBM">
  <a:themeElements>
    <a:clrScheme name="Unil_Bleu">
      <a:dk1>
        <a:srgbClr val="000000"/>
      </a:dk1>
      <a:lt1>
        <a:sysClr val="window" lastClr="FFFFFF"/>
      </a:lt1>
      <a:dk2>
        <a:srgbClr val="0076AF"/>
      </a:dk2>
      <a:lt2>
        <a:srgbClr val="0076AF"/>
      </a:lt2>
      <a:accent1>
        <a:srgbClr val="34AAA9"/>
      </a:accent1>
      <a:accent2>
        <a:srgbClr val="2D1957"/>
      </a:accent2>
      <a:accent3>
        <a:srgbClr val="00A0D6"/>
      </a:accent3>
      <a:accent4>
        <a:srgbClr val="006852"/>
      </a:accent4>
      <a:accent5>
        <a:srgbClr val="003953"/>
      </a:accent5>
      <a:accent6>
        <a:srgbClr val="405694"/>
      </a:accent6>
      <a:hlink>
        <a:srgbClr val="6C1869"/>
      </a:hlink>
      <a:folHlink>
        <a:srgbClr val="439EC6"/>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Personnalisé 1">
    <a:dk1>
      <a:sysClr val="windowText" lastClr="000000"/>
    </a:dk1>
    <a:lt1>
      <a:sysClr val="window" lastClr="FFFFFF"/>
    </a:lt1>
    <a:dk2>
      <a:srgbClr val="44546A"/>
    </a:dk2>
    <a:lt2>
      <a:srgbClr val="E7E6E6"/>
    </a:lt2>
    <a:accent1>
      <a:srgbClr val="C42055"/>
    </a:accent1>
    <a:accent2>
      <a:srgbClr val="574144"/>
    </a:accent2>
    <a:accent3>
      <a:srgbClr val="6A6B00"/>
    </a:accent3>
    <a:accent4>
      <a:srgbClr val="A29E11"/>
    </a:accent4>
    <a:accent5>
      <a:srgbClr val="B74919"/>
    </a:accent5>
    <a:accent6>
      <a:srgbClr val="F19D19"/>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2306</Words>
  <Application>Microsoft Office PowerPoint</Application>
  <PresentationFormat>Affichage à l'écran (16:9)</PresentationFormat>
  <Paragraphs>316</Paragraphs>
  <Slides>20</Slides>
  <Notes>16</Notes>
  <HiddenSlides>0</HiddenSlides>
  <MMClips>1</MMClips>
  <ScaleCrop>false</ScaleCrop>
  <HeadingPairs>
    <vt:vector size="6" baseType="variant">
      <vt:variant>
        <vt:lpstr>Polices utilisées</vt:lpstr>
      </vt:variant>
      <vt:variant>
        <vt:i4>5</vt:i4>
      </vt:variant>
      <vt:variant>
        <vt:lpstr>Thème</vt:lpstr>
      </vt:variant>
      <vt:variant>
        <vt:i4>3</vt:i4>
      </vt:variant>
      <vt:variant>
        <vt:lpstr>Titres des diapositives</vt:lpstr>
      </vt:variant>
      <vt:variant>
        <vt:i4>20</vt:i4>
      </vt:variant>
    </vt:vector>
  </HeadingPairs>
  <TitlesOfParts>
    <vt:vector size="28" baseType="lpstr">
      <vt:lpstr>Aptos</vt:lpstr>
      <vt:lpstr>Arial</vt:lpstr>
      <vt:lpstr>Calibri</vt:lpstr>
      <vt:lpstr>Calibri Light</vt:lpstr>
      <vt:lpstr>Segoe UI Semilight</vt:lpstr>
      <vt:lpstr>UNIL-CHUV-HES-SO</vt:lpstr>
      <vt:lpstr>UNIL-CHUV</vt:lpstr>
      <vt:lpstr>Modèle Unil-FBM</vt:lpstr>
      <vt:lpstr>Présentation PowerPoint</vt:lpstr>
      <vt:lpstr>Présentation PowerPoint</vt:lpstr>
      <vt:lpstr>L’IUFRS en bref</vt:lpstr>
      <vt:lpstr>Présentation PowerPoint</vt:lpstr>
      <vt:lpstr>Présentation PowerPoint</vt:lpstr>
      <vt:lpstr>Présentation PowerPoint</vt:lpstr>
      <vt:lpstr>Référentiel de compétences du MSc IPS</vt:lpstr>
      <vt:lpstr>Présentation PowerPoint</vt:lpstr>
      <vt:lpstr>Conditions admission</vt:lpstr>
      <vt:lpstr>Médecin référent d’un.e étudiant.e IPS</vt:lpstr>
      <vt:lpstr>Présentation PowerPoint</vt:lpstr>
      <vt:lpstr>Présentation PowerPoint</vt:lpstr>
      <vt:lpstr>Cadre légal – article 124b LSP Vaudoise</vt:lpstr>
      <vt:lpstr>Perspectives professionnelles</vt:lpstr>
      <vt:lpstr>Présentation PowerPoint</vt:lpstr>
      <vt:lpstr>Conditions admission</vt:lpstr>
      <vt:lpstr>Présentation PowerPoint</vt:lpstr>
      <vt:lpstr>Présentation PowerPoint</vt:lpstr>
      <vt:lpstr>Perspectives professionnelles</vt:lpstr>
      <vt:lpstr>Présentation PowerPoint</vt:lpstr>
    </vt:vector>
  </TitlesOfParts>
  <Company>UNIL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Sauser Marité</dc:creator>
  <cp:lastModifiedBy>Rosso Lia</cp:lastModifiedBy>
  <cp:revision>224</cp:revision>
  <cp:lastPrinted>2024-04-23T15:29:35Z</cp:lastPrinted>
  <dcterms:created xsi:type="dcterms:W3CDTF">2015-11-30T13:40:48Z</dcterms:created>
  <dcterms:modified xsi:type="dcterms:W3CDTF">2024-10-07T07:53:50Z</dcterms:modified>
</cp:coreProperties>
</file>