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6.xml" ContentType="application/vnd.openxmlformats-officedocument.presentationml.tags+xml"/>
  <Override PartName="/ppt/notesSlides/notesSlide1.xml" ContentType="application/vnd.openxmlformats-officedocument.presentationml.notesSlid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4" r:id="rId2"/>
    <p:sldId id="308" r:id="rId3"/>
  </p:sldIdLst>
  <p:sldSz cx="9144000" cy="6858000" type="screen4x3"/>
  <p:notesSz cx="6858000" cy="9144000"/>
  <p:custDataLst>
    <p:tags r:id="rId6"/>
  </p:custDataLst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7C95"/>
    <a:srgbClr val="F8F8F8"/>
    <a:srgbClr val="E7EEFD"/>
    <a:srgbClr val="008094"/>
    <a:srgbClr val="A3CBFB"/>
    <a:srgbClr val="9900CC"/>
    <a:srgbClr val="AED1FC"/>
    <a:srgbClr val="333333"/>
    <a:srgbClr val="EF6DB7"/>
    <a:srgbClr val="0A7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11" autoAdjust="0"/>
  </p:normalViewPr>
  <p:slideViewPr>
    <p:cSldViewPr snapToObjects="1">
      <p:cViewPr varScale="1">
        <p:scale>
          <a:sx n="107" d="100"/>
          <a:sy n="107" d="100"/>
        </p:scale>
        <p:origin x="1566" y="114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6"/>
    </p:cViewPr>
  </p:sorterViewPr>
  <p:notesViewPr>
    <p:cSldViewPr snapToObjects="1">
      <p:cViewPr varScale="1">
        <p:scale>
          <a:sx n="72" d="100"/>
          <a:sy n="72" d="100"/>
        </p:scale>
        <p:origin x="133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74371C0-ADA4-4DD1-99D1-CD3DC1907E3D}" type="datetimeFigureOut">
              <a:rPr lang="fr-CH"/>
              <a:pPr>
                <a:defRPr/>
              </a:pPr>
              <a:t>08.09.2021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D4026F7-7C8C-4274-81B1-49A334510018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F4475672-C676-411E-B96C-47A728D91EC5}" type="datetime1">
              <a:rPr lang="fr-CH"/>
              <a:pPr>
                <a:defRPr/>
              </a:pPr>
              <a:t>08.09.2021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noProof="0"/>
              <a:t>Textmasterformate durch Klicken bearbeiten</a:t>
            </a:r>
          </a:p>
          <a:p>
            <a:pPr lvl="1"/>
            <a:r>
              <a:rPr lang="fr-CH" noProof="0"/>
              <a:t>Zweite Ebene</a:t>
            </a:r>
          </a:p>
          <a:p>
            <a:pPr lvl="2"/>
            <a:r>
              <a:rPr lang="fr-CH" noProof="0"/>
              <a:t>Dritte Ebene</a:t>
            </a:r>
          </a:p>
          <a:p>
            <a:pPr lvl="3"/>
            <a:r>
              <a:rPr lang="fr-CH" noProof="0"/>
              <a:t>Vierte Ebene</a:t>
            </a:r>
          </a:p>
          <a:p>
            <a:pPr lvl="4"/>
            <a:r>
              <a:rPr lang="fr-CH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1C187D57-DF39-46FB-BA73-E066738108BC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1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2384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2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566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1.jpe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oleObject" Target="../embeddings/oleObject2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tags" Target="../tags/tag46.xml"/><Relationship Id="rId7" Type="http://schemas.openxmlformats.org/officeDocument/2006/relationships/image" Target="../media/image1.jpe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oleObject" Target="../embeddings/oleObject19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tags" Target="../tags/tag50.xml"/><Relationship Id="rId7" Type="http://schemas.openxmlformats.org/officeDocument/2006/relationships/image" Target="../media/image1.jpeg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oleObject" Target="../embeddings/oleObject2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tags" Target="../tags/tag54.xml"/><Relationship Id="rId7" Type="http://schemas.openxmlformats.org/officeDocument/2006/relationships/image" Target="../media/image1.jpeg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oleObject" Target="../embeddings/oleObject2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5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tags" Target="../tags/tag58.xml"/><Relationship Id="rId7" Type="http://schemas.openxmlformats.org/officeDocument/2006/relationships/image" Target="../media/image1.jpeg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oleObject" Target="../embeddings/oleObject25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9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tags" Target="../tags/tag62.xml"/><Relationship Id="rId7" Type="http://schemas.openxmlformats.org/officeDocument/2006/relationships/image" Target="../media/image1.jpeg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oleObject" Target="../embeddings/oleObject27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3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tags" Target="../tags/tag66.xml"/><Relationship Id="rId7" Type="http://schemas.openxmlformats.org/officeDocument/2006/relationships/image" Target="../media/image1.jpeg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oleObject" Target="../embeddings/oleObject29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7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tags" Target="../tags/tag70.xml"/><Relationship Id="rId7" Type="http://schemas.openxmlformats.org/officeDocument/2006/relationships/image" Target="../media/image1.jpeg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oleObject" Target="../embeddings/oleObject3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tags" Target="../tags/tag74.xml"/><Relationship Id="rId7" Type="http://schemas.openxmlformats.org/officeDocument/2006/relationships/image" Target="../media/image1.jpeg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oleObject" Target="../embeddings/oleObject3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14.xml"/><Relationship Id="rId7" Type="http://schemas.openxmlformats.org/officeDocument/2006/relationships/image" Target="../media/image1.jpe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oleObject" Target="../embeddings/oleObject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18.xml"/><Relationship Id="rId7" Type="http://schemas.openxmlformats.org/officeDocument/2006/relationships/image" Target="../media/image1.jpe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oleObject" Target="../embeddings/oleObject5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tags" Target="../tags/tag22.xml"/><Relationship Id="rId7" Type="http://schemas.openxmlformats.org/officeDocument/2006/relationships/image" Target="../media/image1.jpe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oleObject" Target="../embeddings/oleObject7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3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tags" Target="../tags/tag26.xml"/><Relationship Id="rId7" Type="http://schemas.openxmlformats.org/officeDocument/2006/relationships/image" Target="../media/image1.jpeg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oleObject" Target="../embeddings/oleObject9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7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tags" Target="../tags/tag30.xml"/><Relationship Id="rId7" Type="http://schemas.openxmlformats.org/officeDocument/2006/relationships/image" Target="../media/image1.jpeg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oleObject" Target="../embeddings/oleObject1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tags" Target="../tags/tag34.xml"/><Relationship Id="rId7" Type="http://schemas.openxmlformats.org/officeDocument/2006/relationships/image" Target="../media/image1.jpe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oleObject" Target="../embeddings/oleObject1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5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tags" Target="../tags/tag38.xml"/><Relationship Id="rId7" Type="http://schemas.openxmlformats.org/officeDocument/2006/relationships/image" Target="../media/image1.jpeg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oleObject" Target="../embeddings/oleObject15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42.xml"/><Relationship Id="rId7" Type="http://schemas.openxmlformats.org/officeDocument/2006/relationships/image" Target="../media/image1.jpeg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oleObject" Target="../embeddings/oleObject17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4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2" descr="logo_etat_FR_vers_compacte.jpg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417513"/>
            <a:ext cx="1584325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8"/>
          <p:cNvSpPr txBox="1"/>
          <p:nvPr userDrawn="1">
            <p:custDataLst>
              <p:tags r:id="rId2"/>
            </p:custDataLst>
          </p:nvPr>
        </p:nvSpPr>
        <p:spPr>
          <a:xfrm>
            <a:off x="2514600" y="363538"/>
            <a:ext cx="5164138" cy="3587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Service du personnel et d’organisation </a:t>
            </a: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SPO</a:t>
            </a:r>
          </a:p>
          <a:p>
            <a:pPr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b="1" dirty="0" err="1">
                <a:latin typeface="Arial" charset="0"/>
                <a:ea typeface="ＭＳ Ｐゴシック" pitchFamily="-112" charset="-128"/>
                <a:cs typeface="+mn-cs"/>
              </a:rPr>
              <a:t>Amt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 </a:t>
            </a:r>
            <a:r>
              <a:rPr lang="fr-CH" sz="1000" b="1" dirty="0" err="1">
                <a:latin typeface="Arial" charset="0"/>
                <a:ea typeface="ＭＳ Ｐゴシック" pitchFamily="-112" charset="-128"/>
                <a:cs typeface="+mn-cs"/>
              </a:rPr>
              <a:t>für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 </a:t>
            </a:r>
            <a:r>
              <a:rPr lang="fr-CH" sz="1000" b="1" dirty="0" err="1">
                <a:latin typeface="Arial" charset="0"/>
                <a:ea typeface="ＭＳ Ｐゴシック" pitchFamily="-112" charset="-128"/>
                <a:cs typeface="+mn-cs"/>
              </a:rPr>
              <a:t>Personal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 </a:t>
            </a:r>
            <a:r>
              <a:rPr lang="fr-CH" sz="1000" b="1" dirty="0" err="1">
                <a:latin typeface="Arial" charset="0"/>
                <a:ea typeface="ＭＳ Ｐゴシック" pitchFamily="-112" charset="-128"/>
                <a:cs typeface="+mn-cs"/>
              </a:rPr>
              <a:t>und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 Organisation </a:t>
            </a: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POA</a:t>
            </a:r>
          </a:p>
        </p:txBody>
      </p:sp>
      <p:sp>
        <p:nvSpPr>
          <p:cNvPr id="7" name="TextBox 9"/>
          <p:cNvSpPr txBox="1"/>
          <p:nvPr userDrawn="1">
            <p:custDataLst>
              <p:tags r:id="rId3"/>
            </p:custDataLst>
          </p:nvPr>
        </p:nvSpPr>
        <p:spPr>
          <a:xfrm>
            <a:off x="468313" y="6148388"/>
            <a:ext cx="5354637" cy="496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—</a:t>
            </a:r>
          </a:p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Direction des finances 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DFIN</a:t>
            </a:r>
          </a:p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 err="1">
                <a:latin typeface="Arial" charset="0"/>
                <a:ea typeface="ＭＳ Ｐゴシック" pitchFamily="-112" charset="-128"/>
                <a:cs typeface="+mn-cs"/>
              </a:rPr>
              <a:t>Finanzdirektion</a:t>
            </a: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 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FIND</a:t>
            </a:r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8" name="Straight Connector 7"/>
          <p:cNvCxnSpPr/>
          <p:nvPr userDrawn="1">
            <p:custDataLst>
              <p:tags r:id="rId4"/>
            </p:custDataLst>
          </p:nvPr>
        </p:nvCxnSpPr>
        <p:spPr>
          <a:xfrm>
            <a:off x="449263" y="12636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36" name="Title Placeholder 1"/>
          <p:cNvSpPr>
            <a:spLocks noGrp="1"/>
          </p:cNvSpPr>
          <p:nvPr>
            <p:ph type="ctrTitle"/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/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fr-FR"/>
              <a:t>Modifier le style des sous-titres du masque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95CC42FD-4A5E-4F47-A08D-AF72A65FAE62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4593934-EB73-4A9E-BB30-3CB60237584F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9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14207A8-D35D-4BB2-837A-64DB15AF406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D42FB62-806F-48DB-BAD6-5AFD1E78CD8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0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40792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0221FC23-268D-4B34-816B-5926450DAF7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9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6A3589F-A711-4115-9E27-3F231F3A0BD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31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260000" cy="15388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03218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032186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363702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3363702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69521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469521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6026733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6026733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35824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35824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C4B4A13-7231-4BEB-89BD-9FF1B0A07F9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7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503D847-A163-4E0C-BBCD-0B11BC312B2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519237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230723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230723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3929319" y="2373243"/>
            <a:ext cx="144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3929319" y="3113577"/>
            <a:ext cx="144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479402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5479402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10148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10148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AE2447D5-6012-42FA-A634-EF01D54C7DB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0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40BA4EF-5A79-4945-9984-4D373C87AA3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4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872000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2683200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4684244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685288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2683200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4684244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685288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38EDB024-0744-4E27-A73A-FB09B9265834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4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A038240B-C92D-4EC4-8CF3-8B6506CEA99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7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2592000" cy="92333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3383379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3383379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047204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047204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93B917E-A7C9-45AB-AE4F-5CD6B8A1F2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3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D8D2A0B6-06DE-4C53-A47B-8556DCCC1B4D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6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403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4032000" cy="6155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4714876" y="2373243"/>
            <a:ext cx="38608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4714876" y="3113577"/>
            <a:ext cx="38608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79E6CB92-D46F-41CE-9675-29AF1C5CC889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3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365E066-5BF7-4B23-88A1-E71D0D8A36B5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126400"/>
            <a:ext cx="2386012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57199" y="2492375"/>
            <a:ext cx="2386013" cy="492443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965451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965450" y="1766400"/>
            <a:ext cx="2320930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9211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8736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83247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786564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745412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C0CE34FB-1030-4B4F-B5FF-E6D47255D8CF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4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EB80A34-19EA-4D5D-A640-FE428E005B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6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BB672B7-96CD-4763-B410-B6A57B6E157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6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F7F05F7-3E65-4813-BBAA-64C09C236420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8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63031CF4-6012-4E47-B896-DA0102BA4466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8DB0318-5A44-4B79-8DCE-A3B67BD17456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1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7141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8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410BE1C-61D8-4199-834D-4E3CFD41A19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33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D82FEAD-BA62-4350-B9A4-22FF4E9B8038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1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26680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8240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52E0320-80E4-4134-855D-57A764251BBD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33EFAB4F-DF75-4B81-AF99-A29062CCF60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5067299" y="1858223"/>
            <a:ext cx="3632201" cy="307777"/>
          </a:xfrm>
        </p:spPr>
        <p:txBody>
          <a:bodyPr/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/>
          </p:nvPr>
        </p:nvSpPr>
        <p:spPr>
          <a:xfrm>
            <a:off x="457200" y="1858223"/>
            <a:ext cx="36324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</p:nvPr>
        </p:nvSpPr>
        <p:spPr>
          <a:xfrm>
            <a:off x="457200" y="2221364"/>
            <a:ext cx="363240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</p:nvPr>
        </p:nvSpPr>
        <p:spPr>
          <a:xfrm>
            <a:off x="5067299" y="2221364"/>
            <a:ext cx="3632201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FEE9DF2-5A33-4369-9F67-FAD1ACE7EE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F92E1955-87A7-4AAE-AF79-EA5B62E259D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>
          <a:xfrm>
            <a:off x="457200" y="1328400"/>
            <a:ext cx="820324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/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</p:nvPr>
        </p:nvSpPr>
        <p:spPr>
          <a:xfrm>
            <a:off x="457200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</p:nvPr>
        </p:nvSpPr>
        <p:spPr>
          <a:xfrm>
            <a:off x="4979988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FC22EE1-D8D8-49D4-BF92-C110A9056A15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6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0FC7961-F641-4FAC-9BFA-9F969ACC52F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8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/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/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/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/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/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0C974B1-BC47-4363-AFBE-D3D7A9A9843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1154ED4B-527E-4255-897E-950073BA24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3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6400"/>
            <a:ext cx="4186238" cy="215443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418623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6" imgW="0" imgH="0" progId="">
                  <p:embed/>
                </p:oleObj>
              </mc:Choice>
              <mc:Fallback>
                <p:oleObj name="think-cell Slide" r:id="rId2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 bwMode="auto">
          <a:xfrm>
            <a:off x="457200" y="306388"/>
            <a:ext cx="8242300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Titre exemple</a:t>
            </a:r>
            <a:br>
              <a:rPr lang="fr-CH"/>
            </a:br>
            <a:r>
              <a:rPr lang="fr-CH"/>
              <a:t>—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Texte principal</a:t>
            </a:r>
          </a:p>
          <a:p>
            <a:pPr lvl="1"/>
            <a:r>
              <a:rPr lang="fr-CH"/>
              <a:t>Premier niveau</a:t>
            </a:r>
          </a:p>
          <a:p>
            <a:pPr lvl="2"/>
            <a:r>
              <a:rPr lang="fr-CH"/>
              <a:t>Deuxième niveau</a:t>
            </a:r>
          </a:p>
          <a:p>
            <a:pPr lvl="3"/>
            <a:r>
              <a:rPr lang="fr-CH"/>
              <a:t>Troisième niveau</a:t>
            </a:r>
          </a:p>
          <a:p>
            <a:pPr lvl="4"/>
            <a:r>
              <a:rPr lang="fr-CH"/>
              <a:t>Quatrième niveau</a:t>
            </a:r>
          </a:p>
        </p:txBody>
      </p:sp>
      <p:sp>
        <p:nvSpPr>
          <p:cNvPr id="12" name="Rectangle 9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6B27B2B-C0FF-48E7-AAE0-A647F486645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31" name="Picture 8" descr="logo_etat_FR_vers_compacte.jpg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2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2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F243335-9A5D-44D4-B713-78A3870BA20B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8 septembre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4" name="Straight Connector 13"/>
          <p:cNvCxnSpPr/>
          <p:nvPr>
            <p:custDataLst>
              <p:tags r:id="rId2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6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6.xml"/><Relationship Id="rId4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9.xml"/><Relationship Id="rId7" Type="http://schemas.openxmlformats.org/officeDocument/2006/relationships/oleObject" Target="../embeddings/oleObject35.bin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63550" y="1180527"/>
            <a:ext cx="8286874" cy="4776232"/>
          </a:xfrm>
          <a:prstGeom prst="rect">
            <a:avLst/>
          </a:prstGeom>
          <a:noFill/>
          <a:ln w="127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6491064" cy="894540"/>
          </a:xfrm>
        </p:spPr>
        <p:txBody>
          <a:bodyPr/>
          <a:lstStyle/>
          <a:p>
            <a:r>
              <a:rPr lang="fr-CH" sz="2200" dirty="0">
                <a:cs typeface="Arial" panose="020B0604020202020204" pitchFamily="34" charset="0"/>
              </a:rPr>
              <a:t>Rapport sur l’état du projet </a:t>
            </a:r>
            <a:r>
              <a:rPr lang="fr-CH" sz="1600" i="1" dirty="0">
                <a:cs typeface="Arial" panose="020B0604020202020204" pitchFamily="34" charset="0"/>
              </a:rPr>
              <a:t>indiquez la date</a:t>
            </a:r>
            <a:br>
              <a:rPr lang="fr-CH" sz="16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50" y="1180526"/>
            <a:ext cx="4114800" cy="2895894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>
              <a:buClrTx/>
            </a:pPr>
            <a:r>
              <a:rPr lang="fr-CH" sz="1400" dirty="0">
                <a:solidFill>
                  <a:srgbClr val="007C95"/>
                </a:solidFill>
              </a:rPr>
              <a:t>Activités principales en cours</a:t>
            </a:r>
          </a:p>
          <a:p>
            <a:pPr marL="0" lvl="0" indent="0">
              <a:buClrTx/>
            </a:pPr>
            <a:r>
              <a:rPr lang="fr-CH" sz="1200" dirty="0"/>
              <a:t>&gt;  activité 1</a:t>
            </a:r>
          </a:p>
          <a:p>
            <a:pPr marL="0" lvl="0" indent="0">
              <a:buClrTx/>
            </a:pPr>
            <a:r>
              <a:rPr lang="fr-CH" sz="1200" dirty="0"/>
              <a:t>&gt;  activité 2</a:t>
            </a:r>
          </a:p>
          <a:p>
            <a:pPr marL="0" lvl="0" indent="0">
              <a:buClrTx/>
            </a:pPr>
            <a:r>
              <a:rPr lang="fr-CH" sz="1200" dirty="0"/>
              <a:t>&gt;  activité 3</a:t>
            </a:r>
          </a:p>
          <a:p>
            <a:pPr marL="0" lvl="0" indent="0">
              <a:buClrTx/>
            </a:pPr>
            <a:r>
              <a:rPr lang="fr-CH" sz="1200" dirty="0"/>
              <a:t>&gt;  etc.</a:t>
            </a:r>
          </a:p>
          <a:p>
            <a:pPr marL="0" lvl="0" indent="0">
              <a:buClrTx/>
            </a:pPr>
            <a:r>
              <a:rPr lang="fr-CH" sz="1200" dirty="0"/>
              <a:t>&gt; </a:t>
            </a:r>
          </a:p>
          <a:p>
            <a:pPr marL="0" lvl="0" indent="0">
              <a:buClrTx/>
            </a:pPr>
            <a:r>
              <a:rPr lang="fr-CH" sz="1200" dirty="0"/>
              <a:t>&gt; </a:t>
            </a:r>
          </a:p>
          <a:p>
            <a:pPr marL="0" lvl="0" indent="0">
              <a:buClrTx/>
            </a:pPr>
            <a:r>
              <a:rPr lang="fr-CH" sz="1200" dirty="0"/>
              <a:t>&gt;</a:t>
            </a:r>
          </a:p>
          <a:p>
            <a:pPr marL="0" lvl="0" indent="0">
              <a:buClrTx/>
            </a:pPr>
            <a:r>
              <a:rPr lang="fr-CH" sz="1200" dirty="0"/>
              <a:t>&gt;</a:t>
            </a:r>
          </a:p>
          <a:p>
            <a:pPr marL="0" lvl="0" indent="0">
              <a:buClrTx/>
            </a:pPr>
            <a:r>
              <a:rPr lang="fr-CH" sz="1200" dirty="0"/>
              <a:t>&gt;</a:t>
            </a:r>
          </a:p>
          <a:p>
            <a:pPr marL="0" lvl="0" indent="0">
              <a:buClrTx/>
            </a:pPr>
            <a:r>
              <a:rPr lang="fr-CH" sz="1200" dirty="0"/>
              <a:t>&gt;</a:t>
            </a:r>
          </a:p>
        </p:txBody>
      </p:sp>
      <p:cxnSp>
        <p:nvCxnSpPr>
          <p:cNvPr id="3" name="Connecteur droit 2"/>
          <p:cNvCxnSpPr/>
          <p:nvPr/>
        </p:nvCxnSpPr>
        <p:spPr>
          <a:xfrm>
            <a:off x="3779912" y="1180527"/>
            <a:ext cx="0" cy="2895893"/>
          </a:xfrm>
          <a:prstGeom prst="line">
            <a:avLst/>
          </a:prstGeom>
          <a:ln w="1270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50" y="4140878"/>
            <a:ext cx="4114800" cy="181588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>
              <a:buClrTx/>
            </a:pPr>
            <a:r>
              <a:rPr lang="fr-CH" sz="1400" dirty="0">
                <a:solidFill>
                  <a:srgbClr val="007C95"/>
                </a:solidFill>
              </a:rPr>
              <a:t>Etat des risques et mesures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 R1 (risque 1)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 M1 (mesure de réduction de R1)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 R2 (risque 2)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 M2 (mesure de réduction du R2)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 etc…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 </a:t>
            </a:r>
          </a:p>
        </p:txBody>
      </p:sp>
      <p:sp>
        <p:nvSpPr>
          <p:cNvPr id="12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624" y="4140877"/>
            <a:ext cx="4114800" cy="181588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lvl="0" indent="0">
              <a:buClrTx/>
            </a:pPr>
            <a:r>
              <a:rPr lang="fr-CH" sz="1400" dirty="0">
                <a:solidFill>
                  <a:srgbClr val="007C95"/>
                </a:solidFill>
              </a:rPr>
              <a:t>Financement (en CHF.-)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Budget initial:  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Budget actuel: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Différence:		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Justification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</a:p>
          <a:p>
            <a:pPr marL="0" lvl="0" indent="0">
              <a:buClrTx/>
            </a:pPr>
            <a:r>
              <a:rPr lang="fr-CH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624" y="1180527"/>
            <a:ext cx="4114800" cy="155427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lvl="0" indent="0">
              <a:buClrTx/>
            </a:pPr>
            <a:r>
              <a:rPr lang="fr-CH" sz="1400" dirty="0">
                <a:solidFill>
                  <a:srgbClr val="007C95"/>
                </a:solidFill>
              </a:rPr>
              <a:t>Prochaines activités à initier </a:t>
            </a:r>
          </a:p>
          <a:p>
            <a:pPr marL="0" lvl="0" indent="0">
              <a:buClrTx/>
            </a:pPr>
            <a:r>
              <a:rPr lang="fr-CH" sz="1200" dirty="0"/>
              <a:t>&gt;  </a:t>
            </a:r>
          </a:p>
          <a:p>
            <a:pPr marL="0" lvl="0" indent="0">
              <a:buClrTx/>
            </a:pPr>
            <a:r>
              <a:rPr lang="fr-CH" sz="1200" dirty="0"/>
              <a:t>&gt; </a:t>
            </a:r>
          </a:p>
          <a:p>
            <a:pPr marL="0" lvl="0" indent="0">
              <a:buClrTx/>
            </a:pPr>
            <a:r>
              <a:rPr lang="fr-CH" sz="1200" dirty="0"/>
              <a:t>&gt; </a:t>
            </a:r>
          </a:p>
          <a:p>
            <a:pPr marL="0" lvl="0" indent="0">
              <a:buClrTx/>
            </a:pPr>
            <a:r>
              <a:rPr lang="fr-CH" sz="1200" dirty="0"/>
              <a:t>&gt;</a:t>
            </a:r>
          </a:p>
          <a:p>
            <a:pPr marL="0" lvl="0" indent="0">
              <a:buClrTx/>
            </a:pPr>
            <a:r>
              <a:rPr lang="fr-CH" sz="1200" dirty="0"/>
              <a:t>&gt; </a:t>
            </a:r>
          </a:p>
        </p:txBody>
      </p:sp>
      <p:sp>
        <p:nvSpPr>
          <p:cNvPr id="14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624" y="2783758"/>
            <a:ext cx="4114800" cy="129266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lvl="0" indent="0">
              <a:buClrTx/>
            </a:pPr>
            <a:r>
              <a:rPr lang="fr-CH" sz="1400" dirty="0">
                <a:solidFill>
                  <a:srgbClr val="007C95"/>
                </a:solidFill>
              </a:rPr>
              <a:t>Principales réalisations </a:t>
            </a:r>
            <a:r>
              <a:rPr lang="fr-CH" sz="1200" dirty="0">
                <a:solidFill>
                  <a:srgbClr val="007C95"/>
                </a:solidFill>
              </a:rPr>
              <a:t>(depuis le dernier rapport)</a:t>
            </a:r>
          </a:p>
          <a:p>
            <a:pPr marL="0" lvl="0" indent="0">
              <a:buClrTx/>
            </a:pPr>
            <a:r>
              <a:rPr lang="fr-CH" sz="1200" dirty="0"/>
              <a:t>&gt;  </a:t>
            </a:r>
          </a:p>
          <a:p>
            <a:pPr marL="0" lvl="0" indent="0">
              <a:buClrTx/>
            </a:pPr>
            <a:r>
              <a:rPr lang="fr-CH" sz="1200" dirty="0"/>
              <a:t>&gt; </a:t>
            </a:r>
          </a:p>
          <a:p>
            <a:pPr marL="0" lvl="0" indent="0">
              <a:buClrTx/>
            </a:pPr>
            <a:r>
              <a:rPr lang="fr-CH" sz="1200" dirty="0"/>
              <a:t>&gt; </a:t>
            </a:r>
          </a:p>
          <a:p>
            <a:pPr marL="0" lvl="0" indent="0">
              <a:buClrTx/>
            </a:pPr>
            <a:r>
              <a:rPr lang="fr-CH" sz="1200" dirty="0"/>
              <a:t>&gt;</a:t>
            </a:r>
          </a:p>
        </p:txBody>
      </p:sp>
      <p:sp>
        <p:nvSpPr>
          <p:cNvPr id="25" name="Ellipse 24"/>
          <p:cNvSpPr/>
          <p:nvPr/>
        </p:nvSpPr>
        <p:spPr>
          <a:xfrm>
            <a:off x="4120198" y="1534663"/>
            <a:ext cx="144016" cy="144016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6" name="Ellipse 25"/>
          <p:cNvSpPr/>
          <p:nvPr/>
        </p:nvSpPr>
        <p:spPr>
          <a:xfrm>
            <a:off x="4122534" y="1791181"/>
            <a:ext cx="144016" cy="144016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7" name="Ellipse 26"/>
          <p:cNvSpPr/>
          <p:nvPr/>
        </p:nvSpPr>
        <p:spPr>
          <a:xfrm>
            <a:off x="4117522" y="2047699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28" name="Groupe 27"/>
          <p:cNvGrpSpPr/>
          <p:nvPr/>
        </p:nvGrpSpPr>
        <p:grpSpPr>
          <a:xfrm>
            <a:off x="7914792" y="20285"/>
            <a:ext cx="835632" cy="1143492"/>
            <a:chOff x="422543" y="1400537"/>
            <a:chExt cx="835632" cy="1143492"/>
          </a:xfrm>
        </p:grpSpPr>
        <p:grpSp>
          <p:nvGrpSpPr>
            <p:cNvPr id="29" name="Groupe 2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33" name="Trapèze 3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34" name="Trapèze 3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35" name="Trapèze 3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30" name="ZoneTexte 2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216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8242300" cy="8925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r-CH" sz="2200" dirty="0">
                <a:cs typeface="Arial" panose="020B0604020202020204" pitchFamily="34" charset="0"/>
              </a:rPr>
              <a:t>Indicateurs actuels de l’état de votre projet                       </a:t>
            </a:r>
            <a:r>
              <a:rPr lang="fr-CH" sz="1400">
                <a:cs typeface="Arial" panose="020B0604020202020204" pitchFamily="34" charset="0"/>
              </a:rPr>
              <a:t>(copier/coller </a:t>
            </a:r>
            <a:r>
              <a:rPr lang="fr-CH" sz="1400" dirty="0">
                <a:cs typeface="Arial" panose="020B0604020202020204" pitchFamily="34" charset="0"/>
              </a:rPr>
              <a:t>les indicateurs représentatifs sur la page précédente)</a:t>
            </a:r>
            <a:br>
              <a:rPr lang="fr-CH" sz="16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179512" y="1400537"/>
            <a:ext cx="835632" cy="1143492"/>
            <a:chOff x="422543" y="1400537"/>
            <a:chExt cx="835632" cy="1143492"/>
          </a:xfrm>
        </p:grpSpPr>
        <p:grpSp>
          <p:nvGrpSpPr>
            <p:cNvPr id="5" name="Groupe 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4" name="Trapèze 3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3" name="Trapèze 12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5" name="Trapèze 1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6" name="ZoneTexte 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21" name="ZoneTexte 2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1182534" y="1395933"/>
            <a:ext cx="835632" cy="1143492"/>
            <a:chOff x="422543" y="1400537"/>
            <a:chExt cx="835632" cy="1143492"/>
          </a:xfrm>
        </p:grpSpPr>
        <p:grpSp>
          <p:nvGrpSpPr>
            <p:cNvPr id="29" name="Groupe 2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33" name="Trapèze 3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34" name="Trapèze 3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35" name="Trapèze 3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30" name="ZoneTexte 2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2179303" y="1400537"/>
            <a:ext cx="835632" cy="1143492"/>
            <a:chOff x="422543" y="1400537"/>
            <a:chExt cx="835632" cy="1143492"/>
          </a:xfrm>
        </p:grpSpPr>
        <p:grpSp>
          <p:nvGrpSpPr>
            <p:cNvPr id="37" name="Groupe 36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41" name="Trapèze 40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42" name="Trapèze 41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43" name="Trapèze 42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38" name="ZoneTexte 37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39" name="ZoneTexte 38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3162647" y="1404491"/>
            <a:ext cx="835632" cy="1143492"/>
            <a:chOff x="422543" y="1400537"/>
            <a:chExt cx="835632" cy="1143492"/>
          </a:xfrm>
        </p:grpSpPr>
        <p:grpSp>
          <p:nvGrpSpPr>
            <p:cNvPr id="45" name="Groupe 4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49" name="Trapèze 48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0" name="Trapèze 49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1" name="Trapèze 50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46" name="ZoneTexte 4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47" name="ZoneTexte 46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52" name="Groupe 51"/>
          <p:cNvGrpSpPr/>
          <p:nvPr/>
        </p:nvGrpSpPr>
        <p:grpSpPr>
          <a:xfrm>
            <a:off x="4161087" y="1407559"/>
            <a:ext cx="835632" cy="1143492"/>
            <a:chOff x="422543" y="1400537"/>
            <a:chExt cx="835632" cy="1143492"/>
          </a:xfrm>
        </p:grpSpPr>
        <p:grpSp>
          <p:nvGrpSpPr>
            <p:cNvPr id="53" name="Groupe 5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57" name="Trapèze 5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8" name="Trapèze 5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9" name="Trapèze 5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54" name="ZoneTexte 5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5176220" y="1419185"/>
            <a:ext cx="835632" cy="1143492"/>
            <a:chOff x="422543" y="1400537"/>
            <a:chExt cx="835632" cy="1143492"/>
          </a:xfrm>
        </p:grpSpPr>
        <p:grpSp>
          <p:nvGrpSpPr>
            <p:cNvPr id="61" name="Groupe 6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65" name="Trapèze 6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66" name="Trapèze 6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67" name="Trapèze 6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62" name="ZoneTexte 6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68" name="Groupe 67"/>
          <p:cNvGrpSpPr/>
          <p:nvPr/>
        </p:nvGrpSpPr>
        <p:grpSpPr>
          <a:xfrm>
            <a:off x="6192655" y="1421084"/>
            <a:ext cx="835632" cy="1143492"/>
            <a:chOff x="422543" y="1400537"/>
            <a:chExt cx="835632" cy="1143492"/>
          </a:xfrm>
        </p:grpSpPr>
        <p:grpSp>
          <p:nvGrpSpPr>
            <p:cNvPr id="69" name="Groupe 6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73" name="Trapèze 7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74" name="Trapèze 7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75" name="Trapèze 7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70" name="ZoneTexte 6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71" name="ZoneTexte 7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76" name="Groupe 75"/>
          <p:cNvGrpSpPr/>
          <p:nvPr/>
        </p:nvGrpSpPr>
        <p:grpSpPr>
          <a:xfrm>
            <a:off x="7154367" y="1421084"/>
            <a:ext cx="835632" cy="1143492"/>
            <a:chOff x="422543" y="1400537"/>
            <a:chExt cx="835632" cy="1143492"/>
          </a:xfrm>
        </p:grpSpPr>
        <p:grpSp>
          <p:nvGrpSpPr>
            <p:cNvPr id="77" name="Groupe 76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81" name="Trapèze 80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82" name="Trapèze 81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83" name="Trapèze 82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78" name="ZoneTexte 77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79" name="ZoneTexte 78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84" name="Groupe 83"/>
          <p:cNvGrpSpPr/>
          <p:nvPr/>
        </p:nvGrpSpPr>
        <p:grpSpPr>
          <a:xfrm>
            <a:off x="224513" y="2585573"/>
            <a:ext cx="835632" cy="1143492"/>
            <a:chOff x="422543" y="1400537"/>
            <a:chExt cx="835632" cy="1143492"/>
          </a:xfrm>
        </p:grpSpPr>
        <p:grpSp>
          <p:nvGrpSpPr>
            <p:cNvPr id="85" name="Groupe 8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89" name="Trapèze 88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90" name="Trapèze 89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91" name="Trapèze 90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86" name="ZoneTexte 8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92" name="Groupe 91"/>
          <p:cNvGrpSpPr/>
          <p:nvPr/>
        </p:nvGrpSpPr>
        <p:grpSpPr>
          <a:xfrm>
            <a:off x="1207721" y="2590177"/>
            <a:ext cx="835632" cy="1143492"/>
            <a:chOff x="422543" y="1400537"/>
            <a:chExt cx="835632" cy="1143492"/>
          </a:xfrm>
        </p:grpSpPr>
        <p:grpSp>
          <p:nvGrpSpPr>
            <p:cNvPr id="93" name="Groupe 9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97" name="Trapèze 9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98" name="Trapèze 9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99" name="Trapèze 9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94" name="ZoneTexte 9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95" name="ZoneTexte 9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96" name="ZoneTexte 9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00" name="Groupe 99"/>
          <p:cNvGrpSpPr/>
          <p:nvPr/>
        </p:nvGrpSpPr>
        <p:grpSpPr>
          <a:xfrm>
            <a:off x="2169215" y="2585573"/>
            <a:ext cx="835632" cy="1143492"/>
            <a:chOff x="422543" y="1400537"/>
            <a:chExt cx="835632" cy="1143492"/>
          </a:xfrm>
        </p:grpSpPr>
        <p:grpSp>
          <p:nvGrpSpPr>
            <p:cNvPr id="101" name="Groupe 10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05" name="Trapèze 10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06" name="Trapèze 10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07" name="Trapèze 10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02" name="ZoneTexte 10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03" name="ZoneTexte 10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04" name="ZoneTexte 10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08" name="Groupe 107"/>
          <p:cNvGrpSpPr/>
          <p:nvPr/>
        </p:nvGrpSpPr>
        <p:grpSpPr>
          <a:xfrm>
            <a:off x="3175773" y="2590177"/>
            <a:ext cx="835632" cy="1143492"/>
            <a:chOff x="422543" y="1400537"/>
            <a:chExt cx="835632" cy="1143492"/>
          </a:xfrm>
        </p:grpSpPr>
        <p:grpSp>
          <p:nvGrpSpPr>
            <p:cNvPr id="109" name="Groupe 10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13" name="Trapèze 11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14" name="Trapèze 11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15" name="Trapèze 11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10" name="ZoneTexte 10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11" name="ZoneTexte 11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12" name="ZoneTexte 11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16" name="Groupe 115"/>
          <p:cNvGrpSpPr/>
          <p:nvPr/>
        </p:nvGrpSpPr>
        <p:grpSpPr>
          <a:xfrm>
            <a:off x="4193638" y="2585573"/>
            <a:ext cx="835632" cy="1143492"/>
            <a:chOff x="422543" y="1400537"/>
            <a:chExt cx="835632" cy="1143492"/>
          </a:xfrm>
        </p:grpSpPr>
        <p:grpSp>
          <p:nvGrpSpPr>
            <p:cNvPr id="117" name="Groupe 116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21" name="Trapèze 120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22" name="Trapèze 121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23" name="Trapèze 122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18" name="ZoneTexte 117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19" name="ZoneTexte 118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32" name="Groupe 131"/>
          <p:cNvGrpSpPr/>
          <p:nvPr/>
        </p:nvGrpSpPr>
        <p:grpSpPr>
          <a:xfrm>
            <a:off x="5199223" y="2580969"/>
            <a:ext cx="835632" cy="1143492"/>
            <a:chOff x="422543" y="1400537"/>
            <a:chExt cx="835632" cy="1143492"/>
          </a:xfrm>
        </p:grpSpPr>
        <p:grpSp>
          <p:nvGrpSpPr>
            <p:cNvPr id="133" name="Groupe 13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37" name="Trapèze 13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38" name="Trapèze 13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39" name="Trapèze 13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34" name="ZoneTexte 13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35" name="ZoneTexte 13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40" name="Groupe 139"/>
          <p:cNvGrpSpPr/>
          <p:nvPr/>
        </p:nvGrpSpPr>
        <p:grpSpPr>
          <a:xfrm>
            <a:off x="6166570" y="2591411"/>
            <a:ext cx="835632" cy="1143492"/>
            <a:chOff x="422543" y="1400537"/>
            <a:chExt cx="835632" cy="1143492"/>
          </a:xfrm>
        </p:grpSpPr>
        <p:grpSp>
          <p:nvGrpSpPr>
            <p:cNvPr id="141" name="Groupe 14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45" name="Trapèze 14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46" name="Trapèze 14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47" name="Trapèze 14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42" name="ZoneTexte 14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43" name="ZoneTexte 14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48" name="Groupe 147"/>
          <p:cNvGrpSpPr/>
          <p:nvPr/>
        </p:nvGrpSpPr>
        <p:grpSpPr>
          <a:xfrm>
            <a:off x="7171100" y="2586708"/>
            <a:ext cx="835632" cy="1143492"/>
            <a:chOff x="422543" y="1400537"/>
            <a:chExt cx="835632" cy="1143492"/>
          </a:xfrm>
        </p:grpSpPr>
        <p:grpSp>
          <p:nvGrpSpPr>
            <p:cNvPr id="149" name="Groupe 14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53" name="Trapèze 15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54" name="Trapèze 15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55" name="Trapèze 15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50" name="ZoneTexte 14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51" name="ZoneTexte 15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64" name="Groupe 163"/>
          <p:cNvGrpSpPr/>
          <p:nvPr/>
        </p:nvGrpSpPr>
        <p:grpSpPr>
          <a:xfrm>
            <a:off x="207567" y="3739903"/>
            <a:ext cx="835632" cy="1143492"/>
            <a:chOff x="422543" y="1400537"/>
            <a:chExt cx="835632" cy="1143492"/>
          </a:xfrm>
        </p:grpSpPr>
        <p:grpSp>
          <p:nvGrpSpPr>
            <p:cNvPr id="165" name="Groupe 16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69" name="Trapèze 168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70" name="Trapèze 169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71" name="Trapèze 170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66" name="ZoneTexte 16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67" name="ZoneTexte 166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72" name="Groupe 171"/>
          <p:cNvGrpSpPr/>
          <p:nvPr/>
        </p:nvGrpSpPr>
        <p:grpSpPr>
          <a:xfrm>
            <a:off x="1179167" y="3735580"/>
            <a:ext cx="835632" cy="1143492"/>
            <a:chOff x="422543" y="1400537"/>
            <a:chExt cx="835632" cy="1143492"/>
          </a:xfrm>
        </p:grpSpPr>
        <p:grpSp>
          <p:nvGrpSpPr>
            <p:cNvPr id="173" name="Groupe 17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77" name="Trapèze 17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78" name="Trapèze 17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79" name="Trapèze 17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74" name="ZoneTexte 17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75" name="ZoneTexte 17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80" name="Groupe 179"/>
          <p:cNvGrpSpPr/>
          <p:nvPr/>
        </p:nvGrpSpPr>
        <p:grpSpPr>
          <a:xfrm>
            <a:off x="2173363" y="3723146"/>
            <a:ext cx="835632" cy="1143492"/>
            <a:chOff x="422543" y="1400537"/>
            <a:chExt cx="835632" cy="1143492"/>
          </a:xfrm>
        </p:grpSpPr>
        <p:grpSp>
          <p:nvGrpSpPr>
            <p:cNvPr id="181" name="Groupe 18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85" name="Trapèze 18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86" name="Trapèze 18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87" name="Trapèze 18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82" name="ZoneTexte 18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83" name="ZoneTexte 18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88" name="Groupe 187"/>
          <p:cNvGrpSpPr/>
          <p:nvPr/>
        </p:nvGrpSpPr>
        <p:grpSpPr>
          <a:xfrm>
            <a:off x="3162146" y="3727420"/>
            <a:ext cx="835632" cy="1143492"/>
            <a:chOff x="422543" y="1400537"/>
            <a:chExt cx="835632" cy="1143492"/>
          </a:xfrm>
        </p:grpSpPr>
        <p:grpSp>
          <p:nvGrpSpPr>
            <p:cNvPr id="189" name="Groupe 18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93" name="Trapèze 19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94" name="Trapèze 19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95" name="Trapèze 19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90" name="ZoneTexte 18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91" name="ZoneTexte 19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196" name="Groupe 195"/>
          <p:cNvGrpSpPr/>
          <p:nvPr/>
        </p:nvGrpSpPr>
        <p:grpSpPr>
          <a:xfrm>
            <a:off x="4184754" y="3731843"/>
            <a:ext cx="835632" cy="1143492"/>
            <a:chOff x="422543" y="1400537"/>
            <a:chExt cx="835632" cy="1143492"/>
          </a:xfrm>
        </p:grpSpPr>
        <p:grpSp>
          <p:nvGrpSpPr>
            <p:cNvPr id="197" name="Groupe 196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201" name="Trapèze 200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02" name="Trapèze 201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03" name="Trapèze 202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98" name="ZoneTexte 197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199" name="ZoneTexte 198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200" name="ZoneTexte 199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204" name="Groupe 203"/>
          <p:cNvGrpSpPr/>
          <p:nvPr/>
        </p:nvGrpSpPr>
        <p:grpSpPr>
          <a:xfrm>
            <a:off x="5178618" y="3737567"/>
            <a:ext cx="835632" cy="1143492"/>
            <a:chOff x="422543" y="1400537"/>
            <a:chExt cx="835632" cy="1143492"/>
          </a:xfrm>
        </p:grpSpPr>
        <p:grpSp>
          <p:nvGrpSpPr>
            <p:cNvPr id="205" name="Groupe 20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209" name="Trapèze 208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10" name="Trapèze 209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11" name="Trapèze 210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206" name="ZoneTexte 20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207" name="ZoneTexte 206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208" name="ZoneTexte 207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212" name="Groupe 211"/>
          <p:cNvGrpSpPr/>
          <p:nvPr/>
        </p:nvGrpSpPr>
        <p:grpSpPr>
          <a:xfrm>
            <a:off x="6167918" y="3750168"/>
            <a:ext cx="835632" cy="1143492"/>
            <a:chOff x="422543" y="1400537"/>
            <a:chExt cx="835632" cy="1143492"/>
          </a:xfrm>
        </p:grpSpPr>
        <p:grpSp>
          <p:nvGrpSpPr>
            <p:cNvPr id="213" name="Groupe 21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217" name="Trapèze 21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18" name="Trapèze 21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19" name="Trapèze 21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214" name="ZoneTexte 21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215" name="ZoneTexte 21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216" name="ZoneTexte 21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220" name="Groupe 219"/>
          <p:cNvGrpSpPr/>
          <p:nvPr/>
        </p:nvGrpSpPr>
        <p:grpSpPr>
          <a:xfrm>
            <a:off x="7191356" y="3745564"/>
            <a:ext cx="835632" cy="1143492"/>
            <a:chOff x="422543" y="1400537"/>
            <a:chExt cx="835632" cy="1143492"/>
          </a:xfrm>
        </p:grpSpPr>
        <p:grpSp>
          <p:nvGrpSpPr>
            <p:cNvPr id="221" name="Groupe 22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225" name="Trapèze 22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26" name="Trapèze 22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27" name="Trapèze 22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222" name="ZoneTexte 22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budget</a:t>
              </a:r>
            </a:p>
          </p:txBody>
        </p:sp>
        <p:sp>
          <p:nvSpPr>
            <p:cNvPr id="223" name="ZoneTexte 22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délai</a:t>
              </a:r>
            </a:p>
          </p:txBody>
        </p:sp>
        <p:sp>
          <p:nvSpPr>
            <p:cNvPr id="224" name="ZoneTexte 22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fr-CH" sz="1000" dirty="0"/>
                <a:t>ressources humaines</a:t>
              </a:r>
            </a:p>
          </p:txBody>
        </p:sp>
      </p:grpSp>
      <p:grpSp>
        <p:nvGrpSpPr>
          <p:cNvPr id="228" name="Groupe 227"/>
          <p:cNvGrpSpPr/>
          <p:nvPr/>
        </p:nvGrpSpPr>
        <p:grpSpPr>
          <a:xfrm>
            <a:off x="1187624" y="5331517"/>
            <a:ext cx="2723225" cy="243656"/>
            <a:chOff x="-6346174" y="6236690"/>
            <a:chExt cx="2723225" cy="243656"/>
          </a:xfrm>
        </p:grpSpPr>
        <p:sp>
          <p:nvSpPr>
            <p:cNvPr id="234" name="Trapèze 233"/>
            <p:cNvSpPr/>
            <p:nvPr/>
          </p:nvSpPr>
          <p:spPr>
            <a:xfrm>
              <a:off x="-6346174" y="6350357"/>
              <a:ext cx="764811" cy="54629"/>
            </a:xfrm>
            <a:prstGeom prst="trapezoid">
              <a:avLst>
                <a:gd name="adj" fmla="val 168487"/>
              </a:avLst>
            </a:prstGeom>
            <a:solidFill>
              <a:srgbClr val="92D050"/>
            </a:solidFill>
            <a:ln w="12700">
              <a:solidFill>
                <a:srgbClr val="92D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231" name="ZoneTexte 230"/>
            <p:cNvSpPr txBox="1"/>
            <p:nvPr/>
          </p:nvSpPr>
          <p:spPr>
            <a:xfrm>
              <a:off x="-5503023" y="6236690"/>
              <a:ext cx="1880074" cy="24365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fr-CH" sz="1000" dirty="0"/>
                <a:t>Égal à la planification initiale</a:t>
              </a:r>
            </a:p>
          </p:txBody>
        </p:sp>
      </p:grpSp>
      <p:sp>
        <p:nvSpPr>
          <p:cNvPr id="236" name="Trapèze 235"/>
          <p:cNvSpPr/>
          <p:nvPr/>
        </p:nvSpPr>
        <p:spPr>
          <a:xfrm>
            <a:off x="1189878" y="5714689"/>
            <a:ext cx="764811" cy="54629"/>
          </a:xfrm>
          <a:prstGeom prst="trapezoid">
            <a:avLst>
              <a:gd name="adj" fmla="val 168487"/>
            </a:avLst>
          </a:prstGeom>
          <a:solidFill>
            <a:srgbClr val="FFC000"/>
          </a:solidFill>
          <a:ln w="127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37" name="Trapèze 236"/>
          <p:cNvSpPr/>
          <p:nvPr/>
        </p:nvSpPr>
        <p:spPr>
          <a:xfrm>
            <a:off x="1208810" y="5965863"/>
            <a:ext cx="764811" cy="54629"/>
          </a:xfrm>
          <a:prstGeom prst="trapezoid">
            <a:avLst>
              <a:gd name="adj" fmla="val 168487"/>
            </a:avLst>
          </a:prstGeom>
          <a:solidFill>
            <a:srgbClr val="FF0000"/>
          </a:solidFill>
          <a:ln w="127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38" name="ZoneTexte 237"/>
          <p:cNvSpPr txBox="1"/>
          <p:nvPr/>
        </p:nvSpPr>
        <p:spPr>
          <a:xfrm>
            <a:off x="2052879" y="5605745"/>
            <a:ext cx="1880074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/>
              <a:t> </a:t>
            </a:r>
          </a:p>
        </p:txBody>
      </p:sp>
      <p:sp>
        <p:nvSpPr>
          <p:cNvPr id="239" name="ZoneTexte 238"/>
          <p:cNvSpPr txBox="1"/>
          <p:nvPr/>
        </p:nvSpPr>
        <p:spPr>
          <a:xfrm>
            <a:off x="2040863" y="5871349"/>
            <a:ext cx="2914463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/>
              <a:t>Risque majeur de manque ou de dépassement</a:t>
            </a:r>
          </a:p>
        </p:txBody>
      </p:sp>
      <p:cxnSp>
        <p:nvCxnSpPr>
          <p:cNvPr id="27" name="Connecteur droit 26"/>
          <p:cNvCxnSpPr/>
          <p:nvPr/>
        </p:nvCxnSpPr>
        <p:spPr>
          <a:xfrm flipV="1">
            <a:off x="528501" y="5093595"/>
            <a:ext cx="8291971" cy="63597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Connecteur droit 241"/>
          <p:cNvCxnSpPr/>
          <p:nvPr/>
        </p:nvCxnSpPr>
        <p:spPr>
          <a:xfrm flipV="1">
            <a:off x="8177979" y="1469102"/>
            <a:ext cx="0" cy="3424558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7" name="Ellipse 246"/>
          <p:cNvSpPr/>
          <p:nvPr/>
        </p:nvSpPr>
        <p:spPr>
          <a:xfrm>
            <a:off x="8581726" y="1866084"/>
            <a:ext cx="144016" cy="144016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48" name="Ellipse 247"/>
          <p:cNvSpPr/>
          <p:nvPr/>
        </p:nvSpPr>
        <p:spPr>
          <a:xfrm>
            <a:off x="8576377" y="2994063"/>
            <a:ext cx="144016" cy="144016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49" name="Ellipse 248"/>
          <p:cNvSpPr/>
          <p:nvPr/>
        </p:nvSpPr>
        <p:spPr>
          <a:xfrm>
            <a:off x="8566242" y="4120642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51" name="Title 25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1380" y="1145171"/>
            <a:ext cx="200420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>
                <a:solidFill>
                  <a:schemeClr val="tx1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fr-CH" sz="1200" b="0" dirty="0">
                <a:solidFill>
                  <a:srgbClr val="007C95"/>
                </a:solidFill>
                <a:cs typeface="Arial" panose="020B0604020202020204" pitchFamily="34" charset="0"/>
              </a:rPr>
              <a:t>Indicateurs principaux</a:t>
            </a:r>
            <a:endParaRPr lang="fr-CH" sz="1200" b="0" dirty="0">
              <a:solidFill>
                <a:srgbClr val="007C95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52" name="Title 25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188965" y="1148362"/>
            <a:ext cx="9715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>
                <a:solidFill>
                  <a:schemeClr val="tx1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fr-CH" sz="1200" b="0" dirty="0">
                <a:solidFill>
                  <a:srgbClr val="007C95"/>
                </a:solidFill>
                <a:cs typeface="Arial" panose="020B0604020202020204" pitchFamily="34" charset="0"/>
              </a:rPr>
              <a:t>Indicateurs </a:t>
            </a:r>
          </a:p>
          <a:p>
            <a:pPr algn="ctr">
              <a:lnSpc>
                <a:spcPct val="100000"/>
              </a:lnSpc>
            </a:pPr>
            <a:r>
              <a:rPr lang="fr-CH" sz="1200" b="0" dirty="0">
                <a:solidFill>
                  <a:srgbClr val="007C95"/>
                </a:solidFill>
                <a:cs typeface="Arial" panose="020B0604020202020204" pitchFamily="34" charset="0"/>
              </a:rPr>
              <a:t>activités</a:t>
            </a:r>
            <a:endParaRPr lang="fr-CH" sz="1200" b="0" dirty="0">
              <a:solidFill>
                <a:srgbClr val="007C95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55" name="ZoneTexte 254"/>
          <p:cNvSpPr txBox="1"/>
          <p:nvPr/>
        </p:nvSpPr>
        <p:spPr>
          <a:xfrm>
            <a:off x="2030774" y="5596588"/>
            <a:ext cx="2754259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/>
              <a:t>Risque mineur de manque ou de dépassement</a:t>
            </a:r>
          </a:p>
        </p:txBody>
      </p:sp>
      <p:sp>
        <p:nvSpPr>
          <p:cNvPr id="258" name="ZoneTexte 257"/>
          <p:cNvSpPr txBox="1"/>
          <p:nvPr/>
        </p:nvSpPr>
        <p:spPr>
          <a:xfrm>
            <a:off x="5775244" y="5334558"/>
            <a:ext cx="1880074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/>
              <a:t>Tout est ok</a:t>
            </a:r>
          </a:p>
        </p:txBody>
      </p:sp>
      <p:sp>
        <p:nvSpPr>
          <p:cNvPr id="259" name="Title 25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85614" y="5296660"/>
            <a:ext cx="201141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>
                <a:solidFill>
                  <a:schemeClr val="tx1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fr-CH" sz="1200" b="0" dirty="0">
                <a:solidFill>
                  <a:srgbClr val="007C95"/>
                </a:solidFill>
                <a:cs typeface="Arial" panose="020B0604020202020204" pitchFamily="34" charset="0"/>
              </a:rPr>
              <a:t>Légendes</a:t>
            </a:r>
            <a:endParaRPr lang="fr-CH" sz="1200" b="0" dirty="0">
              <a:solidFill>
                <a:srgbClr val="007C95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60" name="Ellipse 259"/>
          <p:cNvSpPr/>
          <p:nvPr/>
        </p:nvSpPr>
        <p:spPr>
          <a:xfrm>
            <a:off x="5508030" y="5397297"/>
            <a:ext cx="144016" cy="144016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61" name="Ellipse 260"/>
          <p:cNvSpPr/>
          <p:nvPr/>
        </p:nvSpPr>
        <p:spPr>
          <a:xfrm>
            <a:off x="5508030" y="5662853"/>
            <a:ext cx="144016" cy="144016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62" name="Ellipse 261"/>
          <p:cNvSpPr/>
          <p:nvPr/>
        </p:nvSpPr>
        <p:spPr>
          <a:xfrm>
            <a:off x="5508030" y="5928409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cxnSp>
        <p:nvCxnSpPr>
          <p:cNvPr id="263" name="Connecteur droit 262"/>
          <p:cNvCxnSpPr/>
          <p:nvPr/>
        </p:nvCxnSpPr>
        <p:spPr>
          <a:xfrm flipV="1">
            <a:off x="5035310" y="5209306"/>
            <a:ext cx="0" cy="907093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5" name="ZoneTexte 264"/>
          <p:cNvSpPr txBox="1"/>
          <p:nvPr/>
        </p:nvSpPr>
        <p:spPr>
          <a:xfrm>
            <a:off x="5775244" y="5602300"/>
            <a:ext cx="2018360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/>
              <a:t>Problème / complication </a:t>
            </a:r>
            <a:r>
              <a:rPr lang="fr-CH" sz="1000" dirty="0" err="1"/>
              <a:t>mineur-e</a:t>
            </a:r>
            <a:endParaRPr lang="fr-CH" sz="1000" dirty="0"/>
          </a:p>
        </p:txBody>
      </p:sp>
      <p:sp>
        <p:nvSpPr>
          <p:cNvPr id="266" name="ZoneTexte 265"/>
          <p:cNvSpPr txBox="1"/>
          <p:nvPr/>
        </p:nvSpPr>
        <p:spPr>
          <a:xfrm>
            <a:off x="5775244" y="5871349"/>
            <a:ext cx="2018360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/>
              <a:t>Problème / complication </a:t>
            </a:r>
            <a:r>
              <a:rPr lang="fr-CH" sz="1000" dirty="0" err="1"/>
              <a:t>majeur-e</a:t>
            </a:r>
            <a:endParaRPr lang="fr-CH" sz="1000" dirty="0"/>
          </a:p>
        </p:txBody>
      </p:sp>
    </p:spTree>
    <p:extLst>
      <p:ext uri="{BB962C8B-B14F-4D97-AF65-F5344CB8AC3E}">
        <p14:creationId xmlns:p14="http://schemas.microsoft.com/office/powerpoint/2010/main" val="28753983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heme/theme1.xml><?xml version="1.0" encoding="utf-8"?>
<a:theme xmlns:a="http://schemas.openxmlformats.org/drawingml/2006/main" name="pp_etat_de_fribourg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Template_Powerpoint_SPO_nouveau_logo</Template>
  <TotalTime>0</TotalTime>
  <Words>269</Words>
  <Application>Microsoft Office PowerPoint</Application>
  <PresentationFormat>Affichage à l'écran (4:3)</PresentationFormat>
  <Paragraphs>126</Paragraphs>
  <Slides>2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Lucida Grande</vt:lpstr>
      <vt:lpstr>pp_etat_de_fribourg</vt:lpstr>
      <vt:lpstr>think-cell Slide</vt:lpstr>
      <vt:lpstr>Rapport sur l’état du projet indiquez la date —</vt:lpstr>
      <vt:lpstr>Indicateurs actuels de l’état de votre projet                       (copier/coller les indicateurs représentatifs sur la page précédente) —</vt:lpstr>
    </vt:vector>
  </TitlesOfParts>
  <Company>Etat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Politique RH Axes stratégiques —</dc:title>
  <dc:creator>Gelmi Nicolas</dc:creator>
  <cp:lastModifiedBy>Gauthey Steve</cp:lastModifiedBy>
  <cp:revision>263</cp:revision>
  <cp:lastPrinted>2010-03-18T08:00:30Z</cp:lastPrinted>
  <dcterms:created xsi:type="dcterms:W3CDTF">2019-07-10T10:26:45Z</dcterms:created>
  <dcterms:modified xsi:type="dcterms:W3CDTF">2021-09-08T07:23:47Z</dcterms:modified>
</cp:coreProperties>
</file>