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1.xml" ContentType="application/vnd.openxmlformats-officedocument.presentationml.notesSlid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2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3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notesSlides/notesSlide4.xml" ContentType="application/vnd.openxmlformats-officedocument.presentationml.notesSlid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5.xml" ContentType="application/vnd.openxmlformats-officedocument.presentationml.notesSlide+xml"/>
  <Override PartName="/ppt/tags/tag141.xml" ContentType="application/vnd.openxmlformats-officedocument.presentationml.tags+xml"/>
  <Override PartName="/ppt/notesSlides/notesSlide6.xml" ContentType="application/vnd.openxmlformats-officedocument.presentationml.notesSlide+xml"/>
  <Override PartName="/ppt/tags/tag142.xml" ContentType="application/vnd.openxmlformats-officedocument.presentationml.tags+xml"/>
  <Override PartName="/ppt/notesSlides/notesSlide7.xml" ContentType="application/vnd.openxmlformats-officedocument.presentationml.notesSlide+xml"/>
  <Override PartName="/ppt/tags/tag143.xml" ContentType="application/vnd.openxmlformats-officedocument.presentationml.tags+xml"/>
  <Override PartName="/ppt/notesSlides/notesSlide8.xml" ContentType="application/vnd.openxmlformats-officedocument.presentationml.notesSlide+xml"/>
  <Override PartName="/ppt/tags/tag144.xml" ContentType="application/vnd.openxmlformats-officedocument.presentationml.tags+xml"/>
  <Override PartName="/ppt/notesSlides/notesSlide9.xml" ContentType="application/vnd.openxmlformats-officedocument.presentationml.notesSlide+xml"/>
  <Override PartName="/ppt/tags/tag145.xml" ContentType="application/vnd.openxmlformats-officedocument.presentationml.tags+xml"/>
  <Override PartName="/ppt/notesSlides/notesSlide10.xml" ContentType="application/vnd.openxmlformats-officedocument.presentationml.notesSlide+xml"/>
  <Override PartName="/ppt/tags/tag146.xml" ContentType="application/vnd.openxmlformats-officedocument.presentationml.tags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2" r:id="rId2"/>
    <p:sldId id="284" r:id="rId3"/>
    <p:sldId id="326" r:id="rId4"/>
    <p:sldId id="327" r:id="rId5"/>
    <p:sldId id="328" r:id="rId6"/>
    <p:sldId id="329" r:id="rId7"/>
    <p:sldId id="330" r:id="rId8"/>
    <p:sldId id="331" r:id="rId9"/>
    <p:sldId id="334" r:id="rId10"/>
    <p:sldId id="332" r:id="rId11"/>
    <p:sldId id="333" r:id="rId12"/>
  </p:sldIdLst>
  <p:sldSz cx="9144000" cy="6858000" type="screen4x3"/>
  <p:notesSz cx="6797675" cy="9926638"/>
  <p:custDataLst>
    <p:tags r:id="rId15"/>
  </p:custDataLst>
  <p:defaultTextStyle>
    <a:defPPr>
      <a:defRPr lang="de-DE"/>
    </a:defPPr>
    <a:lvl1pPr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ent" initials="L" lastIdx="1" clrIdx="0"/>
  <p:cmAuthor id="1" name="Michel-Clément Joëlle" initials="MJ" lastIdx="1" clrIdx="1">
    <p:extLst>
      <p:ext uri="{19B8F6BF-5375-455C-9EA6-DF929625EA0E}">
        <p15:presenceInfo xmlns:p15="http://schemas.microsoft.com/office/powerpoint/2012/main" userId="S-1-5-21-2057967664-228095481-798045042-29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2C77"/>
    <a:srgbClr val="993300"/>
    <a:srgbClr val="004DB4"/>
    <a:srgbClr val="006600"/>
    <a:srgbClr val="333333"/>
    <a:srgbClr val="00A0DB"/>
    <a:srgbClr val="BFDBFD"/>
    <a:srgbClr val="AED1FC"/>
    <a:srgbClr val="A3CBFB"/>
    <a:srgbClr val="0A7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61" autoAdjust="0"/>
    <p:restoredTop sz="94611" autoAdjust="0"/>
  </p:normalViewPr>
  <p:slideViewPr>
    <p:cSldViewPr snapToObjects="1" showGuides="1">
      <p:cViewPr varScale="1">
        <p:scale>
          <a:sx n="115" d="100"/>
          <a:sy n="115" d="100"/>
        </p:scale>
        <p:origin x="1878" y="108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46" d="100"/>
          <a:sy n="46" d="100"/>
        </p:scale>
        <p:origin x="2352" y="6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1T15:58:38.29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1E71D-267E-43EF-804E-9DD3289E2AC6}" type="datetimeFigureOut">
              <a:rPr lang="fr-CH" smtClean="0"/>
              <a:pPr/>
              <a:t>18.09.2019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27AA0-9FB6-4DD0-B556-B2EFC565384B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41656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032694F-FD2E-45AC-9D43-536C462D8729}" type="datetime1">
              <a:rPr lang="fr-CH" smtClean="0"/>
              <a:pPr/>
              <a:t>18.09.2019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smtClean="0"/>
              <a:t>Textmasterformate durch Klicken bearbeiten</a:t>
            </a:r>
          </a:p>
          <a:p>
            <a:pPr lvl="1"/>
            <a:r>
              <a:rPr lang="fr-CH" smtClean="0"/>
              <a:t>Zweite Ebene</a:t>
            </a:r>
          </a:p>
          <a:p>
            <a:pPr lvl="2"/>
            <a:r>
              <a:rPr lang="fr-CH" smtClean="0"/>
              <a:t>Dritte Ebene</a:t>
            </a:r>
          </a:p>
          <a:p>
            <a:pPr lvl="3"/>
            <a:r>
              <a:rPr lang="fr-CH" smtClean="0"/>
              <a:t>Vierte Ebene</a:t>
            </a:r>
          </a:p>
          <a:p>
            <a:pPr lvl="4"/>
            <a:r>
              <a:rPr lang="fr-CH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C1870A02-3A71-4083-BCC0-4D14A98E74A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517274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 dirty="0" smtClean="0"/>
          </a:p>
        </p:txBody>
      </p:sp>
      <p:sp>
        <p:nvSpPr>
          <p:cNvPr id="1024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049294-DB17-4029-A513-C1869F63CAA3}" type="slidenum">
              <a:rPr lang="fr-CH" smtClean="0"/>
              <a:pPr/>
              <a:t>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56544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827406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33322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22026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60627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50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71263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4305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20762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43456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4345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9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oleObject" Target="../embeddings/oleObject13.bin"/><Relationship Id="rId2" Type="http://schemas.openxmlformats.org/officeDocument/2006/relationships/tags" Target="../tags/tag65.xml"/><Relationship Id="rId16" Type="http://schemas.openxmlformats.org/officeDocument/2006/relationships/slideMaster" Target="../slideMasters/slideMaster1.xml"/><Relationship Id="rId1" Type="http://schemas.openxmlformats.org/officeDocument/2006/relationships/vmlDrawing" Target="../drawings/vmlDrawing13.v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10" Type="http://schemas.openxmlformats.org/officeDocument/2006/relationships/tags" Target="../tags/tag73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tags" Target="../tags/tag90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2" Type="http://schemas.openxmlformats.org/officeDocument/2006/relationships/tags" Target="../tags/tag79.xml"/><Relationship Id="rId1" Type="http://schemas.openxmlformats.org/officeDocument/2006/relationships/vmlDrawing" Target="../drawings/vmlDrawing14.v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5" Type="http://schemas.openxmlformats.org/officeDocument/2006/relationships/tags" Target="../tags/tag82.xml"/><Relationship Id="rId15" Type="http://schemas.openxmlformats.org/officeDocument/2006/relationships/oleObject" Target="../embeddings/oleObject14.bin"/><Relationship Id="rId10" Type="http://schemas.openxmlformats.org/officeDocument/2006/relationships/tags" Target="../tags/tag87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oleObject" Target="../embeddings/oleObject15.bin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91.xml"/><Relationship Id="rId1" Type="http://schemas.openxmlformats.org/officeDocument/2006/relationships/vmlDrawing" Target="../drawings/vmlDrawing15.v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5" Type="http://schemas.openxmlformats.org/officeDocument/2006/relationships/tags" Target="../tags/tag94.xml"/><Relationship Id="rId10" Type="http://schemas.openxmlformats.org/officeDocument/2006/relationships/tags" Target="../tags/tag99.xml"/><Relationship Id="rId4" Type="http://schemas.openxmlformats.org/officeDocument/2006/relationships/tags" Target="../tags/tag93.xml"/><Relationship Id="rId9" Type="http://schemas.openxmlformats.org/officeDocument/2006/relationships/tags" Target="../tags/tag98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vmlDrawing" Target="../drawings/vmlDrawing16.vml"/><Relationship Id="rId6" Type="http://schemas.openxmlformats.org/officeDocument/2006/relationships/tags" Target="../tags/tag105.xml"/><Relationship Id="rId11" Type="http://schemas.openxmlformats.org/officeDocument/2006/relationships/oleObject" Target="../embeddings/oleObject16.bin"/><Relationship Id="rId5" Type="http://schemas.openxmlformats.org/officeDocument/2006/relationships/tags" Target="../tags/tag104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03.xml"/><Relationship Id="rId9" Type="http://schemas.openxmlformats.org/officeDocument/2006/relationships/tags" Target="../tags/tag108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vmlDrawing" Target="../drawings/vmlDrawing17.v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9" Type="http://schemas.openxmlformats.org/officeDocument/2006/relationships/oleObject" Target="../embeddings/oleObject17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tags" Target="../tags/tag125.xml"/><Relationship Id="rId2" Type="http://schemas.openxmlformats.org/officeDocument/2006/relationships/tags" Target="../tags/tag115.xml"/><Relationship Id="rId1" Type="http://schemas.openxmlformats.org/officeDocument/2006/relationships/vmlDrawing" Target="../drawings/vmlDrawing18.vml"/><Relationship Id="rId6" Type="http://schemas.openxmlformats.org/officeDocument/2006/relationships/tags" Target="../tags/tag119.xml"/><Relationship Id="rId11" Type="http://schemas.openxmlformats.org/officeDocument/2006/relationships/tags" Target="../tags/tag124.xml"/><Relationship Id="rId5" Type="http://schemas.openxmlformats.org/officeDocument/2006/relationships/tags" Target="../tags/tag118.xml"/><Relationship Id="rId10" Type="http://schemas.openxmlformats.org/officeDocument/2006/relationships/tags" Target="../tags/tag123.xml"/><Relationship Id="rId4" Type="http://schemas.openxmlformats.org/officeDocument/2006/relationships/tags" Target="../tags/tag117.xml"/><Relationship Id="rId9" Type="http://schemas.openxmlformats.org/officeDocument/2006/relationships/tags" Target="../tags/tag122.xml"/><Relationship Id="rId14" Type="http://schemas.openxmlformats.org/officeDocument/2006/relationships/oleObject" Target="../embeddings/oleObject18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2" Type="http://schemas.openxmlformats.org/officeDocument/2006/relationships/tags" Target="../tags/tag21.xml"/><Relationship Id="rId1" Type="http://schemas.openxmlformats.org/officeDocument/2006/relationships/vmlDrawing" Target="../drawings/vmlDrawing7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8.v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tags" Target="../tags/tag44.xml"/><Relationship Id="rId18" Type="http://schemas.openxmlformats.org/officeDocument/2006/relationships/tags" Target="../tags/tag49.xml"/><Relationship Id="rId3" Type="http://schemas.openxmlformats.org/officeDocument/2006/relationships/tags" Target="../tags/tag34.xml"/><Relationship Id="rId21" Type="http://schemas.openxmlformats.org/officeDocument/2006/relationships/tags" Target="../tags/tag52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17" Type="http://schemas.openxmlformats.org/officeDocument/2006/relationships/tags" Target="../tags/tag48.xml"/><Relationship Id="rId25" Type="http://schemas.openxmlformats.org/officeDocument/2006/relationships/oleObject" Target="../embeddings/oleObject9.bin"/><Relationship Id="rId2" Type="http://schemas.openxmlformats.org/officeDocument/2006/relationships/tags" Target="../tags/tag33.xml"/><Relationship Id="rId16" Type="http://schemas.openxmlformats.org/officeDocument/2006/relationships/tags" Target="../tags/tag47.xml"/><Relationship Id="rId20" Type="http://schemas.openxmlformats.org/officeDocument/2006/relationships/tags" Target="../tags/tag51.xml"/><Relationship Id="rId1" Type="http://schemas.openxmlformats.org/officeDocument/2006/relationships/vmlDrawing" Target="../drawings/vmlDrawing9.v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15" Type="http://schemas.openxmlformats.org/officeDocument/2006/relationships/tags" Target="../tags/tag46.xml"/><Relationship Id="rId23" Type="http://schemas.openxmlformats.org/officeDocument/2006/relationships/tags" Target="../tags/tag54.xml"/><Relationship Id="rId10" Type="http://schemas.openxmlformats.org/officeDocument/2006/relationships/tags" Target="../tags/tag41.xml"/><Relationship Id="rId19" Type="http://schemas.openxmlformats.org/officeDocument/2006/relationships/tags" Target="../tags/tag50.xml"/><Relationship Id="rId4" Type="http://schemas.openxmlformats.org/officeDocument/2006/relationships/tags" Target="../tags/tag35.xml"/><Relationship Id="rId9" Type="http://schemas.openxmlformats.org/officeDocument/2006/relationships/tags" Target="../tags/tag40.xml"/><Relationship Id="rId14" Type="http://schemas.openxmlformats.org/officeDocument/2006/relationships/tags" Target="../tags/tag45.xml"/><Relationship Id="rId22" Type="http://schemas.openxmlformats.org/officeDocument/2006/relationships/tags" Target="../tags/tag5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oleObject" Target="../embeddings/oleObject10.bin"/><Relationship Id="rId2" Type="http://schemas.openxmlformats.org/officeDocument/2006/relationships/tags" Target="../tags/tag55.xml"/><Relationship Id="rId1" Type="http://schemas.openxmlformats.org/officeDocument/2006/relationships/vmlDrawing" Target="../drawings/vmlDrawing10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6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Title Placeholder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CH" dirty="0" smtClean="0"/>
              <a:t>Cliquer pour insérer un titre</a:t>
            </a:r>
            <a:br>
              <a:rPr lang="fr-CH" dirty="0" smtClean="0"/>
            </a:br>
            <a:r>
              <a:rPr lang="fr-CH" dirty="0" smtClean="0"/>
              <a:t>—</a:t>
            </a:r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CH" dirty="0" smtClean="0"/>
              <a:t>Cliquer pour insérer un sous-titre</a:t>
            </a:r>
          </a:p>
        </p:txBody>
      </p:sp>
      <p:pic>
        <p:nvPicPr>
          <p:cNvPr id="13" name="Picture 12" descr="logo_etat_FR_vers_compacte.jpg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68000" y="417600"/>
            <a:ext cx="1584000" cy="60778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>
            <p:custDataLst>
              <p:tags r:id="rId5"/>
            </p:custDataLst>
          </p:nvPr>
        </p:nvSpPr>
        <p:spPr>
          <a:xfrm>
            <a:off x="2514600" y="363600"/>
            <a:ext cx="5164138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cantonal de la santé publique (SSP)</a:t>
            </a:r>
            <a:endParaRPr lang="fr-CH" sz="1000" b="0" i="0" dirty="0" smtClean="0"/>
          </a:p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i="0" dirty="0" err="1" smtClean="0"/>
              <a:t>Amt</a:t>
            </a:r>
            <a:r>
              <a:rPr lang="fr-CH" sz="1000" b="1" i="0" dirty="0" smtClean="0"/>
              <a:t> für </a:t>
            </a:r>
            <a:r>
              <a:rPr lang="fr-CH" sz="1000" b="1" i="0" dirty="0" err="1" smtClean="0"/>
              <a:t>Gesundheit</a:t>
            </a:r>
            <a:r>
              <a:rPr lang="fr-CH" sz="1000" b="1" i="0" dirty="0" smtClean="0"/>
              <a:t> (</a:t>
            </a:r>
            <a:r>
              <a:rPr lang="fr-CH" sz="1000" b="1" i="0" dirty="0" err="1" smtClean="0"/>
              <a:t>GesA</a:t>
            </a:r>
            <a:r>
              <a:rPr lang="fr-CH" sz="1000" b="1" i="0" dirty="0" smtClean="0"/>
              <a:t>)</a:t>
            </a:r>
            <a:endParaRPr lang="fr-CH" sz="1000" b="0" i="0" dirty="0" smtClean="0"/>
          </a:p>
        </p:txBody>
      </p:sp>
      <p:cxnSp>
        <p:nvCxnSpPr>
          <p:cNvPr id="8" name="Straight Connector 7"/>
          <p:cNvCxnSpPr/>
          <p:nvPr userDrawn="1">
            <p:custDataLst>
              <p:tags r:id="rId6"/>
            </p:custDataLst>
          </p:nvPr>
        </p:nvCxnSpPr>
        <p:spPr>
          <a:xfrm>
            <a:off x="450000" y="1263600"/>
            <a:ext cx="8244000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05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  <p:custDataLst>
              <p:tags r:id="rId2"/>
            </p:custDataLst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smtClean="0"/>
              <a:t>Titel bearbeiten</a:t>
            </a:r>
            <a:br>
              <a:rPr lang="fr-CH" smtClean="0"/>
            </a:br>
            <a:r>
              <a:rPr lang="fr-CH" smtClean="0"/>
              <a:t>—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327200"/>
            <a:ext cx="8242300" cy="369332"/>
          </a:xfrm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97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smtClean="0"/>
              <a:t>Titel bearbeiten</a:t>
            </a:r>
            <a:br>
              <a:rPr lang="fr-CH" smtClean="0"/>
            </a:br>
            <a:r>
              <a:rPr lang="fr-CH" smtClean="0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457200" y="2407920"/>
            <a:ext cx="8242300" cy="1846659"/>
          </a:xfrm>
        </p:spPr>
        <p:txBody>
          <a:bodyPr wrap="square">
            <a:sp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49" name="think-cell Slide" r:id="rId17" imgW="0" imgH="0" progId="">
                  <p:embed/>
                </p:oleObj>
              </mc:Choice>
              <mc:Fallback>
                <p:oleObj name="think-cell Slide" r:id="rId17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smtClean="0"/>
              <a:t>Titel bearbeiten</a:t>
            </a:r>
            <a:br>
              <a:rPr lang="fr-CH" smtClean="0"/>
            </a:br>
            <a:r>
              <a:rPr lang="fr-CH" smtClean="0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573226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4"/>
            </p:custDataLst>
          </p:nvPr>
        </p:nvSpPr>
        <p:spPr>
          <a:xfrm>
            <a:off x="573226" y="3113577"/>
            <a:ext cx="1260000" cy="1538883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 hasCustomPrompt="1"/>
            <p:custDataLst>
              <p:tags r:id="rId5"/>
            </p:custDataLst>
          </p:nvPr>
        </p:nvSpPr>
        <p:spPr>
          <a:xfrm>
            <a:off x="2032186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2032186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3363702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 hasCustomPrompt="1"/>
            <p:custDataLst>
              <p:tags r:id="rId8"/>
            </p:custDataLst>
          </p:nvPr>
        </p:nvSpPr>
        <p:spPr>
          <a:xfrm>
            <a:off x="3363702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9"/>
            </p:custDataLst>
          </p:nvPr>
        </p:nvSpPr>
        <p:spPr>
          <a:xfrm>
            <a:off x="4695218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10"/>
            </p:custDataLst>
          </p:nvPr>
        </p:nvSpPr>
        <p:spPr>
          <a:xfrm>
            <a:off x="4695218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11"/>
            </p:custDataLst>
          </p:nvPr>
        </p:nvSpPr>
        <p:spPr>
          <a:xfrm>
            <a:off x="6026733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12"/>
            </p:custDataLst>
          </p:nvPr>
        </p:nvSpPr>
        <p:spPr>
          <a:xfrm>
            <a:off x="6026733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13"/>
            </p:custDataLst>
          </p:nvPr>
        </p:nvSpPr>
        <p:spPr>
          <a:xfrm>
            <a:off x="7358248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4"/>
            </p:custDataLst>
          </p:nvPr>
        </p:nvSpPr>
        <p:spPr>
          <a:xfrm>
            <a:off x="7358248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kt 3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21" name="think-cell Slide" r:id="rId15" imgW="0" imgH="0" progId="">
                  <p:embed/>
                </p:oleObj>
              </mc:Choice>
              <mc:Fallback>
                <p:oleObj name="think-cell Slide" r:id="rId1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57322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573226" y="3113577"/>
            <a:ext cx="1519237" cy="123110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230723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 hasCustomPrompt="1"/>
            <p:custDataLst>
              <p:tags r:id="rId5"/>
            </p:custDataLst>
          </p:nvPr>
        </p:nvSpPr>
        <p:spPr>
          <a:xfrm>
            <a:off x="2307236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3929319" y="2373243"/>
            <a:ext cx="144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7"/>
            </p:custDataLst>
          </p:nvPr>
        </p:nvSpPr>
        <p:spPr>
          <a:xfrm>
            <a:off x="3929319" y="3113577"/>
            <a:ext cx="144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5479402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9"/>
            </p:custDataLst>
          </p:nvPr>
        </p:nvSpPr>
        <p:spPr>
          <a:xfrm>
            <a:off x="5479402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710148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7101486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8" name="Titel 1"/>
          <p:cNvSpPr>
            <a:spLocks noGrp="1"/>
          </p:cNvSpPr>
          <p:nvPr>
            <p:ph type="title" hasCustomPrompt="1"/>
            <p:custDataLst>
              <p:tags r:id="rId1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 smtClean="0"/>
              <a:t>Titel bearbeiten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 hasCustomPrompt="1"/>
            <p:custDataLst>
              <p:tags r:id="rId13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kt 27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9" name="think-cell Slide" r:id="rId13" imgW="0" imgH="0" progId="">
                  <p:embed/>
                </p:oleObj>
              </mc:Choice>
              <mc:Fallback>
                <p:oleObj name="think-cell Slide" r:id="rId13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73226" y="3113577"/>
            <a:ext cx="1872000" cy="123110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3"/>
            </p:custDataLst>
          </p:nvPr>
        </p:nvSpPr>
        <p:spPr>
          <a:xfrm>
            <a:off x="2683200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4"/>
            </p:custDataLst>
          </p:nvPr>
        </p:nvSpPr>
        <p:spPr>
          <a:xfrm>
            <a:off x="4684244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5"/>
            </p:custDataLst>
          </p:nvPr>
        </p:nvSpPr>
        <p:spPr>
          <a:xfrm>
            <a:off x="6685288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 hasCustomPrompt="1"/>
            <p:custDataLst>
              <p:tags r:id="rId6"/>
            </p:custDataLst>
          </p:nvPr>
        </p:nvSpPr>
        <p:spPr>
          <a:xfrm>
            <a:off x="573226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 hasCustomPrompt="1"/>
            <p:custDataLst>
              <p:tags r:id="rId7"/>
            </p:custDataLst>
          </p:nvPr>
        </p:nvSpPr>
        <p:spPr>
          <a:xfrm>
            <a:off x="2683200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4684244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  <p:custDataLst>
              <p:tags r:id="rId9"/>
            </p:custDataLst>
          </p:nvPr>
        </p:nvSpPr>
        <p:spPr>
          <a:xfrm>
            <a:off x="6685288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 smtClean="0"/>
              <a:t>Titel bearbeiten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kt 1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93" name="think-cell Slide" r:id="rId11" imgW="0" imgH="0" progId="">
                  <p:embed/>
                </p:oleObj>
              </mc:Choice>
              <mc:Fallback>
                <p:oleObj name="think-cell Slide" r:id="rId11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573226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573226" y="3113577"/>
            <a:ext cx="2592000" cy="923330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4"/>
            </p:custDataLst>
          </p:nvPr>
        </p:nvSpPr>
        <p:spPr>
          <a:xfrm>
            <a:off x="3383379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5"/>
            </p:custDataLst>
          </p:nvPr>
        </p:nvSpPr>
        <p:spPr>
          <a:xfrm>
            <a:off x="3383379" y="3113577"/>
            <a:ext cx="259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6"/>
            </p:custDataLst>
          </p:nvPr>
        </p:nvSpPr>
        <p:spPr>
          <a:xfrm>
            <a:off x="6047204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7"/>
            </p:custDataLst>
          </p:nvPr>
        </p:nvSpPr>
        <p:spPr>
          <a:xfrm>
            <a:off x="6047204" y="3113577"/>
            <a:ext cx="259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 smtClean="0"/>
              <a:t>Titel bearbeiten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4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573226" y="2373243"/>
            <a:ext cx="403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573226" y="3113577"/>
            <a:ext cx="4032000" cy="615553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4"/>
            </p:custDataLst>
          </p:nvPr>
        </p:nvSpPr>
        <p:spPr>
          <a:xfrm>
            <a:off x="4714876" y="2373243"/>
            <a:ext cx="38608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5"/>
            </p:custDataLst>
          </p:nvPr>
        </p:nvSpPr>
        <p:spPr>
          <a:xfrm>
            <a:off x="4714876" y="3113577"/>
            <a:ext cx="38608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 smtClean="0"/>
              <a:t>Titel bearbeiten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kt 4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7" name="think-cell Slide" r:id="rId14" imgW="0" imgH="0" progId="">
                  <p:embed/>
                </p:oleObj>
              </mc:Choice>
              <mc:Fallback>
                <p:oleObj name="think-cell Slide" r:id="rId14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457200" y="2126400"/>
            <a:ext cx="2386012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457199" y="2492375"/>
            <a:ext cx="2386013" cy="492443"/>
          </a:xfrm>
        </p:spPr>
        <p:txBody>
          <a:bodyPr wrap="square">
            <a:spAutoFit/>
          </a:bodyPr>
          <a:lstStyle>
            <a:lvl1pPr>
              <a:defRPr sz="1600"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 hasCustomPrompt="1"/>
            <p:custDataLst>
              <p:tags r:id="rId4"/>
            </p:custDataLst>
          </p:nvPr>
        </p:nvSpPr>
        <p:spPr>
          <a:xfrm>
            <a:off x="2965451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2965450" y="1766400"/>
            <a:ext cx="2320930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392112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7"/>
            </p:custDataLst>
          </p:nvPr>
        </p:nvSpPr>
        <p:spPr>
          <a:xfrm>
            <a:off x="487362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8"/>
            </p:custDataLst>
          </p:nvPr>
        </p:nvSpPr>
        <p:spPr>
          <a:xfrm>
            <a:off x="583247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9"/>
            </p:custDataLst>
          </p:nvPr>
        </p:nvSpPr>
        <p:spPr>
          <a:xfrm>
            <a:off x="6786564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0"/>
            </p:custDataLst>
          </p:nvPr>
        </p:nvSpPr>
        <p:spPr>
          <a:xfrm>
            <a:off x="7745412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 smtClean="0"/>
              <a:t>Titel bearbeiten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29" name="think-cell Slide" r:id="rId3" imgW="0" imgH="0" progId="">
                  <p:embed/>
                </p:oleObj>
              </mc:Choice>
              <mc:Fallback>
                <p:oleObj name="think-cell Slide" r:id="rId3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53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 err="1" smtClean="0"/>
              <a:t>Titel</a:t>
            </a:r>
            <a:r>
              <a:rPr lang="fr-CH" dirty="0" smtClean="0"/>
              <a:t> </a:t>
            </a:r>
            <a:r>
              <a:rPr lang="fr-CH" dirty="0" err="1" smtClean="0"/>
              <a:t>bearbeiten</a:t>
            </a:r>
            <a:r>
              <a:rPr lang="fr-CH" dirty="0" smtClean="0"/>
              <a:t/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marL="358775" lvl="0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smtClean="0">
                <a:latin typeface="Arial" charset="0"/>
              </a:rPr>
              <a:t>Cliquez pour modifier les styles du texte du masque</a:t>
            </a:r>
          </a:p>
          <a:p>
            <a:pPr marL="358775" lvl="1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smtClean="0">
                <a:latin typeface="Arial" charset="0"/>
              </a:rPr>
              <a:t>Deuxième niveau</a:t>
            </a:r>
          </a:p>
          <a:p>
            <a:pPr marL="358775" lvl="2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smtClean="0">
                <a:latin typeface="Arial" charset="0"/>
              </a:rPr>
              <a:t>Troisième niveau</a:t>
            </a:r>
          </a:p>
          <a:p>
            <a:pPr marL="358775" lvl="3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smtClean="0">
                <a:latin typeface="Arial" charset="0"/>
              </a:rPr>
              <a:t>Quatrième niveau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2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24706" y="304800"/>
            <a:ext cx="8507288" cy="189795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 smtClean="0"/>
              <a:t>Vaccinations </a:t>
            </a:r>
            <a:br>
              <a:rPr lang="fr-CH" dirty="0" smtClean="0"/>
            </a:br>
            <a:r>
              <a:rPr lang="fr-CH" dirty="0" smtClean="0"/>
              <a:t>dans les pharmacies du canton de Fribourg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345314" y="2420888"/>
            <a:ext cx="8242300" cy="1846659"/>
          </a:xfrm>
        </p:spPr>
        <p:txBody>
          <a:bodyPr>
            <a:sp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3278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7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 smtClean="0"/>
              <a:t>Titel bearbeiten</a:t>
            </a:r>
            <a:br>
              <a:rPr lang="fr-CH" dirty="0" smtClean="0"/>
            </a:br>
            <a:r>
              <a:rPr lang="fr-CH" dirty="0" smtClean="0"/>
              <a:t>ligne 2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457200" y="2266800"/>
            <a:ext cx="8242300" cy="1846659"/>
          </a:xfrm>
        </p:spPr>
        <p:txBody>
          <a:bodyPr>
            <a:sp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8240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kt 2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CH" dirty="0" smtClean="0"/>
              <a:t>Titel bearbeiten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067299" y="1858223"/>
            <a:ext cx="3632201" cy="307777"/>
          </a:xfrm>
        </p:spPr>
        <p:txBody>
          <a:bodyPr wrap="square">
            <a:spAutoFit/>
          </a:bodyPr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 hasCustomPrompt="1"/>
            <p:custDataLst>
              <p:tags r:id="rId4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 hasCustomPrompt="1"/>
            <p:custDataLst>
              <p:tags r:id="rId5"/>
            </p:custDataLst>
          </p:nvPr>
        </p:nvSpPr>
        <p:spPr>
          <a:xfrm>
            <a:off x="457200" y="1858223"/>
            <a:ext cx="36324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  <p:custDataLst>
              <p:tags r:id="rId6"/>
            </p:custDataLst>
          </p:nvPr>
        </p:nvSpPr>
        <p:spPr>
          <a:xfrm>
            <a:off x="457200" y="2221364"/>
            <a:ext cx="363240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  <p:custDataLst>
              <p:tags r:id="rId7"/>
            </p:custDataLst>
          </p:nvPr>
        </p:nvSpPr>
        <p:spPr>
          <a:xfrm>
            <a:off x="5067299" y="2221364"/>
            <a:ext cx="3632201" cy="215443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0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 err="1" smtClean="0"/>
              <a:t>Titelmasterformat</a:t>
            </a:r>
            <a:r>
              <a:rPr lang="fr-CH" dirty="0" smtClean="0"/>
              <a:t> </a:t>
            </a:r>
            <a:r>
              <a:rPr lang="fr-CH" dirty="0" err="1" smtClean="0"/>
              <a:t>bearbeiten</a:t>
            </a:r>
            <a:r>
              <a:rPr lang="fr-CH" dirty="0" smtClean="0"/>
              <a:t/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 hasCustomPrompt="1"/>
            <p:custDataLst>
              <p:tags r:id="rId3"/>
            </p:custDataLst>
          </p:nvPr>
        </p:nvSpPr>
        <p:spPr>
          <a:xfrm>
            <a:off x="457200" y="1328400"/>
            <a:ext cx="8203248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  <p:custDataLst>
              <p:tags r:id="rId5"/>
            </p:custDataLst>
          </p:nvPr>
        </p:nvSpPr>
        <p:spPr>
          <a:xfrm>
            <a:off x="457200" y="2297400"/>
            <a:ext cx="368046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CH" dirty="0" smtClean="0"/>
              <a:t>Titel</a:t>
            </a:r>
            <a:endParaRPr lang="fr-CH" dirty="0"/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  <p:custDataLst>
              <p:tags r:id="rId7"/>
            </p:custDataLst>
          </p:nvPr>
        </p:nvSpPr>
        <p:spPr>
          <a:xfrm>
            <a:off x="4979988" y="2297400"/>
            <a:ext cx="368046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Objekt 7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25" name="think-cell Slide" r:id="rId25" imgW="0" imgH="0" progId="">
                  <p:embed/>
                </p:oleObj>
              </mc:Choice>
              <mc:Fallback>
                <p:oleObj name="think-cell Slide" r:id="rId2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CH" dirty="0" smtClean="0"/>
              <a:t>Titelmasterformat bearbeiten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 dirty="0" err="1" smtClean="0"/>
              <a:t>Titel</a:t>
            </a:r>
            <a:endParaRPr lang="fr-CH" dirty="0"/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 smtClean="0"/>
              <a:t>Titel</a:t>
            </a:r>
            <a:endParaRPr lang="fr-CH" dirty="0"/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  <p:custDataLst>
              <p:tags r:id="rId7"/>
            </p:custDataLst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  <p:custDataLst>
              <p:tags r:id="rId8"/>
            </p:custDataLst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  <p:custDataLst>
              <p:tags r:id="rId9"/>
            </p:custDataLst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  <p:custDataLst>
              <p:tags r:id="rId10"/>
            </p:custDataLst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  <p:custDataLst>
              <p:tags r:id="rId11"/>
            </p:custDataLst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  <p:custDataLst>
              <p:tags r:id="rId12"/>
            </p:custDataLst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  <p:custDataLst>
              <p:tags r:id="rId13"/>
            </p:custDataLst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  <p:custDataLst>
              <p:tags r:id="rId14"/>
            </p:custDataLst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  <p:custDataLst>
              <p:tags r:id="rId15"/>
            </p:custDataLst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  <p:custDataLst>
              <p:tags r:id="rId16"/>
            </p:custDataLst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  <p:custDataLst>
              <p:tags r:id="rId17"/>
            </p:custDataLst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  <p:custDataLst>
              <p:tags r:id="rId18"/>
            </p:custDataLst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  <p:custDataLst>
              <p:tags r:id="rId19"/>
            </p:custDataLst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  <p:custDataLst>
              <p:tags r:id="rId20"/>
            </p:custDataLst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  <p:custDataLst>
              <p:tags r:id="rId21"/>
            </p:custDataLst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 hasCustomPrompt="1"/>
            <p:custDataLst>
              <p:tags r:id="rId22"/>
            </p:custDataLst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81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  <p:custDataLst>
              <p:tags r:id="rId2"/>
            </p:custDataLst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smtClean="0"/>
              <a:t>Titel bearbeiten</a:t>
            </a:r>
            <a:br>
              <a:rPr lang="fr-CH" smtClean="0"/>
            </a:br>
            <a:r>
              <a:rPr lang="fr-CH" smtClean="0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4"/>
            </p:custDataLst>
          </p:nvPr>
        </p:nvSpPr>
        <p:spPr>
          <a:xfrm>
            <a:off x="457200" y="1766400"/>
            <a:ext cx="4186238" cy="2154436"/>
          </a:xfrm>
        </p:spPr>
        <p:txBody>
          <a:bodyPr wrap="square">
            <a:sp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457200" y="1327200"/>
            <a:ext cx="4186238" cy="369332"/>
          </a:xfrm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 smtClean="0"/>
              <a:t>Sous-titre</a:t>
            </a:r>
            <a:endParaRPr lang="fr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Relationship Id="rId27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think-cell Slide" r:id="rId27" imgW="0" imgH="0" progId="">
                  <p:embed/>
                </p:oleObj>
              </mc:Choice>
              <mc:Fallback>
                <p:oleObj name="think-cell Slide" r:id="rId2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 bwMode="auto">
          <a:xfrm>
            <a:off x="457200" y="306000"/>
            <a:ext cx="8242300" cy="95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dirty="0" smtClean="0"/>
              <a:t>Titre exemple</a:t>
            </a:r>
            <a:br>
              <a:rPr lang="fr-CH" dirty="0" smtClean="0"/>
            </a:br>
            <a:r>
              <a:rPr lang="fr-CH" dirty="0" smtClean="0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dirty="0" smtClean="0"/>
              <a:t>Texte principal</a:t>
            </a:r>
          </a:p>
          <a:p>
            <a:pPr lvl="1"/>
            <a:r>
              <a:rPr lang="fr-CH" dirty="0" smtClean="0"/>
              <a:t>Premier niveau</a:t>
            </a:r>
          </a:p>
          <a:p>
            <a:pPr lvl="2"/>
            <a:r>
              <a:rPr lang="fr-CH" dirty="0" smtClean="0"/>
              <a:t>Deuxième niveau</a:t>
            </a:r>
          </a:p>
          <a:p>
            <a:pPr lvl="3"/>
            <a:r>
              <a:rPr lang="fr-CH" dirty="0" smtClean="0"/>
              <a:t>Troisième niveau</a:t>
            </a:r>
          </a:p>
          <a:p>
            <a:pPr lvl="4"/>
            <a:r>
              <a:rPr lang="fr-CH" dirty="0" smtClean="0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305800" y="6495879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691C44-51A5-42E3-AF9B-62E2D4E643F7}" type="slidenum">
              <a:rPr kumimoji="0" lang="fr-CH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CH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68000" y="6358200"/>
            <a:ext cx="756000" cy="290079"/>
          </a:xfrm>
          <a:prstGeom prst="rect">
            <a:avLst/>
          </a:prstGeom>
        </p:spPr>
      </p:pic>
      <p:sp>
        <p:nvSpPr>
          <p:cNvPr id="11" name="TextBox 10"/>
          <p:cNvSpPr txBox="1"/>
          <p:nvPr>
            <p:custDataLst>
              <p:tags r:id="rId25"/>
            </p:custDataLst>
          </p:nvPr>
        </p:nvSpPr>
        <p:spPr>
          <a:xfrm>
            <a:off x="2516400" y="6314400"/>
            <a:ext cx="536796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 la santé publique</a:t>
            </a:r>
            <a:endParaRPr lang="fr-CH" sz="1000" b="0" i="0" dirty="0" smtClean="0"/>
          </a:p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 smtClean="0"/>
              <a:t>Vaccinations par les pharmaciens/pharmaciennes du canton de Fribourg / </a:t>
            </a:r>
            <a:r>
              <a:rPr lang="fr-CH" sz="1000" b="0" i="0" dirty="0" err="1" smtClean="0"/>
              <a:t>màj</a:t>
            </a:r>
            <a:r>
              <a:rPr lang="fr-CH" sz="1000" b="0" i="0" dirty="0" smtClean="0"/>
              <a:t> sept. 2019</a:t>
            </a:r>
          </a:p>
        </p:txBody>
      </p:sp>
      <p:cxnSp>
        <p:nvCxnSpPr>
          <p:cNvPr id="14" name="Straight Connector 13"/>
          <p:cNvCxnSpPr/>
          <p:nvPr>
            <p:custDataLst>
              <p:tags r:id="rId26"/>
            </p:custDataLst>
          </p:nvPr>
        </p:nvCxnSpPr>
        <p:spPr>
          <a:xfrm>
            <a:off x="450000" y="6192000"/>
            <a:ext cx="8244000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7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 pitchFamily="-112" charset="0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ClrTx/>
        <a:buSzPct val="100000"/>
        <a:buFont typeface="Arial"/>
        <a:buChar char="&gt;"/>
        <a:defRPr sz="2000" kern="1200" baseline="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5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28.bin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comments" Target="../comments/comment1.xml"/><Relationship Id="rId2" Type="http://schemas.openxmlformats.org/officeDocument/2006/relationships/tags" Target="../tags/tag146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29.bin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129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28.xml"/><Relationship Id="rId1" Type="http://schemas.openxmlformats.org/officeDocument/2006/relationships/vmlDrawing" Target="../drawings/vmlDrawing20.v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131.xml"/><Relationship Id="rId4" Type="http://schemas.openxmlformats.org/officeDocument/2006/relationships/tags" Target="../tags/tag1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oleObject" Target="../embeddings/oleObject21.bin"/><Relationship Id="rId2" Type="http://schemas.openxmlformats.org/officeDocument/2006/relationships/tags" Target="../tags/tag132.xml"/><Relationship Id="rId1" Type="http://schemas.openxmlformats.org/officeDocument/2006/relationships/vmlDrawing" Target="../drawings/vmlDrawing21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36.xml"/><Relationship Id="rId7" Type="http://schemas.openxmlformats.org/officeDocument/2006/relationships/oleObject" Target="../embeddings/oleObject22.bin"/><Relationship Id="rId2" Type="http://schemas.openxmlformats.org/officeDocument/2006/relationships/tags" Target="../tags/tag135.xml"/><Relationship Id="rId1" Type="http://schemas.openxmlformats.org/officeDocument/2006/relationships/vmlDrawing" Target="../drawings/vmlDrawing22.v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oleObject" Target="../embeddings/oleObject23.bin"/><Relationship Id="rId2" Type="http://schemas.openxmlformats.org/officeDocument/2006/relationships/tags" Target="../tags/tag138.xml"/><Relationship Id="rId1" Type="http://schemas.openxmlformats.org/officeDocument/2006/relationships/vmlDrawing" Target="../drawings/vmlDrawing23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1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oleObject24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jpeg"/><Relationship Id="rId2" Type="http://schemas.openxmlformats.org/officeDocument/2006/relationships/tags" Target="../tags/tag142.xml"/><Relationship Id="rId1" Type="http://schemas.openxmlformats.org/officeDocument/2006/relationships/vmlDrawing" Target="../drawings/vmlDrawing25.vml"/><Relationship Id="rId6" Type="http://schemas.openxmlformats.org/officeDocument/2006/relationships/hyperlink" Target="http://www.fr.ch/ssp" TargetMode="External"/><Relationship Id="rId5" Type="http://schemas.openxmlformats.org/officeDocument/2006/relationships/oleObject" Target="../embeddings/oleObject25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3.xml"/><Relationship Id="rId1" Type="http://schemas.openxmlformats.org/officeDocument/2006/relationships/vmlDrawing" Target="../drawings/vmlDrawing26.vml"/><Relationship Id="rId6" Type="http://schemas.openxmlformats.org/officeDocument/2006/relationships/hyperlink" Target="http://www.fr.ch/ssp" TargetMode="External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4.xml"/><Relationship Id="rId1" Type="http://schemas.openxmlformats.org/officeDocument/2006/relationships/vmlDrawing" Target="../drawings/vmlDrawing27.vml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8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Titel 1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55612" y="2808088"/>
            <a:ext cx="8289925" cy="2846933"/>
          </a:xfrm>
        </p:spPr>
        <p:txBody>
          <a:bodyPr/>
          <a:lstStyle/>
          <a:p>
            <a:pPr eaLnBrk="1" hangingPunct="1"/>
            <a:r>
              <a:rPr lang="fr-CH" dirty="0" smtClean="0"/>
              <a:t>Vaccinations </a:t>
            </a:r>
            <a:br>
              <a:rPr lang="fr-CH" dirty="0" smtClean="0"/>
            </a:br>
            <a:r>
              <a:rPr lang="fr-CH" dirty="0" smtClean="0"/>
              <a:t>par les pharmaciens/pharmaciennes</a:t>
            </a:r>
            <a:br>
              <a:rPr lang="fr-CH" dirty="0" smtClean="0"/>
            </a:br>
            <a:r>
              <a:rPr lang="fr-CH" dirty="0" smtClean="0"/>
              <a:t>dans les pharmacies publiques</a:t>
            </a:r>
            <a:br>
              <a:rPr lang="fr-CH" dirty="0" smtClean="0"/>
            </a:br>
            <a:r>
              <a:rPr lang="fr-CH" dirty="0" smtClean="0"/>
              <a:t>du canton de Fribourg</a:t>
            </a:r>
            <a:br>
              <a:rPr lang="fr-CH" dirty="0" smtClean="0"/>
            </a:br>
            <a:r>
              <a:rPr lang="fr-CH" dirty="0" smtClean="0"/>
              <a:t/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9220" name="Textplatzhalter 13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455613" y="1659027"/>
            <a:ext cx="8289925" cy="276999"/>
          </a:xfrm>
        </p:spPr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fr-CH" dirty="0" smtClean="0"/>
              <a:t>Fribourg, le 11 septembre 2019</a:t>
            </a:r>
            <a:endParaRPr lang="fr-CH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4716016" y="6309320"/>
            <a:ext cx="4029522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800" b="1" dirty="0" smtClean="0"/>
              <a:t>602_190911_PP_Vaccinations </a:t>
            </a:r>
            <a:r>
              <a:rPr lang="fr-CH" sz="800" b="1" dirty="0"/>
              <a:t>dans les pharmacies du canton </a:t>
            </a:r>
            <a:r>
              <a:rPr lang="fr-CH" sz="800" b="1" dirty="0" err="1" smtClean="0"/>
              <a:t>FR_nvelle</a:t>
            </a:r>
            <a:r>
              <a:rPr lang="fr-CH" sz="800" b="1" dirty="0" smtClean="0"/>
              <a:t> </a:t>
            </a:r>
            <a:r>
              <a:rPr lang="fr-CH" sz="800" b="1" dirty="0" err="1" smtClean="0"/>
              <a:t>version_F</a:t>
            </a:r>
            <a:endParaRPr lang="fr-FR" sz="800" b="1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677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fr-CH" dirty="0" smtClean="0"/>
              <a:t>Infractions - conséquences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523364" y="1677813"/>
            <a:ext cx="7690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2400" dirty="0" smtClean="0"/>
              <a:t>Les pharmaciens et pharmaciennes qui procèderaient à des vaccination sans remplir les conditions requises s'exposent à des poursuites administratives / pénales</a:t>
            </a:r>
            <a:endParaRPr lang="fr-CH" sz="2400" b="1" dirty="0"/>
          </a:p>
        </p:txBody>
      </p:sp>
      <p:pic>
        <p:nvPicPr>
          <p:cNvPr id="241670" name="Picture 6" descr="http://www.adisesactive.fr/wp-content/uploads/2015/07/attenti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778" y="3501008"/>
            <a:ext cx="2420342" cy="209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55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701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fr-CH" dirty="0" smtClean="0"/>
              <a:t>Carnet électronique de vaccination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683568" y="2014488"/>
            <a:ext cx="76906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Les pharmaciens et pharmaciennes </a:t>
            </a:r>
          </a:p>
          <a:p>
            <a:r>
              <a:rPr lang="fr-FR" sz="2400" dirty="0" smtClean="0"/>
              <a:t>aident le public à créer</a:t>
            </a:r>
            <a:r>
              <a:rPr lang="fr-FR" sz="2400" dirty="0"/>
              <a:t> </a:t>
            </a:r>
            <a:r>
              <a:rPr lang="fr-CH" sz="2400" dirty="0" smtClean="0"/>
              <a:t>un </a:t>
            </a:r>
          </a:p>
          <a:p>
            <a:r>
              <a:rPr lang="fr-CH" sz="2400" dirty="0" smtClean="0"/>
              <a:t>carnet </a:t>
            </a:r>
            <a:r>
              <a:rPr lang="fr-CH" sz="2400" dirty="0"/>
              <a:t>de </a:t>
            </a:r>
            <a:r>
              <a:rPr lang="fr-CH" sz="2400" dirty="0" smtClean="0"/>
              <a:t>vaccination électronique</a:t>
            </a:r>
            <a:r>
              <a:rPr lang="fr-FR" sz="2400" dirty="0" smtClean="0"/>
              <a:t>,</a:t>
            </a:r>
          </a:p>
          <a:p>
            <a:r>
              <a:rPr lang="fr-FR" sz="2400" dirty="0" smtClean="0"/>
              <a:t>accessible en tout temps et en tout lieu </a:t>
            </a:r>
          </a:p>
          <a:p>
            <a:r>
              <a:rPr lang="fr-FR" sz="2400" dirty="0" smtClean="0"/>
              <a:t>en cas de besoin.</a:t>
            </a:r>
          </a:p>
        </p:txBody>
      </p:sp>
      <p:pic>
        <p:nvPicPr>
          <p:cNvPr id="242693" name="Picture 5" descr="https://www.mesvaccins.ch/images/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744" y="4486569"/>
            <a:ext cx="3542456" cy="99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15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90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fr-CH" dirty="0" smtClean="0"/>
              <a:t>Objectif et personnes concernées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539553" y="2047782"/>
            <a:ext cx="8027454" cy="1554272"/>
          </a:xfrm>
        </p:spPr>
        <p:txBody>
          <a:bodyPr/>
          <a:lstStyle/>
          <a:p>
            <a:pPr algn="just"/>
            <a:r>
              <a:rPr lang="fr-FR" sz="2400" dirty="0"/>
              <a:t>E</a:t>
            </a:r>
            <a:r>
              <a:rPr lang="fr-FR" sz="2400" dirty="0" smtClean="0"/>
              <a:t>largir </a:t>
            </a:r>
            <a:r>
              <a:rPr lang="fr-FR" sz="2400" dirty="0"/>
              <a:t>l'offre de vaccination à la population, ce qui doit permettre d'augmenter le taux vaccinal dans l'intérêt de la santé publique. </a:t>
            </a:r>
            <a:endParaRPr lang="fr-FR" sz="2400" dirty="0" smtClean="0"/>
          </a:p>
          <a:p>
            <a:endParaRPr lang="fr-FR" sz="240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39552" y="1512466"/>
            <a:ext cx="8027454" cy="369332"/>
          </a:xfrm>
        </p:spPr>
        <p:txBody>
          <a:bodyPr/>
          <a:lstStyle/>
          <a:p>
            <a:r>
              <a:rPr lang="fr-CH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Objectif</a:t>
            </a:r>
            <a:endParaRPr lang="fr-CH" dirty="0">
              <a:solidFill>
                <a:srgbClr val="004DB4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4205563"/>
            <a:ext cx="8027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/>
              <a:t>Personnes </a:t>
            </a:r>
            <a:r>
              <a:rPr lang="fr-FR" sz="2400" dirty="0"/>
              <a:t>en bonne santé âgées de plus de 16 ans qui ne se rendent pas chez leur médecin parce qu'elles sont en bonne </a:t>
            </a:r>
            <a:r>
              <a:rPr lang="fr-FR" sz="2400" dirty="0" smtClean="0"/>
              <a:t>santé</a:t>
            </a:r>
            <a:endParaRPr lang="fr-FR" sz="2400" dirty="0"/>
          </a:p>
        </p:txBody>
      </p:sp>
      <p:sp>
        <p:nvSpPr>
          <p:cNvPr id="7" name="Textplatzhalter 5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539552" y="3768038"/>
            <a:ext cx="8027453" cy="38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 pitchFamily="-112" charset="0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+mn-cs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/>
              <a:buChar char="&gt;"/>
              <a:defRPr sz="2400" b="1" kern="1200" baseline="0">
                <a:solidFill>
                  <a:schemeClr val="tx2"/>
                </a:solidFill>
                <a:latin typeface="Arial"/>
                <a:ea typeface="ＭＳ Ｐゴシック" pitchFamily="-112" charset="-128"/>
                <a:cs typeface="+mn-cs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+mn-cs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>
                <a:solidFill>
                  <a:srgbClr val="004DB4"/>
                </a:solidFill>
                <a:latin typeface="Arial Black" panose="020B0A04020102020204" pitchFamily="34" charset="0"/>
              </a:rPr>
              <a:t>Personnes concernées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489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fr-CH" dirty="0" smtClean="0"/>
              <a:t>Type de vaccins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517958" y="2462476"/>
            <a:ext cx="8027454" cy="3631763"/>
          </a:xfrm>
        </p:spPr>
        <p:txBody>
          <a:bodyPr/>
          <a:lstStyle/>
          <a:p>
            <a:pPr algn="just"/>
            <a:r>
              <a:rPr lang="fr-FR" sz="2400" dirty="0" smtClean="0"/>
              <a:t>Depuis le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septembre 2018, la liste des vaccins pouvant être administrés par les pharmaciens/pharmaciennes est la suivante:</a:t>
            </a:r>
          </a:p>
          <a:p>
            <a:pPr marL="274637" lvl="2" indent="0" algn="just">
              <a:buNone/>
            </a:pPr>
            <a:r>
              <a:rPr lang="fr-CH" sz="2400" dirty="0"/>
              <a:t>a) </a:t>
            </a:r>
            <a:r>
              <a:rPr lang="fr-CH" sz="2400" dirty="0" smtClean="0"/>
              <a:t>les </a:t>
            </a:r>
            <a:r>
              <a:rPr lang="fr-CH" sz="2400" dirty="0"/>
              <a:t>vaccins contre la grippe; </a:t>
            </a:r>
          </a:p>
          <a:p>
            <a:pPr marL="274637" lvl="2" indent="0" algn="just">
              <a:buNone/>
            </a:pPr>
            <a:r>
              <a:rPr lang="fr-CH" sz="2400" dirty="0" smtClean="0"/>
              <a:t>b) les </a:t>
            </a:r>
            <a:r>
              <a:rPr lang="fr-CH" sz="2400" dirty="0"/>
              <a:t>vaccins trivalents contre la rougeole, les oreillons et la rubéole (ROR); </a:t>
            </a:r>
            <a:endParaRPr lang="fr-CH" sz="2400" dirty="0" smtClean="0"/>
          </a:p>
          <a:p>
            <a:pPr marL="274637" lvl="2" indent="0" algn="just">
              <a:buNone/>
            </a:pPr>
            <a:r>
              <a:rPr lang="fr-CH" sz="2400" dirty="0" smtClean="0"/>
              <a:t>c</a:t>
            </a:r>
            <a:r>
              <a:rPr lang="fr-CH" sz="2400" dirty="0"/>
              <a:t>) </a:t>
            </a:r>
            <a:r>
              <a:rPr lang="fr-CH" sz="2400" dirty="0" smtClean="0"/>
              <a:t>les </a:t>
            </a:r>
            <a:r>
              <a:rPr lang="fr-CH" sz="2400" dirty="0"/>
              <a:t>vaccins contre le tétanos; </a:t>
            </a:r>
            <a:endParaRPr lang="fr-CH" sz="2400" dirty="0" smtClean="0"/>
          </a:p>
          <a:p>
            <a:pPr marL="274637" lvl="2" indent="0" algn="just">
              <a:buNone/>
            </a:pPr>
            <a:r>
              <a:rPr lang="fr-CH" sz="2400" dirty="0" smtClean="0"/>
              <a:t>d</a:t>
            </a:r>
            <a:r>
              <a:rPr lang="fr-CH" sz="2400" dirty="0"/>
              <a:t>) </a:t>
            </a:r>
            <a:r>
              <a:rPr lang="fr-CH" sz="2400" dirty="0" smtClean="0"/>
              <a:t>les </a:t>
            </a:r>
            <a:r>
              <a:rPr lang="fr-CH" sz="2400" dirty="0"/>
              <a:t>vaccins contre la méningoencéphalite </a:t>
            </a:r>
            <a:r>
              <a:rPr lang="fr-CH" sz="2400" dirty="0" err="1"/>
              <a:t>verno</a:t>
            </a:r>
            <a:r>
              <a:rPr lang="fr-CH" sz="2400" dirty="0"/>
              <a:t>-estivale (FSME</a:t>
            </a:r>
            <a:r>
              <a:rPr lang="fr-CH" sz="2400" dirty="0" smtClean="0"/>
              <a:t>).</a:t>
            </a:r>
            <a:endParaRPr lang="fr-FR" sz="2400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17957" y="1927160"/>
            <a:ext cx="8027454" cy="369332"/>
          </a:xfrm>
        </p:spPr>
        <p:txBody>
          <a:bodyPr/>
          <a:lstStyle/>
          <a:p>
            <a:r>
              <a:rPr lang="fr-CH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Liste</a:t>
            </a:r>
            <a:endParaRPr lang="fr-CH" dirty="0">
              <a:solidFill>
                <a:srgbClr val="004DB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6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1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fr-CH" dirty="0" smtClean="0"/>
              <a:t>Base légale (1)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528309" y="1916832"/>
            <a:ext cx="8027454" cy="4693593"/>
          </a:xfrm>
        </p:spPr>
        <p:txBody>
          <a:bodyPr/>
          <a:lstStyle/>
          <a:p>
            <a:pPr algn="just">
              <a:defRPr/>
            </a:pPr>
            <a:r>
              <a:rPr lang="fr-CH" sz="2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Article 113  Prescription </a:t>
            </a:r>
            <a:endParaRPr lang="fr-CH" sz="24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fr-CH" sz="2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CH" sz="2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et </a:t>
            </a:r>
            <a:r>
              <a:rPr lang="fr-CH" sz="2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administration de médicaments</a:t>
            </a:r>
            <a:r>
              <a:rPr lang="fr-C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>
              <a:defRPr/>
            </a:pPr>
            <a:endParaRPr lang="fr-CH" sz="800" baseline="30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fr-CH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fr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C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L'administration de médicaments soumis à ordonnance par … les autres personnes définies par le droit fédéral, </a:t>
            </a:r>
            <a:r>
              <a:rPr lang="fr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les limites de leurs compétences, n'est pas soumise à autorisation spécifique de </a:t>
            </a:r>
            <a:r>
              <a:rPr lang="fr-C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fr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Direction de la Santé et des Affaires Sociales (DSAS). </a:t>
            </a:r>
            <a:endParaRPr lang="fr-CH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fr-CH" sz="2400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Direction précise les médicaments pouvant être administrés par ces professionnels et les conditions auxquelles ils peuvent l'être. </a:t>
            </a:r>
          </a:p>
          <a:p>
            <a:endParaRPr lang="fr-FR" sz="240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28309" y="1310017"/>
            <a:ext cx="8027454" cy="369332"/>
          </a:xfrm>
        </p:spPr>
        <p:txBody>
          <a:bodyPr/>
          <a:lstStyle/>
          <a:p>
            <a:r>
              <a:rPr lang="fr-CH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Loi cantonale sur la santé</a:t>
            </a:r>
            <a:endParaRPr lang="fr-CH" dirty="0">
              <a:solidFill>
                <a:srgbClr val="004DB4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2" descr="https://www.fr.ch/publ/files/jpg11/Vignette-RSF-201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037" y="297369"/>
            <a:ext cx="1696604" cy="22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13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79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1423467"/>
          </a:xfrm>
        </p:spPr>
        <p:txBody>
          <a:bodyPr/>
          <a:lstStyle/>
          <a:p>
            <a:r>
              <a:rPr lang="fr-CH" dirty="0"/>
              <a:t>Base légale </a:t>
            </a:r>
            <a:r>
              <a:rPr lang="fr-CH" dirty="0" smtClean="0"/>
              <a:t>(2)</a:t>
            </a:r>
            <a:r>
              <a:rPr lang="fr-CH" dirty="0"/>
              <a:t/>
            </a:r>
            <a:br>
              <a:rPr lang="fr-CH" dirty="0"/>
            </a:br>
            <a:r>
              <a:rPr lang="fr-CH" dirty="0" smtClean="0"/>
              <a:t/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556689" y="3733832"/>
            <a:ext cx="8027454" cy="2369880"/>
          </a:xfrm>
        </p:spPr>
        <p:txBody>
          <a:bodyPr/>
          <a:lstStyle/>
          <a:p>
            <a:pPr algn="just">
              <a:spcAft>
                <a:spcPts val="1200"/>
              </a:spcAft>
              <a:defRPr/>
            </a:pPr>
            <a:r>
              <a:rPr lang="fr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L'Ordonnance susmentionnée est entrée en vigueur le 1</a:t>
            </a:r>
            <a:r>
              <a:rPr lang="fr-CH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  <a:r>
              <a:rPr lang="fr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juillet 2015 et sa mise à jour est entrée en vigueur le 1</a:t>
            </a:r>
            <a:r>
              <a:rPr lang="fr-CH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  <a:r>
              <a:rPr lang="fr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septembre 2018.</a:t>
            </a:r>
          </a:p>
          <a:p>
            <a:pPr algn="just">
              <a:defRPr/>
            </a:pPr>
            <a:r>
              <a:rPr lang="fr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document s'y rapportant peut être obtenu au moyen d'Internet, en indiquant dans un moteur de recherche, "</a:t>
            </a:r>
            <a:r>
              <a:rPr lang="fr-C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ROF </a:t>
            </a:r>
            <a:r>
              <a:rPr lang="fr-CH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2015_60 Ordonnance DSAS". </a:t>
            </a:r>
            <a:endParaRPr lang="fr-CH" sz="2400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539553" y="2111090"/>
            <a:ext cx="7500075" cy="1261884"/>
          </a:xfrm>
        </p:spPr>
        <p:txBody>
          <a:bodyPr/>
          <a:lstStyle/>
          <a:p>
            <a:r>
              <a:rPr lang="fr-CH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Ordonnance DSAS </a:t>
            </a:r>
            <a:r>
              <a:rPr lang="fr-CH" dirty="0">
                <a:solidFill>
                  <a:srgbClr val="004DB4"/>
                </a:solidFill>
                <a:latin typeface="Arial Black" panose="020B0A04020102020204" pitchFamily="34" charset="0"/>
              </a:rPr>
              <a:t>du 26 juin </a:t>
            </a:r>
            <a:r>
              <a:rPr lang="fr-CH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2015</a:t>
            </a:r>
          </a:p>
          <a:p>
            <a:r>
              <a:rPr lang="fr-CH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concernant </a:t>
            </a:r>
            <a:r>
              <a:rPr lang="fr-CH" dirty="0">
                <a:solidFill>
                  <a:srgbClr val="004DB4"/>
                </a:solidFill>
                <a:latin typeface="Arial Black" panose="020B0A04020102020204" pitchFamily="34" charset="0"/>
              </a:rPr>
              <a:t>les vaccinations </a:t>
            </a:r>
            <a:endParaRPr lang="fr-CH" dirty="0" smtClean="0">
              <a:solidFill>
                <a:srgbClr val="004DB4"/>
              </a:solidFill>
              <a:latin typeface="Arial Black" panose="020B0A04020102020204" pitchFamily="34" charset="0"/>
            </a:endParaRPr>
          </a:p>
          <a:p>
            <a:r>
              <a:rPr lang="fr-CH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par </a:t>
            </a:r>
            <a:r>
              <a:rPr lang="fr-CH" dirty="0">
                <a:solidFill>
                  <a:srgbClr val="004DB4"/>
                </a:solidFill>
                <a:latin typeface="Arial Black" panose="020B0A04020102020204" pitchFamily="34" charset="0"/>
              </a:rPr>
              <a:t>les pharmaciens et pharmaciennes</a:t>
            </a:r>
          </a:p>
        </p:txBody>
      </p:sp>
    </p:spTree>
    <p:extLst>
      <p:ext uri="{BB962C8B-B14F-4D97-AF65-F5344CB8AC3E}">
        <p14:creationId xmlns:p14="http://schemas.microsoft.com/office/powerpoint/2010/main" val="154475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03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fr-CH" dirty="0" smtClean="0"/>
              <a:t>Conditions à satisfaire pour vacciner (1) 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4070844" y="1772816"/>
            <a:ext cx="0" cy="3888432"/>
          </a:xfrm>
          <a:prstGeom prst="line">
            <a:avLst/>
          </a:prstGeom>
          <a:ln w="57150">
            <a:solidFill>
              <a:srgbClr val="004D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2054620" y="3573016"/>
            <a:ext cx="4464496" cy="0"/>
          </a:xfrm>
          <a:prstGeom prst="line">
            <a:avLst/>
          </a:prstGeom>
          <a:ln w="57150">
            <a:solidFill>
              <a:srgbClr val="004D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7727" y="1639376"/>
            <a:ext cx="34337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2400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1. </a:t>
            </a:r>
          </a:p>
          <a:p>
            <a:r>
              <a:rPr lang="fr-CH" sz="2400" dirty="0" smtClean="0"/>
              <a:t>formation spécifique </a:t>
            </a:r>
            <a:r>
              <a:rPr lang="fr-CH" sz="2400" dirty="0"/>
              <a:t>reconnue et conclue par un examen réussi</a:t>
            </a:r>
            <a:endParaRPr lang="fr-FR" sz="2400" dirty="0"/>
          </a:p>
        </p:txBody>
      </p:sp>
      <p:sp>
        <p:nvSpPr>
          <p:cNvPr id="11" name="Rectangle 10"/>
          <p:cNvSpPr/>
          <p:nvPr/>
        </p:nvSpPr>
        <p:spPr>
          <a:xfrm>
            <a:off x="4167296" y="163937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H" sz="2400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2. </a:t>
            </a:r>
            <a:r>
              <a:rPr lang="fr-CH" sz="2400" dirty="0" smtClean="0"/>
              <a:t> </a:t>
            </a:r>
          </a:p>
          <a:p>
            <a:r>
              <a:rPr lang="fr-CH" sz="2400" dirty="0" smtClean="0"/>
              <a:t>local </a:t>
            </a:r>
            <a:r>
              <a:rPr lang="fr-CH" sz="2400" dirty="0"/>
              <a:t>approprié </a:t>
            </a:r>
            <a:r>
              <a:rPr lang="fr-CH" sz="2400" dirty="0" smtClean="0"/>
              <a:t>avec isolation </a:t>
            </a:r>
            <a:r>
              <a:rPr lang="fr-CH" sz="2400" dirty="0"/>
              <a:t>phonique et optique </a:t>
            </a:r>
            <a:r>
              <a:rPr lang="fr-CH" sz="2400" dirty="0" smtClean="0"/>
              <a:t>et</a:t>
            </a:r>
          </a:p>
          <a:p>
            <a:r>
              <a:rPr lang="fr-CH" sz="2400" dirty="0" smtClean="0"/>
              <a:t>strictes </a:t>
            </a:r>
            <a:r>
              <a:rPr lang="fr-CH" sz="2400" dirty="0"/>
              <a:t>conditions </a:t>
            </a:r>
            <a:r>
              <a:rPr lang="fr-CH" sz="2400" dirty="0" smtClean="0"/>
              <a:t>d’hygiène</a:t>
            </a:r>
            <a:endParaRPr lang="fr-FR" sz="2400" dirty="0"/>
          </a:p>
        </p:txBody>
      </p:sp>
      <p:sp>
        <p:nvSpPr>
          <p:cNvPr id="12" name="Rectangle 11"/>
          <p:cNvSpPr/>
          <p:nvPr/>
        </p:nvSpPr>
        <p:spPr>
          <a:xfrm>
            <a:off x="557017" y="3936997"/>
            <a:ext cx="30243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2400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3. </a:t>
            </a:r>
            <a:endParaRPr lang="fr-CH" sz="2400" dirty="0">
              <a:solidFill>
                <a:srgbClr val="004DB4"/>
              </a:solidFill>
              <a:latin typeface="Arial Black" panose="020B0A04020102020204" pitchFamily="34" charset="0"/>
            </a:endParaRPr>
          </a:p>
          <a:p>
            <a:r>
              <a:rPr lang="fr-CH" sz="2400" dirty="0" smtClean="0"/>
              <a:t>processus </a:t>
            </a:r>
            <a:r>
              <a:rPr lang="fr-CH" sz="2400" dirty="0"/>
              <a:t>adéquat à suivre en cas de situation d’urgence </a:t>
            </a:r>
            <a:endParaRPr lang="fr-FR" sz="2400" dirty="0"/>
          </a:p>
        </p:txBody>
      </p:sp>
      <p:sp>
        <p:nvSpPr>
          <p:cNvPr id="13" name="Rectangle 12"/>
          <p:cNvSpPr/>
          <p:nvPr/>
        </p:nvSpPr>
        <p:spPr>
          <a:xfrm>
            <a:off x="4261880" y="393699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CH" sz="2400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4. </a:t>
            </a:r>
            <a:endParaRPr lang="fr-CH" sz="2400" dirty="0">
              <a:solidFill>
                <a:srgbClr val="004DB4"/>
              </a:solidFill>
              <a:latin typeface="Arial Black" panose="020B0A04020102020204" pitchFamily="34" charset="0"/>
            </a:endParaRPr>
          </a:p>
          <a:p>
            <a:r>
              <a:rPr lang="fr-CH" sz="2400" dirty="0" smtClean="0"/>
              <a:t>assurance </a:t>
            </a:r>
            <a:r>
              <a:rPr lang="fr-CH" sz="2400" dirty="0"/>
              <a:t>responsabilité civile </a:t>
            </a:r>
            <a:r>
              <a:rPr lang="fr-CH" sz="2400" dirty="0" smtClean="0"/>
              <a:t>couvrant le </a:t>
            </a:r>
            <a:r>
              <a:rPr lang="fr-CH" sz="2400" dirty="0"/>
              <a:t>risque lié aux activités de vaccination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0481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2800704" y="4984986"/>
            <a:ext cx="3312368" cy="0"/>
          </a:xfrm>
          <a:prstGeom prst="line">
            <a:avLst/>
          </a:prstGeom>
          <a:ln w="34925">
            <a:solidFill>
              <a:srgbClr val="002C77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34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fr-CH" dirty="0" smtClean="0"/>
              <a:t>Conditions à satisfaire pour vacciner (2)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611560" y="1340768"/>
            <a:ext cx="7690657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2400" dirty="0" smtClean="0">
                <a:solidFill>
                  <a:srgbClr val="004DB4"/>
                </a:solidFill>
                <a:latin typeface="Arial Black" panose="020B0A04020102020204" pitchFamily="34" charset="0"/>
              </a:rPr>
              <a:t>5. </a:t>
            </a:r>
          </a:p>
          <a:p>
            <a:pPr>
              <a:spcAft>
                <a:spcPts val="1200"/>
              </a:spcAft>
            </a:pPr>
            <a:r>
              <a:rPr lang="fr-CH" sz="2400" dirty="0"/>
              <a:t> </a:t>
            </a:r>
            <a:r>
              <a:rPr lang="fr-CH" sz="2400" dirty="0" smtClean="0"/>
              <a:t>Annonce préalable au </a:t>
            </a:r>
            <a:r>
              <a:rPr lang="fr-CH" sz="2400" dirty="0"/>
              <a:t>pharmacien ou à la pharmacienne </a:t>
            </a:r>
            <a:r>
              <a:rPr lang="fr-CH" sz="2400" dirty="0" err="1"/>
              <a:t>cantonal‑e</a:t>
            </a:r>
            <a:r>
              <a:rPr lang="fr-CH" sz="2400" dirty="0"/>
              <a:t>, au moyen de la formule ad hoc mise à leur </a:t>
            </a:r>
            <a:r>
              <a:rPr lang="fr-CH" sz="2400" dirty="0" smtClean="0"/>
              <a:t>disposition au moyen du site Internet du Service cantonal de la santé publique</a:t>
            </a:r>
          </a:p>
          <a:p>
            <a:r>
              <a:rPr lang="fr-CH" sz="2400" b="1" dirty="0" smtClean="0"/>
              <a:t>(</a:t>
            </a:r>
            <a:r>
              <a:rPr lang="fr-CH" sz="2400" b="1" dirty="0" smtClean="0">
                <a:solidFill>
                  <a:srgbClr val="004DB4"/>
                </a:solidFill>
                <a:hlinkClick r:id="rId6"/>
              </a:rPr>
              <a:t>www.fr.ch/ssp</a:t>
            </a:r>
            <a:r>
              <a:rPr lang="fr-CH" sz="2400" b="1" dirty="0" smtClean="0"/>
              <a:t>)</a:t>
            </a:r>
          </a:p>
          <a:p>
            <a:endParaRPr lang="fr-FR" sz="2400" dirty="0"/>
          </a:p>
        </p:txBody>
      </p:sp>
      <p:sp>
        <p:nvSpPr>
          <p:cNvPr id="2" name="Rectangle 1"/>
          <p:cNvSpPr/>
          <p:nvPr/>
        </p:nvSpPr>
        <p:spPr>
          <a:xfrm>
            <a:off x="981053" y="4569488"/>
            <a:ext cx="15856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sz="2400" b="1" dirty="0"/>
              <a:t>Annonce </a:t>
            </a:r>
            <a:endParaRPr lang="fr-CH" sz="2400" b="1" dirty="0" smtClean="0"/>
          </a:p>
          <a:p>
            <a:r>
              <a:rPr lang="fr-CH" sz="2400" b="1" dirty="0" smtClean="0"/>
              <a:t>préalable</a:t>
            </a:r>
            <a:endParaRPr lang="fr-CH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6300192" y="4569487"/>
            <a:ext cx="24593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sz="2400" b="1" dirty="0" smtClean="0"/>
              <a:t>Pharmacien/ne </a:t>
            </a:r>
          </a:p>
          <a:p>
            <a:r>
              <a:rPr lang="fr-CH" sz="2400" b="1" dirty="0" smtClean="0"/>
              <a:t>cantonal/e</a:t>
            </a:r>
            <a:endParaRPr lang="fr-CH" sz="2400" b="1" dirty="0"/>
          </a:p>
        </p:txBody>
      </p:sp>
      <p:pic>
        <p:nvPicPr>
          <p:cNvPr id="239627" name="Picture 11" descr="http://www.vvmac.com/pages/images/formulaire-Bouto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776" y="4137440"/>
            <a:ext cx="2016224" cy="181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9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650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1897955"/>
          </a:xfrm>
        </p:spPr>
        <p:txBody>
          <a:bodyPr/>
          <a:lstStyle/>
          <a:p>
            <a:r>
              <a:rPr lang="fr-CH" dirty="0" smtClean="0"/>
              <a:t>Liste des pharmacies </a:t>
            </a:r>
            <a:br>
              <a:rPr lang="fr-CH" dirty="0" smtClean="0"/>
            </a:br>
            <a:r>
              <a:rPr lang="fr-CH" dirty="0" smtClean="0"/>
              <a:t>avec nom des personnes habilitées </a:t>
            </a:r>
            <a:br>
              <a:rPr lang="fr-CH" dirty="0" smtClean="0"/>
            </a:br>
            <a:r>
              <a:rPr lang="fr-CH" dirty="0" smtClean="0"/>
              <a:t>à vacciner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683568" y="2420888"/>
            <a:ext cx="7690657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Le Service cantonal de la santé publique</a:t>
            </a:r>
          </a:p>
          <a:p>
            <a:r>
              <a:rPr lang="fr-FR" sz="2400" dirty="0" smtClean="0"/>
              <a:t>publie sur son site Internet </a:t>
            </a:r>
          </a:p>
          <a:p>
            <a:r>
              <a:rPr lang="fr-FR" sz="2400" dirty="0" smtClean="0"/>
              <a:t>par localité (ordre alphabétique) </a:t>
            </a:r>
          </a:p>
          <a:p>
            <a:r>
              <a:rPr lang="fr-FR" sz="2400" dirty="0" smtClean="0"/>
              <a:t>les noms des pharmacies </a:t>
            </a:r>
          </a:p>
          <a:p>
            <a:r>
              <a:rPr lang="fr-FR" sz="2400" dirty="0" smtClean="0"/>
              <a:t>ainsi que ceux des personnes habilitées annoncées </a:t>
            </a:r>
          </a:p>
          <a:p>
            <a:pPr>
              <a:spcAft>
                <a:spcPts val="1200"/>
              </a:spcAft>
            </a:pPr>
            <a:r>
              <a:rPr lang="fr-FR" sz="2400" dirty="0" smtClean="0"/>
              <a:t>et qui remplissent les conditions requises.</a:t>
            </a:r>
          </a:p>
          <a:p>
            <a:r>
              <a:rPr lang="fr-CH" sz="2400" b="1" dirty="0"/>
              <a:t>(</a:t>
            </a:r>
            <a:r>
              <a:rPr lang="fr-CH" sz="2400" b="1" dirty="0">
                <a:solidFill>
                  <a:srgbClr val="004DB4"/>
                </a:solidFill>
                <a:hlinkClick r:id="rId6"/>
              </a:rPr>
              <a:t>www.fr.ch/ssp</a:t>
            </a:r>
            <a:r>
              <a:rPr lang="fr-CH" sz="2400" b="1" dirty="0"/>
              <a:t>)</a:t>
            </a:r>
          </a:p>
          <a:p>
            <a:r>
              <a:rPr lang="fr-FR" sz="2400" dirty="0" smtClean="0"/>
              <a:t>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4857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22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3" y="326419"/>
            <a:ext cx="8292441" cy="948978"/>
          </a:xfrm>
        </p:spPr>
        <p:txBody>
          <a:bodyPr/>
          <a:lstStyle/>
          <a:p>
            <a:r>
              <a:rPr lang="fr-CH" dirty="0" smtClean="0"/>
              <a:t>Coût des vaccinations</a:t>
            </a:r>
            <a:br>
              <a:rPr lang="fr-CH" dirty="0" smtClean="0"/>
            </a:br>
            <a:r>
              <a:rPr lang="fr-CH" dirty="0" smtClean="0"/>
              <a:t>—</a:t>
            </a:r>
            <a:endParaRPr lang="fr-CH" dirty="0"/>
          </a:p>
        </p:txBody>
      </p:sp>
      <p:sp>
        <p:nvSpPr>
          <p:cNvPr id="9" name="Rectangle 8"/>
          <p:cNvSpPr/>
          <p:nvPr/>
        </p:nvSpPr>
        <p:spPr>
          <a:xfrm>
            <a:off x="683567" y="2276872"/>
            <a:ext cx="76906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La </a:t>
            </a:r>
            <a:r>
              <a:rPr lang="fr-FR" sz="2400" dirty="0" err="1" smtClean="0"/>
              <a:t>DSAS</a:t>
            </a:r>
            <a:r>
              <a:rPr lang="fr-FR" sz="2400" dirty="0" smtClean="0"/>
              <a:t> n'intervient pas dans la fixation</a:t>
            </a:r>
          </a:p>
          <a:p>
            <a:r>
              <a:rPr lang="fr-FR" sz="2400" dirty="0" smtClean="0"/>
              <a:t>du coût des vaccination.</a:t>
            </a:r>
          </a:p>
          <a:p>
            <a:endParaRPr lang="fr-FR" sz="2400" dirty="0"/>
          </a:p>
          <a:p>
            <a:r>
              <a:rPr lang="fr-FR" sz="2400" dirty="0" err="1" smtClean="0"/>
              <a:t>pharmaSuisse</a:t>
            </a:r>
            <a:r>
              <a:rPr lang="fr-FR" sz="2400" dirty="0" smtClean="0"/>
              <a:t> et la Société fribourgeoise des pharmaciens indiquent que le prix global de la vaccination contre la grippe s'élève à environ 40 Fr.</a:t>
            </a:r>
          </a:p>
          <a:p>
            <a:r>
              <a:rPr lang="fr-FR" sz="2400" dirty="0" smtClean="0"/>
              <a:t>tout compris.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0525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Uo4tr98skyYTdgad_raQ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5K2LMU5UmCzyDROhQzL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_vHq95.E2Krl_Xy04Ma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kiZa1bqEO5SQtJLvkoA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8Dses13tUqS1yajR7o.F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u7FRle6U64Jxqp7mvuH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L2FWu6gSkedwt.qosQYx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3Z3zvelkStbdeqAbjnc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BtcRW_7k.Lg7R_WbzH7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axcBrXY0O8o_zDdqgvh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r5.VZZp02vpaqtGlH72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m_IIOrskG7At0_9VXjs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o5xNoK89UiMFZps9fNjD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IqYYl58U.HA2IWrFop5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R1MWD24UCNuV7CdDjtm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bMUvC9iEKmxF2d_zsnb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Ab6THjB0.Qx.gMKU.Mu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RhbzptNhUGORQRqJt_Nq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2pyKew3kauPGjbB454W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flg_A3zpUebXoP7j18ta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aTyj5YvUaJJtxzF6WRJ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PDt2TuDUmR.8qF7emGS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Fu00gPKEGlR1HLQQREH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jjC08DV06dubSg4Oqcr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MDq6TeWkeMQhxGrLkuB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IaNGrYFE67xHP8GU1Ox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9t_wHLYiUm8r9R01aEHbg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f6spNYc0KUFyu10RWzc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X6veYTtEGQkwFfGHfMU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lXKQ8GzWU2i8iDdIjKiJ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ETAq3g20aeJpViTecVK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8po.KPOUa92EW_magsR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P2Twpfw0es_0Ef6GzFU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cIAidDe0CK2UT9hFEcH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O_afZWS0en2eIkfuA5C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b9xXlvR0qXGT085sU3J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0mMjfHteEmzmQfw51hus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rn.U7.6oUaF1O3zR_jtJ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yIFWRYqEWoNtXC4EU55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lCzs5vn0.8OltwwFLz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waWU0Oo0iR0NyOa8yXw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d7qwKFskywuFNf7c6mW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Ar5SnjbNkmCmSwVwGhOf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mMnhcfmEu6NxvxhbUyh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Z8AZCD8UeZkUUdDQ2WT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0QXonm0I0yTQJbHV98.7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cFqxC72EO0j7OS.e1pe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fYx3XxPUWQYFwP5A1A9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vJ9uYDkUOKCr1flStWK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41v6NOILEW69a4s4CGIO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51Mhehk0q1kDurBnQ9u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WtP3vYNEGKqOTfHqeKE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zPd80wKkE2zWgD85ujG1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tYglpG60qwabxvSLRFu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4zjQEb6oEO0wZ.ll6MH5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ZPykyDLEeTmXMUWEKUF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BZACTOPUC8AEvAeo3dL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6k52bJzUygnY9vy1Qmh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cGUXuKd0e8Li0VWgpxY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cjGV1V8USUZzQ5Qafi2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fi_QJ9GE.FgrUSb0CVb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YRArEh7UKbVaP5PLddK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2DnPXl6L0aBUUAOCe5RF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gae8yN60Ovb_wqNKvp1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tWDUjgVv0yXkNfKyWJch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2AXIAJ4katdi7F2Qs3N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DQ1PN7AdUevfGMpIopSr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HaElwG0UynFNRDwZ9i_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IU40Yv6Ei_cQjpYNnbO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vEwv52XUqc0jASAF2z6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5P13O_XUS22f1O9GO4N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m5_F3NgUOOSEVd7Wjdu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YSPa5Drk2uKbOd_ITy8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9rJ5B0Sk6TIcbbMPxx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3qSY6gkEuC.p80EDCj9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e73At64EulMcqvFIJim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oeYJ4x70Ce7GZWb0zzc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62wiXgURkiu1gQLguog8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voZZmkIMkKrl5W4qOz2C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3_ifCxi0isfBjuppE_t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COL5l2OEyg5GMenReJY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cB.3HXqkkOXqZ5ijI2cw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eSk_U4kielR5KtW710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J653qi4t0ednie_A.PWY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WqRyEWkk6Yc4eT3H3AW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Gk.Q_7K06L_ewkD_Ffu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Bhgp4wekmPgijkV0nRM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iZHkhXOkuz8vazoNZ.S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TLH8DVyky4qsYxWMid2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IKdwW36kEeE8tdV0C1IR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DENdHfEKcHIBpfJJz8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_bpq8.hnEqOEHzDw3vzZ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6fffcHEkOVDmrMWy95X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_208LiZcUmVn.NmgP_6Y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t0WO3gHRU6FQgSs_DF5F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Uz3CXThVUyETQcLPoMTA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E0rbnS60GqWS7AKyyAM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XdH7i4bUyyi3ISQ2Ei6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zF93ARm.UawR6jpOiCYO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iXWyiyfzUik5vmyVaEec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Umrktc1hEG3yk3IKphgT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FNlbYOgkqw.thvIi6ex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UboUdej_kCDmiJ2ZaXP3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qWSQ0_F0qf1PTjrE3ud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68oGXD20awmirCuB5n8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POJBX2SU2unl8pQuItX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T5YASkW0CtfSjcOQ7Xw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8hZSIv5UOe9U3PXpjNB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CulKUU8EqlKMbDb8XpH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ud4iaBU0O8wmMwQPxHc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8UpCQ.BsEOusXO_ZVlGo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ow06plV0uEgUr6IkmZJ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sz1C2HgUyjm0mS9ojn5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7RNwVqw0Kk01Hzn0j1C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8uG0Slc7k2jfnBAh9hIX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FdTn1fmUiVf.ddxpzNW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kuES4EQYkGE6DIQt1jElw"/>
</p:tagLst>
</file>

<file path=ppt/theme/theme1.xml><?xml version="1.0" encoding="utf-8"?>
<a:theme xmlns:a="http://schemas.openxmlformats.org/drawingml/2006/main" name="DSAS_présentation_fr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DSAS_présentation_fr</Template>
  <TotalTime>0</TotalTime>
  <Words>545</Words>
  <Application>Microsoft Office PowerPoint</Application>
  <PresentationFormat>Affichage à l'écran (4:3)</PresentationFormat>
  <Paragraphs>80</Paragraphs>
  <Slides>11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Arial Black</vt:lpstr>
      <vt:lpstr>Calibri</vt:lpstr>
      <vt:lpstr>Lucida Grande</vt:lpstr>
      <vt:lpstr>DSAS_présentation_fr</vt:lpstr>
      <vt:lpstr>think-cell Slide</vt:lpstr>
      <vt:lpstr>Vaccinations  par les pharmaciens/pharmaciennes dans les pharmacies publiques du canton de Fribourg  —</vt:lpstr>
      <vt:lpstr>Objectif et personnes concernées —</vt:lpstr>
      <vt:lpstr>Type de vaccins —</vt:lpstr>
      <vt:lpstr>Base légale (1) —</vt:lpstr>
      <vt:lpstr>Base légale (2)  —</vt:lpstr>
      <vt:lpstr>Conditions à satisfaire pour vacciner (1)  —</vt:lpstr>
      <vt:lpstr>Conditions à satisfaire pour vacciner (2) —</vt:lpstr>
      <vt:lpstr>Liste des pharmacies  avec nom des personnes habilitées  à vacciner —</vt:lpstr>
      <vt:lpstr>Coût des vaccinations —</vt:lpstr>
      <vt:lpstr>Infractions - conséquences —</vt:lpstr>
      <vt:lpstr>Carnet électronique de vaccination —</vt:lpstr>
    </vt:vector>
  </TitlesOfParts>
  <Company>Sitel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Introduire votre titre Je suis un titre fictif sur trois lignes —</dc:title>
  <dc:creator>laupercl</dc:creator>
  <cp:lastModifiedBy>Michel-Clément Joëlle</cp:lastModifiedBy>
  <cp:revision>76</cp:revision>
  <cp:lastPrinted>2010-03-18T08:00:30Z</cp:lastPrinted>
  <dcterms:created xsi:type="dcterms:W3CDTF">2011-09-05T15:03:05Z</dcterms:created>
  <dcterms:modified xsi:type="dcterms:W3CDTF">2019-09-18T11:46:09Z</dcterms:modified>
</cp:coreProperties>
</file>