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317" r:id="rId3"/>
    <p:sldId id="325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53" r:id="rId26"/>
    <p:sldId id="350" r:id="rId27"/>
    <p:sldId id="349" r:id="rId28"/>
    <p:sldId id="351" r:id="rId29"/>
  </p:sldIdLst>
  <p:sldSz cx="9144000" cy="6858000" type="screen4x3"/>
  <p:notesSz cx="6735763" cy="9866313"/>
  <p:custDataLst>
    <p:tags r:id="rId32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Section sans titre" id="{5B55A162-B735-4696-A933-C2866E703968}">
          <p14:sldIdLst>
            <p14:sldId id="262"/>
            <p14:sldId id="317"/>
            <p14:sldId id="325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53"/>
            <p14:sldId id="350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4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197">
          <p15:clr>
            <a:srgbClr val="A4A3A4"/>
          </p15:clr>
        </p15:guide>
        <p15:guide id="6" orient="horz" pos="3786">
          <p15:clr>
            <a:srgbClr val="A4A3A4"/>
          </p15:clr>
        </p15:guide>
        <p15:guide id="7" pos="5489">
          <p15:clr>
            <a:srgbClr val="A4A3A4"/>
          </p15:clr>
        </p15:guide>
        <p15:guide id="8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96FE18-9E89-80CC-2314-256641B2ED92}" name="Page Didier" initials="DP" userId="S::Didier.Page@fr.ch::e386eb36-ba61-4daf-a15a-75b629ada320" providerId="AD"/>
  <p188:author id="{D065B96D-6B4D-7703-F9E2-F94D4A973AE2}" name="Lanini Anastasia" initials="AL" userId="S::Anastasia.Lanini@fr.ch::682235ed-c05d-48c2-a600-227d858b8136" providerId="AD"/>
  <p188:author id="{5D7FA77A-EE23-C72D-0F48-BFB94983363E}" name="Wyss Lisa" initials="LW" userId="S::Lisa.Wyss@fr.ch::af5dc879-8723-406d-956e-6d899580927a" providerId="AD"/>
  <p188:author id="{5C05D195-49E7-3414-4857-EDBCAE690ACE}" name="Giuseppina Greco" initials="GG" userId="S::Giuseppina.Greco@cpi-formations.ch::472132b4-5ed0-4444-a325-7607580159d4" providerId="AD"/>
  <p188:author id="{4C3726B1-9741-D695-F0AB-2C6614A2B697}" name="Jenni Aline" initials="AJ" userId="S::Aline.Jenni@fr.ch::04d13e5b-4377-4543-b115-7b1045c2a136" providerId="AD"/>
  <p188:author id="{A84365C6-BF44-A66E-755E-5AD4956C7CA1}" name="Fellay Nicolas" initials="NF" userId="S::Nicolas.Fellay@fr.ch::27d3bf98-5e9b-4acf-83c6-438890d6f335" providerId="AD"/>
  <p188:author id="{CD5233E4-FF98-5A6B-95E5-199E7CB25E92}" name="Jordan Samuel" initials="SJ" userId="S::Samuel.Jordan@fr.ch::f35b3466-1673-4111-98ad-870b1543fe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4F4"/>
    <a:srgbClr val="AED1FC"/>
    <a:srgbClr val="002C77"/>
    <a:srgbClr val="333333"/>
    <a:srgbClr val="00A0DB"/>
    <a:srgbClr val="BFDBFD"/>
    <a:srgbClr val="A3CBFB"/>
    <a:srgbClr val="889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447" autoAdjust="0"/>
  </p:normalViewPr>
  <p:slideViewPr>
    <p:cSldViewPr snapToObjects="1">
      <p:cViewPr varScale="1">
        <p:scale>
          <a:sx n="116" d="100"/>
          <a:sy n="116" d="100"/>
        </p:scale>
        <p:origin x="1668" y="96"/>
      </p:cViewPr>
      <p:guideLst>
        <p:guide orient="horz" pos="4110"/>
        <p:guide orient="horz" pos="442"/>
        <p:guide orient="horz" pos="1026"/>
        <p:guide orient="horz"/>
        <p:guide orient="horz" pos="197"/>
        <p:guide orient="horz" pos="3786"/>
        <p:guide pos="548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notesViewPr>
    <p:cSldViewPr snapToObjects="1">
      <p:cViewPr varScale="1">
        <p:scale>
          <a:sx n="81" d="100"/>
          <a:sy n="81" d="100"/>
        </p:scale>
        <p:origin x="3894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ECF10EC-F76A-4FD9-96A5-7A8B5830032B}" type="datetimeFigureOut">
              <a:rPr lang="fr-CH"/>
              <a:pPr>
                <a:defRPr/>
              </a:pPr>
              <a:t>26.09.2025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1F39181-1FE6-44B5-9125-35E215544325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85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79EA7A6-82F9-47B8-A281-8FD5294063B5}" type="datetime1">
              <a:rPr lang="fr-CH"/>
              <a:pPr>
                <a:defRPr/>
              </a:pPr>
              <a:t>26.09.2025</a:t>
            </a:fld>
            <a:endParaRPr lang="fr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noProof="0"/>
              <a:t>Textmasterformate durch Klicken bearbeiten</a:t>
            </a:r>
          </a:p>
          <a:p>
            <a:pPr lvl="1"/>
            <a:r>
              <a:rPr lang="fr-CH" noProof="0"/>
              <a:t>Zweite Ebene</a:t>
            </a:r>
          </a:p>
          <a:p>
            <a:pPr lvl="2"/>
            <a:r>
              <a:rPr lang="fr-CH" noProof="0"/>
              <a:t>Dritte Ebene</a:t>
            </a:r>
          </a:p>
          <a:p>
            <a:pPr lvl="3"/>
            <a:r>
              <a:rPr lang="fr-CH" noProof="0"/>
              <a:t>Vierte Ebene</a:t>
            </a:r>
          </a:p>
          <a:p>
            <a:pPr lvl="4"/>
            <a:r>
              <a:rPr lang="fr-CH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DFEE1FA-620A-43C2-8954-B542F7BD1B0C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87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CH" dirty="0">
              <a:ea typeface="ＭＳ Ｐゴシック"/>
              <a:cs typeface="ＭＳ Ｐゴシック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6106D7-EF37-4DC8-9F48-3A3ADB754E32}" type="slidenum">
              <a:rPr lang="fr-CH" smtClean="0">
                <a:ea typeface="ＭＳ Ｐゴシック"/>
                <a:cs typeface="ＭＳ Ｐゴシック"/>
              </a:rPr>
              <a:pPr/>
              <a:t>1</a:t>
            </a:fld>
            <a:endParaRPr lang="fr-CH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2855-837A-E7AF-0465-FF10E8874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>
            <a:extLst>
              <a:ext uri="{FF2B5EF4-FFF2-40B4-BE49-F238E27FC236}">
                <a16:creationId xmlns:a16="http://schemas.microsoft.com/office/drawing/2014/main" id="{707A8CD7-6D00-CEA7-682A-F922BD2072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>
            <a:extLst>
              <a:ext uri="{FF2B5EF4-FFF2-40B4-BE49-F238E27FC236}">
                <a16:creationId xmlns:a16="http://schemas.microsoft.com/office/drawing/2014/main" id="{4A87E9F5-1D56-743B-F9B6-B42845C21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CH" dirty="0">
              <a:ea typeface="ＭＳ Ｐゴシック"/>
              <a:cs typeface="ＭＳ Ｐゴシック"/>
            </a:endParaRPr>
          </a:p>
        </p:txBody>
      </p:sp>
      <p:sp>
        <p:nvSpPr>
          <p:cNvPr id="75780" name="Foliennummernplatzhalter 3">
            <a:extLst>
              <a:ext uri="{FF2B5EF4-FFF2-40B4-BE49-F238E27FC236}">
                <a16:creationId xmlns:a16="http://schemas.microsoft.com/office/drawing/2014/main" id="{D1FED58E-1688-06B6-932C-A4F182AC9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71051-CBF6-456E-95F6-EE2C747CF9A3}" type="slidenum">
              <a:rPr lang="fr-CH" smtClean="0">
                <a:ea typeface="ＭＳ Ｐゴシック"/>
                <a:cs typeface="ＭＳ Ｐゴシック"/>
              </a:rPr>
              <a:pPr/>
              <a:t>2</a:t>
            </a:fld>
            <a:endParaRPr lang="fr-CH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61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35.xml"/><Relationship Id="rId7" Type="http://schemas.openxmlformats.org/officeDocument/2006/relationships/image" Target="../media/image1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39.xml"/><Relationship Id="rId7" Type="http://schemas.openxmlformats.org/officeDocument/2006/relationships/image" Target="../media/image1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43.xml"/><Relationship Id="rId7" Type="http://schemas.openxmlformats.org/officeDocument/2006/relationships/image" Target="../media/image1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47.xml"/><Relationship Id="rId7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51.xml"/><Relationship Id="rId7" Type="http://schemas.openxmlformats.org/officeDocument/2006/relationships/image" Target="../media/image1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55.xml"/><Relationship Id="rId7" Type="http://schemas.openxmlformats.org/officeDocument/2006/relationships/image" Target="../media/image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59.xml"/><Relationship Id="rId7" Type="http://schemas.openxmlformats.org/officeDocument/2006/relationships/image" Target="../media/image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63.xml"/><Relationship Id="rId7" Type="http://schemas.openxmlformats.org/officeDocument/2006/relationships/image" Target="../media/image1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3.xml"/><Relationship Id="rId7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31.xml"/><Relationship Id="rId7" Type="http://schemas.openxmlformats.org/officeDocument/2006/relationships/image" Target="../media/image1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4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>
            <p:custDataLst>
              <p:tags r:id="rId1"/>
            </p:custDataLst>
          </p:nvPr>
        </p:nvCxnSpPr>
        <p:spPr>
          <a:xfrm>
            <a:off x="449263" y="12636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6" name="Title Placeholder 1"/>
          <p:cNvSpPr>
            <a:spLocks noGrp="1"/>
          </p:cNvSpPr>
          <p:nvPr>
            <p:ph type="ctrTitle"/>
          </p:nvPr>
        </p:nvSpPr>
        <p:spPr>
          <a:xfrm>
            <a:off x="455613" y="1548000"/>
            <a:ext cx="8289925" cy="948978"/>
          </a:xfrm>
        </p:spPr>
        <p:txBody>
          <a:bodyPr/>
          <a:lstStyle>
            <a:lvl1pPr>
              <a:lnSpc>
                <a:spcPts val="3700"/>
              </a:lnSpc>
              <a:defRPr sz="3200" smtClean="0">
                <a:latin typeface="Arial" charset="0"/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/>
          </p:nvPr>
        </p:nvSpPr>
        <p:spPr>
          <a:xfrm>
            <a:off x="455613" y="3564000"/>
            <a:ext cx="8289925" cy="274638"/>
          </a:xfrm>
        </p:spPr>
        <p:txBody>
          <a:bodyPr/>
          <a:lstStyle>
            <a:lvl1pPr>
              <a:defRPr sz="1800" smtClean="0">
                <a:latin typeface="Arial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057A38C-8E50-4534-8021-1F305E03C572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7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9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7199" y="1766400"/>
            <a:ext cx="8242301" cy="307777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2000" cy="4644000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67500" y="1371600"/>
            <a:ext cx="4032000" cy="4644000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5F757F2-1C7C-4D58-83E9-60ED03524336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7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0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2407920"/>
            <a:ext cx="8242300" cy="18466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26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BF001C5-064A-49F3-8734-1A96B7E0E183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9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31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3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1260000" cy="15388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032186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2032186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363702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3363702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95218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695218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6026733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6026733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7358248" y="2373243"/>
            <a:ext cx="126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7358248" y="3113577"/>
            <a:ext cx="126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4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9A12E61-86B5-4B87-81A8-B12230F3B04F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7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27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3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1519237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307236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2307236" y="3113577"/>
            <a:ext cx="151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3929319" y="2373243"/>
            <a:ext cx="1440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3929319" y="3113577"/>
            <a:ext cx="1440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5479402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5479402" y="3113577"/>
            <a:ext cx="151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7101486" y="2373243"/>
            <a:ext cx="151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7101486" y="3113577"/>
            <a:ext cx="151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2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1A486C8-8EAD-467B-B624-F65D6DE6DDCC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0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24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7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1872000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2683200" y="3113577"/>
            <a:ext cx="187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4684244" y="3113577"/>
            <a:ext cx="187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685288" y="3113577"/>
            <a:ext cx="187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683200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4684244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6685288" y="2373243"/>
            <a:ext cx="187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00A4998B-ED9E-4044-A790-84187E692A29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4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7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8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259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2592000" cy="92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3383379" y="2373243"/>
            <a:ext cx="259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3383379" y="3113577"/>
            <a:ext cx="259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6047204" y="2373243"/>
            <a:ext cx="259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6047204" y="3113577"/>
            <a:ext cx="25920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D6DBD29-01DD-4D83-96B3-7BE3C99ED81A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3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6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7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3226" y="2373243"/>
            <a:ext cx="40320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73226" y="3113577"/>
            <a:ext cx="4032000" cy="6155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4714876" y="2373243"/>
            <a:ext cx="38608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4714876" y="3113577"/>
            <a:ext cx="3860800" cy="30777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3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6E41B72-50B2-4D4E-BEF5-7A20AD030FF8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3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27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8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2126400"/>
            <a:ext cx="2386012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57199" y="2492375"/>
            <a:ext cx="2386013" cy="4924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965451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2965450" y="1766400"/>
            <a:ext cx="2320930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21126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873626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/>
          </p:nvPr>
        </p:nvSpPr>
        <p:spPr>
          <a:xfrm>
            <a:off x="5832476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/>
          </p:nvPr>
        </p:nvSpPr>
        <p:spPr>
          <a:xfrm>
            <a:off x="6786564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7745412" y="2126400"/>
            <a:ext cx="954088" cy="24622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2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7411F7-BEE5-4EE0-8D54-0A44DED88194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4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3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 du 11.06.2024</a:t>
            </a:r>
          </a:p>
        </p:txBody>
      </p:sp>
      <p:cxnSp>
        <p:nvCxnSpPr>
          <p:cNvPr id="6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7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4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233DB16-8B16-4C67-BA97-C1C4898B59B7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8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9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7200"/>
            <a:ext cx="8242300" cy="1692771"/>
          </a:xfrm>
        </p:spPr>
        <p:txBody>
          <a:bodyPr/>
          <a:lstStyle>
            <a:lvl1pPr marL="358775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26E60CB-B5DC-4B74-A1E6-6E0082336BE1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11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1767141"/>
            <a:ext cx="8242300" cy="18466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8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5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C5314D6-20EF-4262-AB77-2E71330E9ECB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11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2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147732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2266800"/>
            <a:ext cx="8242300" cy="18466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8240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8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D7590DF-02F4-4F03-840C-4595CC9EC522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12" name="Straight Connector 13"/>
          <p:cNvCxnSpPr/>
          <p:nvPr>
            <p:custDataLst>
              <p:tags r:id="rId2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3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519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5067299" y="1858223"/>
            <a:ext cx="3632201" cy="307777"/>
          </a:xfr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/>
          </p:nvPr>
        </p:nvSpPr>
        <p:spPr>
          <a:xfrm>
            <a:off x="457200" y="1327200"/>
            <a:ext cx="8242300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/>
          </p:nvPr>
        </p:nvSpPr>
        <p:spPr>
          <a:xfrm>
            <a:off x="457200" y="1858223"/>
            <a:ext cx="363240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</p:nvPr>
        </p:nvSpPr>
        <p:spPr>
          <a:xfrm>
            <a:off x="457200" y="2221364"/>
            <a:ext cx="3632400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</p:nvPr>
        </p:nvSpPr>
        <p:spPr>
          <a:xfrm>
            <a:off x="5067299" y="2221364"/>
            <a:ext cx="3632201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8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E1982B4-36AC-47ED-AC0C-E6812B39B15D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0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12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3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457200" y="1328400"/>
            <a:ext cx="8203248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457200" y="1857600"/>
            <a:ext cx="368046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457200" y="2297400"/>
            <a:ext cx="3680460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4979988" y="1857600"/>
            <a:ext cx="368046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</p:nvPr>
        </p:nvSpPr>
        <p:spPr>
          <a:xfrm>
            <a:off x="4979988" y="2297400"/>
            <a:ext cx="3680460" cy="2154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24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2AE9C5F-E08C-40BF-8A0A-A9D437C9A002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26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28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9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298" cy="95197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/>
          </p:nvPr>
        </p:nvSpPr>
        <p:spPr>
          <a:xfrm>
            <a:off x="457200" y="1860000"/>
            <a:ext cx="16002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/>
          </p:nvPr>
        </p:nvSpPr>
        <p:spPr>
          <a:xfrm>
            <a:off x="2268538" y="1860000"/>
            <a:ext cx="16020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4081462" y="1860000"/>
            <a:ext cx="2797175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7072312" y="1860000"/>
            <a:ext cx="1627187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</p:nvPr>
        </p:nvSpPr>
        <p:spPr>
          <a:xfrm>
            <a:off x="501649" y="237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</p:nvPr>
        </p:nvSpPr>
        <p:spPr>
          <a:xfrm>
            <a:off x="2268538" y="237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</p:nvPr>
        </p:nvSpPr>
        <p:spPr>
          <a:xfrm>
            <a:off x="4081462" y="237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</p:nvPr>
        </p:nvSpPr>
        <p:spPr>
          <a:xfrm>
            <a:off x="7110398" y="237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</p:nvPr>
        </p:nvSpPr>
        <p:spPr>
          <a:xfrm>
            <a:off x="499850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</p:nvPr>
        </p:nvSpPr>
        <p:spPr>
          <a:xfrm>
            <a:off x="2268538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</p:nvPr>
        </p:nvSpPr>
        <p:spPr>
          <a:xfrm>
            <a:off x="4081462" y="309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</p:nvPr>
        </p:nvSpPr>
        <p:spPr>
          <a:xfrm>
            <a:off x="7110398" y="309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</p:nvPr>
        </p:nvSpPr>
        <p:spPr>
          <a:xfrm>
            <a:off x="501650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</p:nvPr>
        </p:nvSpPr>
        <p:spPr>
          <a:xfrm>
            <a:off x="2268538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</p:nvPr>
        </p:nvSpPr>
        <p:spPr>
          <a:xfrm>
            <a:off x="4081462" y="381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</p:nvPr>
        </p:nvSpPr>
        <p:spPr>
          <a:xfrm>
            <a:off x="7110398" y="381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</p:nvPr>
        </p:nvSpPr>
        <p:spPr>
          <a:xfrm>
            <a:off x="501649" y="453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</p:nvPr>
        </p:nvSpPr>
        <p:spPr>
          <a:xfrm>
            <a:off x="2268538" y="453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</p:nvPr>
        </p:nvSpPr>
        <p:spPr>
          <a:xfrm>
            <a:off x="4081462" y="453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/>
          </p:nvPr>
        </p:nvSpPr>
        <p:spPr>
          <a:xfrm>
            <a:off x="457199" y="1327200"/>
            <a:ext cx="8242299" cy="36933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</p:nvPr>
        </p:nvSpPr>
        <p:spPr>
          <a:xfrm>
            <a:off x="7110398" y="453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6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6BA7AD8-98F1-4331-A21F-F86C72F73F1F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9" name="Picture 8" descr="logo_etat_FR_vers_compac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/>
          <p:nvPr>
            <p:custDataLst>
              <p:tags r:id="rId3"/>
            </p:custDataLst>
          </p:nvPr>
        </p:nvSpPr>
        <p:spPr>
          <a:xfrm>
            <a:off x="2516188" y="6315075"/>
            <a:ext cx="4800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Kick-Off «Participation politique» du 26.08.2024</a:t>
            </a:r>
          </a:p>
        </p:txBody>
      </p:sp>
      <p:cxnSp>
        <p:nvCxnSpPr>
          <p:cNvPr id="13" name="Straight Connector 13"/>
          <p:cNvCxnSpPr/>
          <p:nvPr>
            <p:custDataLst>
              <p:tags r:id="rId4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14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800600" y="1327200"/>
            <a:ext cx="3900488" cy="615553"/>
          </a:xfrm>
        </p:spPr>
        <p:txBody>
          <a:bodyPr/>
          <a:lstStyle/>
          <a:p>
            <a:pPr lvl="0"/>
            <a:r>
              <a:rPr lang="fr-FR" noProof="0" dirty="0"/>
              <a:t>Cliquez sur l'icône pour ajouter une image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57200" y="1766400"/>
            <a:ext cx="4186238" cy="21544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1327200"/>
            <a:ext cx="4186238" cy="369332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0" imgH="0" progId="">
                  <p:embed/>
                </p:oleObj>
              </mc:Choice>
              <mc:Fallback>
                <p:oleObj name="think-cell Slide" r:id="rId26" imgW="0" imgH="0" progId="">
                  <p:embed/>
                  <p:pic>
                    <p:nvPicPr>
                      <p:cNvPr id="1026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457200" y="306388"/>
            <a:ext cx="82423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/>
              <a:t>Titre exemple</a:t>
            </a:r>
            <a:br>
              <a:rPr lang="fr-CH"/>
            </a:br>
            <a:r>
              <a:rPr lang="fr-CH"/>
              <a:t>—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457200" y="1371600"/>
            <a:ext cx="824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/>
              <a:t>Texte principal</a:t>
            </a:r>
          </a:p>
          <a:p>
            <a:pPr lvl="1"/>
            <a:r>
              <a:rPr lang="fr-CH"/>
              <a:t>Premier niveau</a:t>
            </a:r>
          </a:p>
          <a:p>
            <a:pPr lvl="2"/>
            <a:r>
              <a:rPr lang="fr-CH"/>
              <a:t>Deuxième niveau</a:t>
            </a:r>
          </a:p>
          <a:p>
            <a:pPr lvl="3"/>
            <a:r>
              <a:rPr lang="fr-CH"/>
              <a:t>Troisième niveau</a:t>
            </a:r>
          </a:p>
          <a:p>
            <a:pPr lvl="4"/>
            <a:r>
              <a:rPr lang="fr-CH"/>
              <a:t>Quatrième niveau</a:t>
            </a:r>
          </a:p>
        </p:txBody>
      </p:sp>
      <p:sp>
        <p:nvSpPr>
          <p:cNvPr id="12" name="Rectangle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05800" y="6496050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86EC15C-711D-4BFF-8B81-AB4689BF9494}" type="slidenum">
              <a:rPr lang="fr-CH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rPr>
              <a:pPr>
                <a:defRPr/>
              </a:pPr>
              <a:t>‹N°›</a:t>
            </a:fld>
            <a:endParaRPr lang="fr-CH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031" name="Picture 8" descr="logo_etat_FR_vers_compacte.jp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468313" y="6357938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>
            <p:custDataLst>
              <p:tags r:id="rId24"/>
            </p:custDataLst>
          </p:nvPr>
        </p:nvSpPr>
        <p:spPr>
          <a:xfrm>
            <a:off x="2516188" y="6315075"/>
            <a:ext cx="4800600" cy="333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b="1" kern="12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ＭＳ Ｐゴシック"/>
              </a:rPr>
              <a:t>Commission pour l’intégration des migrant-e-s et la prévention du racisme</a:t>
            </a:r>
          </a:p>
          <a:p>
            <a:pPr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  <a:defRPr/>
            </a:pPr>
            <a:r>
              <a:rPr lang="fr-CH" sz="1000" dirty="0">
                <a:latin typeface="Arial" charset="0"/>
                <a:ea typeface="ＭＳ Ｐゴシック" pitchFamily="-112" charset="-128"/>
                <a:cs typeface="+mn-cs"/>
              </a:rPr>
              <a:t>Conférence de presse / 14 mars 2010</a:t>
            </a:r>
          </a:p>
        </p:txBody>
      </p:sp>
      <p:cxnSp>
        <p:nvCxnSpPr>
          <p:cNvPr id="14" name="Straight Connector 13"/>
          <p:cNvCxnSpPr/>
          <p:nvPr>
            <p:custDataLst>
              <p:tags r:id="rId25"/>
            </p:custDataLst>
          </p:nvPr>
        </p:nvCxnSpPr>
        <p:spPr>
          <a:xfrm>
            <a:off x="449263" y="6191250"/>
            <a:ext cx="8245475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6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hf sldNum="0" hdr="0" dt="0"/>
  <p:txStyles>
    <p:titleStyle>
      <a:lvl1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600"/>
        </a:spcAft>
        <a:buClr>
          <a:srgbClr val="074EA1"/>
        </a:buClr>
        <a:buFont typeface="Lucida Grande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273050" indent="-271463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2pPr>
      <a:lvl3pPr marL="539750" indent="-265113" algn="l" defTabSz="457200" rtl="0" eaLnBrk="1" fontAlgn="base" hangingPunct="1">
        <a:spcBef>
          <a:spcPct val="0"/>
        </a:spcBef>
        <a:spcAft>
          <a:spcPts val="600"/>
        </a:spcAft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3pPr>
      <a:lvl4pPr marL="803275" indent="-261938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4pPr>
      <a:lvl5pPr marL="1076325" indent="-271463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 pitchFamily="34" charset="0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5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4" Type="http://schemas.openxmlformats.org/officeDocument/2006/relationships/oleObject" Target="../embeddings/oleObject2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.ch/de/staat-und-recht/abstimmungen-wahlen-und-politische-rechte/gemeindewahlen-2026" TargetMode="External"/><Relationship Id="rId2" Type="http://schemas.openxmlformats.org/officeDocument/2006/relationships/hyperlink" Target="https://www.fr.ch/de/alltag/integration-und-soziale-koordination/ihre-stimme-zaehlt-machen-sie-bei-den-gemeindewahlen-2026-mi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.ch/de/staat-und-recht/abstimmungen-wahlen-und-politische-rechte/wahlen-informationen-und-ergebnisse/anleitung-fuer-die-gemeindewahle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20482" name="Rectangle 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itel 1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1547813"/>
            <a:ext cx="8289925" cy="948978"/>
          </a:xfrm>
        </p:spPr>
        <p:txBody>
          <a:bodyPr/>
          <a:lstStyle/>
          <a:p>
            <a:pPr eaLnBrk="1" hangingPunct="1"/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Teilnahme an den Gemeindewahlen</a:t>
            </a:r>
            <a:br>
              <a:rPr lang="de-CH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7F19B9-9E25-5210-ABA7-E8E6C1F164C4}"/>
              </a:ext>
            </a:extLst>
          </p:cNvPr>
          <p:cNvSpPr txBox="1"/>
          <p:nvPr/>
        </p:nvSpPr>
        <p:spPr>
          <a:xfrm>
            <a:off x="455613" y="476672"/>
            <a:ext cx="7932811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DE" b="1" dirty="0"/>
              <a:t>Präsentation: Politisches System und Wahlanleitung</a:t>
            </a:r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dirty="0"/>
              <a:t>Hilfsmittel für Informationsveranstaltungen</a:t>
            </a:r>
            <a:endParaRPr lang="de-DE" b="1" dirty="0"/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600" noProof="0" dirty="0">
                <a:highlight>
                  <a:srgbClr val="FFFF00"/>
                </a:highlight>
              </a:rPr>
              <a:t>								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164EF8-88A6-A66C-813E-5C4FFBB12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42" y="2924944"/>
            <a:ext cx="5130316" cy="3165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55E3-99D9-39A9-CCEB-184941DDC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3DD0C-D273-02C0-5BE4-5CE72BB0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sz="3000" noProof="0" dirty="0">
                <a:solidFill>
                  <a:schemeClr val="accent4"/>
                </a:solidFill>
              </a:rPr>
              <a:t>Warum sollte man bei den Gemeindewahlen mitmachen? </a:t>
            </a:r>
            <a:r>
              <a:rPr lang="de-CH" sz="3000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sz="3000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7B407C-BA16-D170-1BD7-92218F94AC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203698"/>
            <a:ext cx="8242300" cy="36015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Rechte und Freiheiten auszuüben.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a</a:t>
            </a:r>
            <a:r>
              <a:rPr lang="de-CH" noProof="0" dirty="0"/>
              <a:t>n der Demokratie teilzuhaben.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Ihrer Stimme Gehör zu verschaffen.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zu wählen, wer entscheidet bei: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Sicherheit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Schulen, Strassen, Kitas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Sport und Kultur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Umwelt und Abfallbewirtschaftung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Gesellschaftlicher Zusammenhalt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426F2-09C9-BDAA-F950-B0B5512E5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8"/>
            <a:ext cx="8242300" cy="815608"/>
          </a:xfrm>
        </p:spPr>
        <p:txBody>
          <a:bodyPr/>
          <a:lstStyle/>
          <a:p>
            <a:r>
              <a:rPr lang="de-CH" noProof="0" dirty="0"/>
              <a:t>An den Gemeindewahlen teilzunehmen, bedeutet unter</a:t>
            </a:r>
          </a:p>
          <a:p>
            <a:r>
              <a:rPr lang="de-CH" noProof="0" dirty="0"/>
              <a:t>anderem: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8C4695-89DC-1A98-6F2F-96DE1050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89" y="2276872"/>
            <a:ext cx="3227388" cy="26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63CC-D451-9F06-3E67-C3B381DB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A21EF-0169-585E-CBEE-819B5237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Wer darf wählen?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E58E30-5F1E-3F8F-C71D-CBBA3C545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101205"/>
            <a:ext cx="8242300" cy="16158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b="1" noProof="0" dirty="0"/>
              <a:t>Schweizer</a:t>
            </a:r>
            <a:r>
              <a:rPr lang="de-CH" noProof="0" dirty="0"/>
              <a:t> Bürgerinnen und Bürger ab 18 Jahren, die ihren Wohnsitz in der Gemeinde haben.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Personen mit </a:t>
            </a:r>
            <a:r>
              <a:rPr lang="de-CH" b="1" noProof="0" dirty="0"/>
              <a:t>C-Bewilligung</a:t>
            </a:r>
            <a:r>
              <a:rPr lang="de-CH" noProof="0" dirty="0"/>
              <a:t> ab 18 Jahren, die ihren Wohnsitz in der Gemeinde haben und seit mindestens 5 Jahren im Kanton Freiburg wohnen.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4D6E36-EDE5-651A-BA7A-C607DB3FC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Wer kann bei den Gemeindewahlen wählen oder gewählt werden?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736488-F293-A3DF-D54A-6655229D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1" y="3883159"/>
            <a:ext cx="3046770" cy="19221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AE17C2-3A55-1A59-BA4E-553DFF4E9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845686"/>
            <a:ext cx="1420244" cy="19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A245E-D9B0-B46B-BF96-C9907B19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F4E1D-6F45-102B-2DAC-151913FE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Wahlmaterial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726653-5CC2-1224-DA68-D52612AD9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4751350" cy="3385542"/>
          </a:xfrm>
        </p:spPr>
        <p:txBody>
          <a:bodyPr/>
          <a:lstStyle/>
          <a:p>
            <a:pPr marL="0" indent="0"/>
            <a:r>
              <a:rPr lang="de-CH" noProof="0" dirty="0"/>
              <a:t>Sie haben per Post einen grossen weissen Umschlag erhalten. Er enthält: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noProof="0" dirty="0"/>
              <a:t>Abstimmungsbroschüre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noProof="0" dirty="0"/>
              <a:t>Stimmrechtsausweis </a:t>
            </a:r>
            <a:br>
              <a:rPr lang="de-CH" noProof="0" dirty="0"/>
            </a:br>
            <a:r>
              <a:rPr lang="de-CH" noProof="0" dirty="0"/>
              <a:t>(muss unterschrieben werden)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noProof="0" dirty="0"/>
              <a:t>Blaue Wahlzettel und blauen Umschlag (Gemeinderat)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noProof="0" dirty="0"/>
              <a:t>Grüne Wahlzettel und grünen Umschlag (Generalrat): </a:t>
            </a:r>
            <a:br>
              <a:rPr lang="de-CH" noProof="0" dirty="0"/>
            </a:br>
            <a:r>
              <a:rPr lang="de-CH" noProof="0" dirty="0"/>
              <a:t>nur in einigen Gemeinden.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7CF03-8ECE-1C4E-37CF-985D04F73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Das Wahlmaterial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B2BD7A-81B5-138A-E0AB-4B62640EC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34" y="1253778"/>
            <a:ext cx="3401552" cy="45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F95F-5747-BBBE-B1B0-71B966A5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FFB71-DBC4-8BDC-B7B0-BB65B93D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Wahlmaterial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55D82-C490-5E79-BB43-AE044A21F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10772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Haben Sie das Wahlmaterial nicht erhalten?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Ist Ihr Wahlmaterial unvollständig?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Rufen Sie das Sekretariat Ihrer Gemeinde an.</a:t>
            </a:r>
            <a:endParaRPr lang="de-CH" noProof="0" dirty="0">
              <a:highlight>
                <a:srgbClr val="FFFF00"/>
              </a:highlight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614EC1-E9B5-E6E9-9226-889022AC7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Fehlendes Wahlmaterial</a:t>
            </a:r>
          </a:p>
        </p:txBody>
      </p:sp>
      <p:pic>
        <p:nvPicPr>
          <p:cNvPr id="6" name="Image 5" descr="Une image contenant Appareils électroniques, gadget, Appareil électronique, écouteur">
            <a:extLst>
              <a:ext uri="{FF2B5EF4-FFF2-40B4-BE49-F238E27FC236}">
                <a16:creationId xmlns:a16="http://schemas.microsoft.com/office/drawing/2014/main" id="{E90BD1F6-3CC9-A4E8-D46C-9DD64620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60762"/>
            <a:ext cx="3467906" cy="23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0825-18BC-E739-09C7-8D148186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FCF04-2B1E-83F3-E557-F67FAB3F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Wahlmaterial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D20A4F-D9B6-2103-4A49-E35206C0A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18466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Nur 1 blauer Wahlzettel im blauen Umschlag.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Nur 1 grüner Wahlzettel im grünen Umschlag (falls Sie grüne Wahlzettel erhalten haben).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Leserliche, handgeschriebene Namen.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Nicht unterschreiben, nichts zeichnen und nichts hinzufügen.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Nicht für eine andere Person wählen.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597AE-D4AC-564B-20E9-78DCF982E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Regeln für die Wahl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7C8708-A334-2856-4B51-631A9557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66136"/>
            <a:ext cx="5292080" cy="19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FECB1-C3C8-A902-476B-D595B473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B6966-1688-099D-86F1-9904E72A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96C98B-F964-D77F-C572-D3AD1A584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22313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noProof="0" dirty="0"/>
              <a:t>Eine Liste wählen, ohne etwas zu ändern.</a:t>
            </a:r>
          </a:p>
          <a:p>
            <a:pPr marL="457200" indent="-457200">
              <a:buFont typeface="+mj-lt"/>
              <a:buAutoNum type="arabicPeriod"/>
            </a:pPr>
            <a:r>
              <a:rPr lang="de-CH" noProof="0" dirty="0"/>
              <a:t>Eine Liste wählen und Namen durchstreichen</a:t>
            </a:r>
          </a:p>
          <a:p>
            <a:pPr marL="457200" indent="-457200">
              <a:buFont typeface="+mj-lt"/>
              <a:buAutoNum type="arabicPeriod"/>
            </a:pPr>
            <a:r>
              <a:rPr lang="de-CH" noProof="0" dirty="0"/>
              <a:t>Eine Liste wählen und Namen von anderen Listen hinzufügen.</a:t>
            </a:r>
          </a:p>
          <a:p>
            <a:pPr marL="457200" indent="-457200">
              <a:buFont typeface="+mj-lt"/>
              <a:buAutoNum type="arabicPeriod"/>
            </a:pPr>
            <a:r>
              <a:rPr lang="de-CH" noProof="0" dirty="0"/>
              <a:t>Kombinieren: durchstreichen und hinzufügen.</a:t>
            </a:r>
          </a:p>
          <a:p>
            <a:pPr marL="457200" indent="-457200">
              <a:buFont typeface="+mj-lt"/>
              <a:buAutoNum type="arabicPeriod"/>
            </a:pPr>
            <a:r>
              <a:rPr lang="de-CH" noProof="0" dirty="0"/>
              <a:t>Eine leere Liste von Hand ausfüllen.</a:t>
            </a:r>
          </a:p>
          <a:p>
            <a:pPr marL="457200" indent="-457200">
              <a:buFont typeface="+mj-lt"/>
              <a:buAutoNum type="arabicPeriod"/>
            </a:pPr>
            <a:r>
              <a:rPr lang="de-CH" noProof="0" dirty="0"/>
              <a:t>Leer einlegen (leere Liste ohne Namen).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63E30-F1C1-43EE-6728-DB3B83D2C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Die 6 Möglichkeiten zu wählen</a:t>
            </a:r>
          </a:p>
        </p:txBody>
      </p:sp>
      <p:pic>
        <p:nvPicPr>
          <p:cNvPr id="6" name="Image 5" descr="Une image contenant ampoule, Photographie de nature morte, nature morte, art  Le contenu généré par l’IA peut être incorrect.">
            <a:extLst>
              <a:ext uri="{FF2B5EF4-FFF2-40B4-BE49-F238E27FC236}">
                <a16:creationId xmlns:a16="http://schemas.microsoft.com/office/drawing/2014/main" id="{73F6AB43-2B7C-EC2D-9238-139050EF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005064"/>
            <a:ext cx="2952328" cy="20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C32D-E5FA-9899-D182-B973E9807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E563C-385C-6C5A-9493-8934594D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51497-F31A-727D-22FA-491E618EE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17697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Eine Wahlliste auswählen und nichts ändern: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wählen die Liste der Personen, die so denken wie Sie.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ändern nichts.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legen die Liste in den Umschlag mit der gleichen Farbe.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0BB8A8-42A6-BEF7-C1A9-2B0E900D43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1. Möglichkeit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CA0650-D989-9BAF-EC12-4DF6831F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826584"/>
            <a:ext cx="1671592" cy="21876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98D025-C132-0B71-FF88-CBB4C088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968277"/>
            <a:ext cx="3217657" cy="20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6B28-0C06-FAAF-A47A-EC7287A11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E9B12-3251-E3E7-F518-0B8E0FEB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27FFAD-D0F0-9136-1129-9586DCB6E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564050"/>
            <a:ext cx="8363272" cy="2462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Eine Wahlliste auswählen und Namen durchstreichen: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wählen die Liste der Personen, die so denken wie Sie.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sind mit den Vorstellungen einer oder mehrerer Personen auf dieser Liste nicht einverstanden.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Diese streichen Sie durch.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legen die Liste in den Umschlag mit der gleichen Farbe.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595CB1-B7B2-746B-08AE-ABDAD049E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3077"/>
            <a:ext cx="8242300" cy="369332"/>
          </a:xfrm>
        </p:spPr>
        <p:txBody>
          <a:bodyPr/>
          <a:lstStyle/>
          <a:p>
            <a:r>
              <a:rPr lang="de-CH" noProof="0" dirty="0"/>
              <a:t>2. Möglichkeit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220865-B673-9E92-EA37-C60F3874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66" y="3908762"/>
            <a:ext cx="1608798" cy="21054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6ECFE3-D793-8771-4684-B33D6C52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5" y="4097905"/>
            <a:ext cx="3010095" cy="18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5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41EA4-F0A1-22AA-7FE3-30D3329E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6D128-25A8-974D-48CF-B63B80DE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721801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666C4-66C9-9D0C-ED62-BA45D84105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459" y="1356772"/>
            <a:ext cx="8639782" cy="2846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Eine Wahlliste auswählen und Namen von anderen Listen hinzufügen: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wählen die Liste der Personen, die so denken wie Sie.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mögen eine oder mehrere Personen, die auf anderen Listen stehen.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fügen diese Personen hinzu, indem Sie ihre Vor- und Nachnamen von Hand aufschreiben.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Achtung: Sie können nur dann Personen hinzufügen, wenn es noch leere Zeilen gibt.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legen die Liste in den Umschlag mit der gleichen Farbe.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BC5EEE-60B2-E56D-92B3-D624CA3A0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974311"/>
            <a:ext cx="8242300" cy="369332"/>
          </a:xfrm>
        </p:spPr>
        <p:txBody>
          <a:bodyPr/>
          <a:lstStyle/>
          <a:p>
            <a:r>
              <a:rPr lang="de-CH" noProof="0" dirty="0"/>
              <a:t>3. Möglichkeit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900D12-11F2-5CE4-0413-5C3B74E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28" y="4365105"/>
            <a:ext cx="1318188" cy="17251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366E82-B0A4-D992-0064-DED44368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365106"/>
            <a:ext cx="2545262" cy="17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75E5-07E8-6271-23A7-60377285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2C8AD-4677-AFE6-C79F-C96D4149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721801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A1589-FDD1-6490-172F-10B0454216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351368"/>
            <a:ext cx="8495766" cy="32316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Eine Wahlliste auswählen und Namen durchstreichen und hinzufügen: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wählen die Liste der Personen, die so denken wie Sie.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sind mit den Vorstellungen einer oder mehrerer Personen auf dieser Liste nicht einverstanden.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Diese streichen Sie durch.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mögen eine/mehrere Personen, die auf anderen Listen stehen.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fügen diese Personen hinzu, indem Sie ihre Vor- und Nachnamen von Hand aufschreiben.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legen die Liste in den Umschlag mit der gleichen Farbe.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5472EB-5B31-40FA-6B39-63A809AEA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50" y="959026"/>
            <a:ext cx="8242300" cy="369332"/>
          </a:xfrm>
        </p:spPr>
        <p:txBody>
          <a:bodyPr/>
          <a:lstStyle/>
          <a:p>
            <a:r>
              <a:rPr lang="de-CH" noProof="0" dirty="0"/>
              <a:t>4. Möglichkeit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149FBE-8FB9-990F-A713-1E76AF40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31" y="4653136"/>
            <a:ext cx="1163764" cy="15230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6B59BD-A48F-B808-C848-DC8536D0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76" y="4618840"/>
            <a:ext cx="2471993" cy="15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81B0-7FF4-FAD0-C2AB-9983B792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Rectangle 6" hidden="1">
            <a:extLst>
              <a:ext uri="{FF2B5EF4-FFF2-40B4-BE49-F238E27FC236}">
                <a16:creationId xmlns:a16="http://schemas.microsoft.com/office/drawing/2014/main" id="{9EC7BB40-6EB2-52DF-3ED1-8ECFC490ABE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21506" name="Rectangle 6" hidden="1">
                        <a:extLst>
                          <a:ext uri="{FF2B5EF4-FFF2-40B4-BE49-F238E27FC236}">
                            <a16:creationId xmlns:a16="http://schemas.microsoft.com/office/drawing/2014/main" id="{9EC7BB40-6EB2-52DF-3ED1-8ECFC490ABEC}"/>
                          </a:ext>
                        </a:extLst>
                      </p:cNvPr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2">
            <a:extLst>
              <a:ext uri="{FF2B5EF4-FFF2-40B4-BE49-F238E27FC236}">
                <a16:creationId xmlns:a16="http://schemas.microsoft.com/office/drawing/2014/main" id="{3F64DE48-0A84-88E3-D724-3E80A3D1C0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Inhaltsverzeichnis</a:t>
            </a:r>
            <a:br>
              <a:rPr lang="de-CH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A97DB90-F7DA-4CB8-8F3B-E9009C2160A6}"/>
              </a:ext>
            </a:extLst>
          </p:cNvPr>
          <p:cNvSpPr txBox="1">
            <a:spLocks/>
          </p:cNvSpPr>
          <p:nvPr/>
        </p:nvSpPr>
        <p:spPr>
          <a:xfrm>
            <a:off x="450850" y="5521061"/>
            <a:ext cx="8242300" cy="6155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Font typeface="Lucida Grande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  <a:lvl2pPr marL="273050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2pPr>
            <a:lvl3pPr marL="539750" indent="-265113" algn="l" defTabSz="457200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3pPr>
            <a:lvl4pPr marL="803275" indent="-261938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4pPr>
            <a:lvl5pPr marL="1076325" indent="-271463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pitchFamily="34" charset="0"/>
              <a:buChar char="&gt;"/>
              <a:defRPr sz="2000" kern="120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de-CH" sz="2800" b="1" noProof="0" dirty="0">
              <a:solidFill>
                <a:srgbClr val="002C77"/>
              </a:solidFill>
            </a:endParaRPr>
          </a:p>
          <a:p>
            <a:pPr marL="0" indent="0"/>
            <a:endParaRPr lang="de-CH" sz="2800" b="1" noProof="0" dirty="0">
              <a:solidFill>
                <a:srgbClr val="002C77"/>
              </a:solidFill>
            </a:endParaRPr>
          </a:p>
          <a:p>
            <a:pPr marL="0" indent="0"/>
            <a:endParaRPr lang="de-CH" sz="2800" b="1" noProof="0" dirty="0">
              <a:solidFill>
                <a:srgbClr val="002C77"/>
              </a:solidFill>
            </a:endParaRPr>
          </a:p>
          <a:p>
            <a:pPr marL="0" indent="0"/>
            <a:endParaRPr lang="de-CH" sz="2800" b="1" noProof="0" dirty="0">
              <a:solidFill>
                <a:srgbClr val="002C77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AFC21D-509C-D891-9AE3-6F50A66E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200"/>
            <a:ext cx="8242300" cy="3077766"/>
          </a:xfrm>
        </p:spPr>
        <p:txBody>
          <a:bodyPr/>
          <a:lstStyle/>
          <a:p>
            <a:r>
              <a:rPr lang="de-CH" noProof="0" dirty="0"/>
              <a:t>Das politische System der Schweiz</a:t>
            </a:r>
          </a:p>
          <a:p>
            <a:r>
              <a:rPr lang="de-CH" noProof="0" dirty="0"/>
              <a:t>Das politische System der Freiburger Gemeinden</a:t>
            </a:r>
          </a:p>
          <a:p>
            <a:r>
              <a:rPr lang="de-CH" noProof="0" dirty="0"/>
              <a:t>Warum wählen?</a:t>
            </a:r>
          </a:p>
          <a:p>
            <a:r>
              <a:rPr lang="de-CH" noProof="0" dirty="0"/>
              <a:t>Wer kann an den Gemeindewahlen teilnehmen? </a:t>
            </a:r>
          </a:p>
          <a:p>
            <a:r>
              <a:rPr lang="de-CH" noProof="0" dirty="0"/>
              <a:t>Das Wahlmaterial</a:t>
            </a:r>
          </a:p>
          <a:p>
            <a:r>
              <a:rPr lang="de-CH" noProof="0" dirty="0"/>
              <a:t>Wie wähle ich?</a:t>
            </a:r>
          </a:p>
          <a:p>
            <a:r>
              <a:rPr lang="de-CH" noProof="0" dirty="0"/>
              <a:t>Wann kann ich wählen?</a:t>
            </a:r>
          </a:p>
        </p:txBody>
      </p:sp>
    </p:spTree>
    <p:extLst>
      <p:ext uri="{BB962C8B-B14F-4D97-AF65-F5344CB8AC3E}">
        <p14:creationId xmlns:p14="http://schemas.microsoft.com/office/powerpoint/2010/main" val="141861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7AE1-669E-5076-1EC6-553CD95C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58E50-4E8A-77F2-5B43-70C3D256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819945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93FE4A-0249-FA9C-B24C-A07C27DF4C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556794"/>
            <a:ext cx="8363272" cy="28083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Eine leere Wahlliste ausfüllen: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nehmen die leere Liste am Ende des Hefts.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Auf die Linien schreiben Sie von Hand die Vor- und Nachnamen von Kandidatinnen und Kandidaten, die Sie auswählen.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Wenn Sie möchten, schreiben Sie oben den Namen einer politischen Partei oder die Nummer einer Liste hin. Auf diese Weise können Sie Ihre bevorzugte Partei oder Liste unterstützen.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legen die Liste in den Umschlag mit der gleichen Farbe.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B26173-2D0B-345F-8C7F-1CD6EAAE2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24745"/>
            <a:ext cx="8242300" cy="432048"/>
          </a:xfrm>
        </p:spPr>
        <p:txBody>
          <a:bodyPr/>
          <a:lstStyle/>
          <a:p>
            <a:r>
              <a:rPr lang="de-CH" noProof="0" dirty="0"/>
              <a:t>5. Möglichkeit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83AC77-43CA-D970-DDC7-ABF7D95F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4509120"/>
            <a:ext cx="1150052" cy="15050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ACE5D4-0F98-FF80-D9DA-E353EBD6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416669"/>
            <a:ext cx="1600981" cy="17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CC31-870D-E5EB-0567-D106BEFA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86FFC-2C3B-5E5F-33D8-1EE7979E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F6836-FB2D-E9E1-DC6A-E6187771B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1844824"/>
            <a:ext cx="8363272" cy="21544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Leer einlegen: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Das bedeutet, dass Sie an den Gemeindewahlen teilnehmen, ohne jemanden zu wählen.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nehmen die leere Liste am Ende des Hefts.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schreiben nichts darauf.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Sie legen die leere Liste in den Umschlag mit der gleichen Farbe.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54D207-9ECE-6A85-9302-2F11668F6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6. Möglichkeit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B1C87-8E02-C2F6-5CC3-BFF04EBF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207113"/>
            <a:ext cx="1315120" cy="17210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04579C-BEFD-D0A4-F171-3B90330A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07113"/>
            <a:ext cx="1655060" cy="17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F358-118A-5412-134C-7D88639D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9896E-06B3-11EF-29ED-5CB46484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B9C632-D8ED-6306-54B8-F9740BA23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714" y="2351782"/>
            <a:ext cx="8363272" cy="10772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Sprechen Sie mit Ihren Angehörigen und Nachbarn.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Lesen Sie Zeitungen, hören Sie Radio oder sehen Sie fern.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Besuchen Sie die Internetseiten der politischen Parteien</a:t>
            </a:r>
            <a:r>
              <a:rPr lang="de-CH" dirty="0"/>
              <a:t>.</a:t>
            </a:r>
            <a:endParaRPr lang="de-CH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78E69D-6A9A-0A9B-3010-06DE3BBE5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738664"/>
          </a:xfrm>
        </p:spPr>
        <p:txBody>
          <a:bodyPr/>
          <a:lstStyle/>
          <a:p>
            <a:r>
              <a:rPr lang="de-CH" noProof="0" dirty="0"/>
              <a:t>Wie wähle ich Kandidatinnen und Kandidaten, die meine Interessen vertreten?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C7B841-1C03-F839-E764-DD5A544A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50016"/>
            <a:ext cx="1623678" cy="20432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B6B7C6-5EE3-288F-5857-5F2353FED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71559"/>
            <a:ext cx="2500943" cy="1652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462576-3342-006B-5979-48CEB798B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240508"/>
            <a:ext cx="2719485" cy="1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9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CF4C6-C0D9-6958-E41B-E0DC9A00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8E761-B4DC-7E55-3C39-707DF50D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04800"/>
            <a:ext cx="8255000" cy="699359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E9F63A-30BD-A657-410B-B13D08CAF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496500"/>
            <a:ext cx="8363272" cy="44627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Stimmrechtsausweis unterschreiben.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In den grossen weissen Umschlag legen: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Unterschriebenen Stimmrechtsausweis.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Blauen Umschlag mit blauem Wahlzettel.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Grünen Umschlag mit grünem Wahlzettel (falls Sie grüne Wahlzettel erhalten haben).</a:t>
            </a:r>
          </a:p>
          <a:p>
            <a:pPr>
              <a:buFont typeface="Arial" panose="020B0604020202020204" pitchFamily="34" charset="0"/>
              <a:buChar char="•"/>
            </a:pPr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Die Adresse des Wahlbüros Ihrer Gemeinde muss im durchsichtigen Fenster des weissen Umschlags gut sichtbar sein.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Weissen Umschlag verschliessen.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8CE02B-C104-0038-6A26-2825980E6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06" y="1004159"/>
            <a:ext cx="8242300" cy="360040"/>
          </a:xfrm>
        </p:spPr>
        <p:txBody>
          <a:bodyPr/>
          <a:lstStyle/>
          <a:p>
            <a:r>
              <a:rPr lang="de-CH" noProof="0" dirty="0"/>
              <a:t>Wie stelle ich das Wahlmaterial zusammen?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053EA2-DD26-B556-BDED-14BBD828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26" y="3764933"/>
            <a:ext cx="1636934" cy="13202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94CD30-BA39-4817-1665-C777C068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73" y="3741780"/>
            <a:ext cx="1917259" cy="13434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6C147E-B28B-3E02-D1DA-AB631B09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30" y="3741779"/>
            <a:ext cx="1868742" cy="13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32AE-CED7-91D0-A446-A5D721DD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89237-0A78-FC91-B952-00924E49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Wie wähle ich?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611623-19FA-73DE-CF58-6B10C0077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659285"/>
            <a:ext cx="8363272" cy="20774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Drei Möglichkeiten: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Per Post. Der Umschlag muss spätestens am Freitag, 7. März 2026, eintreffen.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In den Briefkasten Ihrer Gemeinde, vor dem 8. März 2026.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Persönlich im Wahllokal Ihrer Gemeinde am </a:t>
            </a:r>
            <a:r>
              <a:rPr lang="de-CH" b="1" noProof="0" dirty="0"/>
              <a:t>Sonntag, 8. März 2026,</a:t>
            </a:r>
            <a:r>
              <a:rPr lang="de-CH" noProof="0" dirty="0"/>
              <a:t> (vormittags), mit Identitätskarte oder Pass.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6B74AD-1D1C-DC06-6450-009A1E98C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65792"/>
            <a:ext cx="8242300" cy="369332"/>
          </a:xfrm>
        </p:spPr>
        <p:txBody>
          <a:bodyPr/>
          <a:lstStyle/>
          <a:p>
            <a:r>
              <a:rPr lang="de-CH" noProof="0" dirty="0"/>
              <a:t>Wie gebe ich mein Wahlmaterial ab?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81A4B9-E408-8B49-1439-0F85E232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846155"/>
            <a:ext cx="1365907" cy="1835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35F651-EA12-AFA7-4456-E28EFA4A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773203"/>
            <a:ext cx="2472082" cy="1981476"/>
          </a:xfrm>
          <a:prstGeom prst="rect">
            <a:avLst/>
          </a:prstGeom>
        </p:spPr>
      </p:pic>
      <p:pic>
        <p:nvPicPr>
          <p:cNvPr id="7" name="Image 6" descr="Une image contenant conteneur, boîte, personne, conception  Le contenu généré par l’IA peut être incorrect.">
            <a:extLst>
              <a:ext uri="{FF2B5EF4-FFF2-40B4-BE49-F238E27FC236}">
                <a16:creationId xmlns:a16="http://schemas.microsoft.com/office/drawing/2014/main" id="{938B8E60-556E-A9B9-BCA6-772AFA19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64" y="3773203"/>
            <a:ext cx="1785712" cy="22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EAE9-342A-6BD9-0CCC-321C2D9F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B0710-9B04-6AD9-4A40-3C00AA18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Wichtige Daten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3D3CF-718D-D559-17BA-CCA4D9363E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844824"/>
            <a:ext cx="8363272" cy="30008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b="1" noProof="0" dirty="0"/>
              <a:t>Erster Wahlgang: </a:t>
            </a:r>
            <a:r>
              <a:rPr lang="de-CH" noProof="0" dirty="0"/>
              <a:t>Sonntag, 8. März 2026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b="1" noProof="0" dirty="0"/>
              <a:t>Zweiter Wahlgang (wenn nötig): </a:t>
            </a:r>
            <a:r>
              <a:rPr lang="de-CH" noProof="0" dirty="0"/>
              <a:t>Sonntag, 29. März 2026</a:t>
            </a:r>
          </a:p>
          <a:p>
            <a:pPr>
              <a:buFont typeface="Arial" panose="020B0604020202020204" pitchFamily="34" charset="0"/>
              <a:buChar char="•"/>
            </a:pPr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endParaRPr lang="de-CH" noProof="0" dirty="0"/>
          </a:p>
          <a:p>
            <a:pPr marL="0" indent="0"/>
            <a:r>
              <a:rPr lang="de-CH" noProof="0" dirty="0"/>
              <a:t>Nur die 4 Gemeinden, die am 1. Januar 2026 fusionieren: </a:t>
            </a:r>
          </a:p>
          <a:p>
            <a:pPr marL="0" indent="0"/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Fétigny–Ménières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Gurmels–Ulmiz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46F8ED-D152-350B-90EE-945BCE82B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Wann kann ich wählen?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C9A1BA-A72B-0F87-40EC-EA563861B8CB}"/>
              </a:ext>
            </a:extLst>
          </p:cNvPr>
          <p:cNvSpPr txBox="1"/>
          <p:nvPr/>
        </p:nvSpPr>
        <p:spPr>
          <a:xfrm>
            <a:off x="4139952" y="4149080"/>
            <a:ext cx="3456384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 Wahlgang: 9. November 2025</a:t>
            </a:r>
          </a:p>
          <a:p>
            <a:pPr marL="88900" marR="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2. Wahlgang: 30. November 2025</a:t>
            </a:r>
          </a:p>
          <a:p>
            <a:pPr marL="0" marR="0" lvl="0" indent="0" algn="l" defTabSz="457200" rtl="0" eaLnBrk="1" fontAlgn="base" latinLnBrk="0" hangingPunct="1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Clr>
                <a:srgbClr val="074EA1"/>
              </a:buClr>
              <a:buSzTx/>
              <a:buFontTx/>
              <a:buNone/>
              <a:tabLst/>
              <a:defRPr/>
            </a:pP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6E30BF4C-8F5E-3448-17AD-97CDE62280C2}"/>
              </a:ext>
            </a:extLst>
          </p:cNvPr>
          <p:cNvSpPr/>
          <p:nvPr/>
        </p:nvSpPr>
        <p:spPr>
          <a:xfrm>
            <a:off x="3347864" y="4077072"/>
            <a:ext cx="576064" cy="79208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1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3779-0358-E8A0-B171-AF30D408A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13558-21FB-E40D-9E0E-E3A0D3BF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Weitere Hilfsmittel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4CC8A-6F19-48DF-BA63-E217466B01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390364" y="1844824"/>
            <a:ext cx="8363272" cy="29238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b="1" noProof="0" dirty="0"/>
              <a:t>Kampagne «Ihre Stimme </a:t>
            </a:r>
            <a:r>
              <a:rPr lang="de-CH" b="1" noProof="0"/>
              <a:t>zählt!»</a:t>
            </a:r>
            <a:endParaRPr lang="de-CH" noProof="0" dirty="0"/>
          </a:p>
          <a:p>
            <a:pPr marL="0" indent="0"/>
            <a:r>
              <a:rPr lang="de-CH" dirty="0"/>
              <a:t>Link: </a:t>
            </a:r>
            <a:r>
              <a:rPr lang="de-DE" dirty="0">
                <a:hlinkClick r:id="rId2"/>
              </a:rPr>
              <a:t>Ihre Stimme zählt: Machen Sie bei den Gemeindewahlen 2026 mit! | Staat Freiburg</a:t>
            </a:r>
            <a:endParaRPr lang="de-DE" dirty="0"/>
          </a:p>
          <a:p>
            <a:pPr marL="0" indent="0"/>
            <a:endParaRPr lang="de-CH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de-CH" b="1" noProof="0" dirty="0"/>
              <a:t>Kampagnen des Staats Freiburg </a:t>
            </a:r>
          </a:p>
          <a:p>
            <a:pPr marL="0" indent="0"/>
            <a:r>
              <a:rPr lang="de-CH" dirty="0"/>
              <a:t>Links: </a:t>
            </a:r>
          </a:p>
          <a:p>
            <a:pPr marL="0" indent="0"/>
            <a:r>
              <a:rPr lang="fr-CH" dirty="0" err="1">
                <a:hlinkClick r:id="rId3"/>
              </a:rPr>
              <a:t>Gemeindewahlen</a:t>
            </a:r>
            <a:r>
              <a:rPr lang="fr-CH" dirty="0">
                <a:hlinkClick r:id="rId3"/>
              </a:rPr>
              <a:t> 2026 | </a:t>
            </a:r>
            <a:r>
              <a:rPr lang="fr-CH" dirty="0" err="1">
                <a:hlinkClick r:id="rId3"/>
              </a:rPr>
              <a:t>Staat</a:t>
            </a:r>
            <a:r>
              <a:rPr lang="fr-CH" dirty="0">
                <a:hlinkClick r:id="rId3"/>
              </a:rPr>
              <a:t> Freiburg</a:t>
            </a:r>
            <a:endParaRPr lang="fr-CH" dirty="0"/>
          </a:p>
          <a:p>
            <a:pPr marL="0" indent="0"/>
            <a:r>
              <a:rPr lang="de-DE" dirty="0">
                <a:hlinkClick r:id="rId4"/>
              </a:rPr>
              <a:t>Anleitung für die Gemeindewahlen | Staat Freiburg</a:t>
            </a:r>
            <a:endParaRPr lang="de-CH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6DBFF-327C-9D9F-005C-695169A03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Kampagnen 2025</a:t>
            </a:r>
          </a:p>
        </p:txBody>
      </p:sp>
    </p:spTree>
    <p:extLst>
      <p:ext uri="{BB962C8B-B14F-4D97-AF65-F5344CB8AC3E}">
        <p14:creationId xmlns:p14="http://schemas.microsoft.com/office/powerpoint/2010/main" val="2298687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F0D3-5D37-3F33-9902-26935C54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8BFE5-D56A-9E1A-E48B-7786B0D7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Zum Schluss</a:t>
            </a:r>
            <a:br>
              <a:rPr lang="de-CH" b="0" noProof="0" dirty="0">
                <a:solidFill>
                  <a:schemeClr val="accent4"/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D78A5C-E5F9-6D09-0BEF-A3A585B41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364" y="1844824"/>
            <a:ext cx="8363272" cy="13849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Wenn Sie bei den Gemeindewahlen mitmachen, entscheiden Sie über die Zukunft Ihrer Gemeinde. Ihre Stimme zählt!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Danke für Ihre Aufmerksamkeit!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Gibt es Fragen?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908E8-AC8B-FB75-32C7-F0E90FFB1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Ihre Stimme ist wichtig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12CCE8-7816-3F59-2C53-AA6BC24C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597880"/>
            <a:ext cx="2692530" cy="34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B6731-CC27-F584-413B-1B136903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474489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Hinweis für Nutzer/innen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255D73-4120-A502-0C05-C75F224CA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484" y="1659285"/>
            <a:ext cx="8242300" cy="207749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de-CH" noProof="0" dirty="0"/>
              <a:t>Die Grundlage dieser Präsentation wurde vom Staat Freiburg erstellt. 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de-CH" noProof="0" dirty="0"/>
              <a:t>Sie steht allen Institutionen und Organisationen zur Verfügung, welche die Bürger/innenbeteiligung an den Gemeindewahlen 2026 fördern möchten.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de-CH" noProof="0" dirty="0"/>
              <a:t>Die Präsentation darf nach Bedarf geändert werden.</a:t>
            </a:r>
          </a:p>
          <a:p>
            <a:endParaRPr lang="de-CH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9569A3-967B-BA36-7F58-0409230AA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52" y="969046"/>
            <a:ext cx="8242300" cy="369332"/>
          </a:xfrm>
        </p:spPr>
        <p:txBody>
          <a:bodyPr/>
          <a:lstStyle/>
          <a:p>
            <a:r>
              <a:rPr lang="de-CH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4B1CE9D-422F-8836-BD11-9562BE02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62" y="4315993"/>
            <a:ext cx="2006714" cy="8156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9E377EE-9682-5E06-523A-6674AE41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822" y="4315993"/>
            <a:ext cx="1895252" cy="94118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D71796-9AA7-AE51-E46C-8539F2E6C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325" y="4315993"/>
            <a:ext cx="1528747" cy="79841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84DA952-45AF-A894-4B2C-70DD78D59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702" y="4271729"/>
            <a:ext cx="1205873" cy="985444"/>
          </a:xfrm>
          <a:prstGeom prst="rect">
            <a:avLst/>
          </a:prstGeom>
        </p:spPr>
      </p:pic>
      <p:pic>
        <p:nvPicPr>
          <p:cNvPr id="20" name="Image 19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57D49C4F-205E-66C4-5117-05B0663B2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902" y="4183174"/>
            <a:ext cx="1154975" cy="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4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7ADF0-3A68-2573-385C-89F24A11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politische System der Schweiz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761A8E-0677-A8F4-2E7F-95A3C4848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78" y="1713837"/>
            <a:ext cx="8352893" cy="33855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Die Schweiz ist eine partizipative Demokratie: Die Bürgerinnen und Bürger entscheiden mit.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Die Schweizerische Demokratie funktioniert nach dem Prinzip der Gewaltentrennung: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Ausführende Gewalt (Exekutive): setzt die Gesetze um. </a:t>
            </a:r>
            <a:br>
              <a:rPr lang="de-CH" noProof="0" dirty="0"/>
            </a:br>
            <a:r>
              <a:rPr lang="de-CH" noProof="0" dirty="0"/>
              <a:t>Das ist die Regierung.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Gesetzgebende Gewalt (Legislative): erarbeitet und beschliesst die Gesetze. Das ist das Parlament.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Rechtsprechende Gewalt (Judikative): sorgt für die Einhaltung der Gesetze. Das sind die Gerichte.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A6C71-F260-1544-D557-2D0490D17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79" y="1179969"/>
            <a:ext cx="8242300" cy="369332"/>
          </a:xfrm>
        </p:spPr>
        <p:txBody>
          <a:bodyPr/>
          <a:lstStyle/>
          <a:p>
            <a:r>
              <a:rPr lang="de-CH" noProof="0" dirty="0"/>
              <a:t>3 Ebenen der politischen Macht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08E26B-CE94-473B-8926-B0159F40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797152"/>
            <a:ext cx="3102060" cy="13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343-F17C-0BD4-2B8E-7D2BF8BD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A2569-6431-2F99-23D9-ECFA885C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politische System der Schweiz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607C6A-BB33-F8C8-C492-3663D2ED1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17697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Die Schweiz ist ein Bundesstaat mit drei politischen Ebenen.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Bund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Kantone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Gemeinden (die Ebene, die am stärksten mit dem täglichen Leben verbunden ist)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F89A4E-47FE-C31D-B601-1C5B9BC52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Drei politische Ebenen</a:t>
            </a:r>
          </a:p>
        </p:txBody>
      </p:sp>
      <p:pic>
        <p:nvPicPr>
          <p:cNvPr id="1026" name="Picture 2" descr="Bâtiment transformé, place de l’hôtel de ville © SBC Alain Kilar">
            <a:extLst>
              <a:ext uri="{FF2B5EF4-FFF2-40B4-BE49-F238E27FC236}">
                <a16:creationId xmlns:a16="http://schemas.microsoft.com/office/drawing/2014/main" id="{BE3840F5-CCE6-B374-1A54-988A09BE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368340" cy="16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00114-1252-AA73-2B60-A4831D66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1067"/>
            <a:ext cx="1853987" cy="17697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A3134B-374F-2EF8-0520-96AC7724D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944292"/>
            <a:ext cx="1781980" cy="20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391F-53CA-3DC6-2227-FFC8384B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9C8F8-A41D-EE59-48B5-F39CAD81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System der Freiburger Gemeinden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63B24-D8E0-C921-0990-9D6EA3DE5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692497"/>
          </a:xfrm>
        </p:spPr>
        <p:txBody>
          <a:bodyPr/>
          <a:lstStyle/>
          <a:p>
            <a:pPr marL="0" indent="0"/>
            <a:r>
              <a:rPr lang="de-CH" noProof="0" dirty="0"/>
              <a:t>Die Freiburger Gemeinden haben zwei politische Ebenen: </a:t>
            </a:r>
          </a:p>
          <a:p>
            <a:pPr marL="0" indent="0"/>
            <a:r>
              <a:rPr lang="de-CH" noProof="0" dirty="0"/>
              <a:t>die Exekutive und die Legislative.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6A3D1D-569C-7C13-BE05-ED627E518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Zwei politische Ebenen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DD18F8B-A379-2718-E2C0-83D5EBE4A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97342"/>
              </p:ext>
            </p:extLst>
          </p:nvPr>
        </p:nvGraphicFramePr>
        <p:xfrm>
          <a:off x="457200" y="2945422"/>
          <a:ext cx="8242299" cy="296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433">
                  <a:extLst>
                    <a:ext uri="{9D8B030D-6E8A-4147-A177-3AD203B41FA5}">
                      <a16:colId xmlns:a16="http://schemas.microsoft.com/office/drawing/2014/main" val="267343628"/>
                    </a:ext>
                  </a:extLst>
                </a:gridCol>
                <a:gridCol w="2747433">
                  <a:extLst>
                    <a:ext uri="{9D8B030D-6E8A-4147-A177-3AD203B41FA5}">
                      <a16:colId xmlns:a16="http://schemas.microsoft.com/office/drawing/2014/main" val="1455711719"/>
                    </a:ext>
                  </a:extLst>
                </a:gridCol>
                <a:gridCol w="2747433">
                  <a:extLst>
                    <a:ext uri="{9D8B030D-6E8A-4147-A177-3AD203B41FA5}">
                      <a16:colId xmlns:a16="http://schemas.microsoft.com/office/drawing/2014/main" val="2380784794"/>
                    </a:ext>
                  </a:extLst>
                </a:gridCol>
              </a:tblGrid>
              <a:tr h="529390">
                <a:tc>
                  <a:txBody>
                    <a:bodyPr/>
                    <a:lstStyle/>
                    <a:p>
                      <a:r>
                        <a:rPr lang="de-CH" noProof="0" dirty="0">
                          <a:solidFill>
                            <a:schemeClr val="accent4"/>
                          </a:solidFill>
                        </a:rPr>
                        <a:t>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noProof="0" dirty="0">
                          <a:solidFill>
                            <a:schemeClr val="accent4"/>
                          </a:solidFill>
                        </a:rPr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noProof="0" dirty="0">
                          <a:solidFill>
                            <a:schemeClr val="accent4"/>
                          </a:solidFill>
                        </a:rPr>
                        <a:t>Grösse (in der Regel)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455206"/>
                  </a:ext>
                </a:extLst>
              </a:tr>
              <a:tr h="700718">
                <a:tc>
                  <a:txBody>
                    <a:bodyPr/>
                    <a:lstStyle/>
                    <a:p>
                      <a:r>
                        <a:rPr lang="de-CH" b="1" noProof="0" dirty="0"/>
                        <a:t>Gemeinderat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noProof="0" dirty="0"/>
                        <a:t>Exekutive (leitet die Gemeinde)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noProof="0" dirty="0"/>
                        <a:t>5–9 Mitglieder</a:t>
                      </a:r>
                    </a:p>
                    <a:p>
                      <a:endParaRPr lang="de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95675"/>
                  </a:ext>
                </a:extLst>
              </a:tr>
              <a:tr h="700718">
                <a:tc rowSpan="2">
                  <a:txBody>
                    <a:bodyPr/>
                    <a:lstStyle/>
                    <a:p>
                      <a:r>
                        <a:rPr lang="de-CH" b="1" noProof="0" dirty="0"/>
                        <a:t>Generalrat</a:t>
                      </a:r>
                    </a:p>
                    <a:p>
                      <a:endParaRPr lang="de-CH" b="1" noProof="0" dirty="0"/>
                    </a:p>
                    <a:p>
                      <a:r>
                        <a:rPr lang="de-CH" noProof="0" dirty="0"/>
                        <a:t>oder</a:t>
                      </a:r>
                    </a:p>
                    <a:p>
                      <a:endParaRPr lang="de-CH" noProof="0" dirty="0"/>
                    </a:p>
                    <a:p>
                      <a:r>
                        <a:rPr lang="de-CH" b="1" noProof="0" dirty="0"/>
                        <a:t>Gemeinde-versammlung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de-CH" noProof="0" dirty="0"/>
                    </a:p>
                    <a:p>
                      <a:endParaRPr lang="de-CH" noProof="0" dirty="0"/>
                    </a:p>
                    <a:p>
                      <a:r>
                        <a:rPr lang="de-CH" noProof="0" dirty="0"/>
                        <a:t>Legislative (stimmt über Reglemente und Budget 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noProof="0" dirty="0"/>
                        <a:t>30–80 Mitglieder (Generalrat)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16269"/>
                  </a:ext>
                </a:extLst>
              </a:tr>
              <a:tr h="100102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noProof="0" dirty="0"/>
                        <a:t>Alle stimmberechtigten Bürgerinnen und Bürger dürfen teilnehmen.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0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6E7D3-FB71-3FFA-BC3F-374D1D0F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477B8-8F5B-0BDB-6A4C-89169913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System der Freiburger Gemeinden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6E1EC9-7061-D0D7-0DC3-71FDB3671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29238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Generalrat oder Gemeindeversammlung?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Einige grössere Gemeinden haben einen </a:t>
            </a:r>
            <a:r>
              <a:rPr lang="de-CH" b="1" noProof="0" dirty="0"/>
              <a:t>Generalrat</a:t>
            </a:r>
            <a:r>
              <a:rPr lang="de-CH" noProof="0" dirty="0"/>
              <a:t> (z. B. Bulle, Murten, Freiburg usw.). Die Bürgerinnen und Bürger wählen die Mitglieder des Generalrats.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Die übrigen Gemeinden haben eine </a:t>
            </a:r>
            <a:r>
              <a:rPr lang="de-CH" b="1" noProof="0" dirty="0"/>
              <a:t>Gemeindeversammlung</a:t>
            </a:r>
            <a:r>
              <a:rPr lang="de-CH" noProof="0" dirty="0"/>
              <a:t> (z. B. Lully, Mézières, Broc, Treyvaux, Gurmels, Ueberstorf, Remaufens). </a:t>
            </a:r>
            <a:br>
              <a:rPr lang="de-CH" noProof="0" dirty="0"/>
            </a:br>
            <a:r>
              <a:rPr lang="de-CH" noProof="0" dirty="0"/>
              <a:t>Die Gemeindeversammlung steht allen stimmberechtigten Bürgerinnen und Bürgern offen.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7BC366-DF5B-C53A-DBA1-830BEF100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Zwei Formen der Legislative</a:t>
            </a:r>
          </a:p>
        </p:txBody>
      </p:sp>
    </p:spTree>
    <p:extLst>
      <p:ext uri="{BB962C8B-B14F-4D97-AF65-F5344CB8AC3E}">
        <p14:creationId xmlns:p14="http://schemas.microsoft.com/office/powerpoint/2010/main" val="210627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8F2E-6D74-5D52-0E63-4955D24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0EE8F-2913-D35E-42A3-CF7D2BFB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System der Freiburger Gemeinden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FC16FB-790D-9DD9-BB7E-9E78C88FC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16927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Alle fünf Jahre wählen die Bürger/innen einer Gemeinde ihre </a:t>
            </a:r>
            <a:r>
              <a:rPr lang="de-CH" b="1" noProof="0" dirty="0"/>
              <a:t>Gemeindevertreter/innen:</a:t>
            </a:r>
            <a:r>
              <a:rPr lang="de-CH" noProof="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Die Mitglieder des Gemeinderats (auch Exekutive genannt).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CH" noProof="0" dirty="0"/>
              <a:t>Die Mitglieder des Generalrats (auch Legislative genannt): nur in einigen Gemeinden.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ED7E81-C629-006E-4CAD-B0983F9E3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Wahlen alle 5 Jahre</a:t>
            </a:r>
          </a:p>
        </p:txBody>
      </p:sp>
      <p:pic>
        <p:nvPicPr>
          <p:cNvPr id="2050" name="Picture 2" descr="Carte - Communes et secteurs / Karte - Gemeinden und Sektoren">
            <a:extLst>
              <a:ext uri="{FF2B5EF4-FFF2-40B4-BE49-F238E27FC236}">
                <a16:creationId xmlns:a16="http://schemas.microsoft.com/office/drawing/2014/main" id="{7145AEB0-C533-165F-B9B8-ECEE64ED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67998"/>
            <a:ext cx="3430910" cy="23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9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3BA0-01D4-327E-783C-007D5688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61006-0752-4021-B133-216E9494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System der Freiburger Gemeinden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A8C46-04F1-8C91-9E04-8BFA54B13F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43858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führt und verwaltet die Gemeinde.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vertritt die Gemeinde und verteidigt ihre Interessen.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verwaltet das Personal, die Finanzen und die Gemeindegüter.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sorgt für die öffentlichen Dienste (Schule, Kitas, Wasserversorgung, Sport, Mobilität, Sicherheit usw.)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bereitet das Jahresbudget vor.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sorgt für die Information der Öffentlichkeit.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setzt die Entscheidungen des Generalrats 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schlägt Fusionsprojekte vor.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trifft sich mehrmals im Monat.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Er wird von einem Gemeindeammann oder einer Gemeindepräsidentin geleitet.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1FAB1-4683-2ACA-919B-FD791F55A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Was macht der Gemeinderat (Exekutive)? </a:t>
            </a:r>
          </a:p>
        </p:txBody>
      </p:sp>
    </p:spTree>
    <p:extLst>
      <p:ext uri="{BB962C8B-B14F-4D97-AF65-F5344CB8AC3E}">
        <p14:creationId xmlns:p14="http://schemas.microsoft.com/office/powerpoint/2010/main" val="337039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F23C-5E51-2C0E-855B-13D91BC02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FAA82-6428-02B4-406F-4A24FA30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de-CH" noProof="0" dirty="0">
                <a:solidFill>
                  <a:schemeClr val="accent4"/>
                </a:solidFill>
              </a:rPr>
              <a:t>Das System der Freiburger Gemeinden</a:t>
            </a:r>
            <a:br>
              <a:rPr lang="de-CH" b="0" noProof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noProof="0" dirty="0">
                <a:solidFill>
                  <a:schemeClr val="accent3">
                    <a:lumMod val="75000"/>
                  </a:schemeClr>
                </a:solidFill>
              </a:rPr>
              <a:t>—</a:t>
            </a:r>
            <a:endParaRPr lang="de-CH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C3648F-F67B-119C-BCF2-DE4D54461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844824"/>
            <a:ext cx="8242300" cy="2846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Stimmt über Jahresbudget, Investitionen und Reglemente ab.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Entscheidet über den Steuersatz.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Beaufsichtigt die Gemeindeverwaltung.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Kann dem Gemeinderat Fragen stellen und Vorschläge machen.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Trifft sich mehrmals im Jahr.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noProof="0" dirty="0"/>
              <a:t>Der Generalrat wird von einem Präsidenten oder einer Präsidentin geleitet, der oder die jedes Jahr wechselt.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A4F43B-4342-7D94-0F26-3D72A80E9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67639"/>
            <a:ext cx="8242300" cy="369332"/>
          </a:xfrm>
        </p:spPr>
        <p:txBody>
          <a:bodyPr/>
          <a:lstStyle/>
          <a:p>
            <a:r>
              <a:rPr lang="de-CH" noProof="0" dirty="0"/>
              <a:t>Was macht der Generalrat / die Gemeindeversammlung? </a:t>
            </a:r>
          </a:p>
        </p:txBody>
      </p:sp>
    </p:spTree>
    <p:extLst>
      <p:ext uri="{BB962C8B-B14F-4D97-AF65-F5344CB8AC3E}">
        <p14:creationId xmlns:p14="http://schemas.microsoft.com/office/powerpoint/2010/main" val="3788873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fXHW1kWUKLs9ATDQGh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O8inKpkaPMDOlqXHX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IO_X8a8EOlkrwbFKjs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JQR.GDT0SVedDtokDh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heme/theme1.xml><?xml version="1.0" encoding="utf-8"?>
<a:theme xmlns:a="http://schemas.openxmlformats.org/drawingml/2006/main" name="CMR_ppt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buClr>
            <a:srgbClr val="074EA1"/>
          </a:buClr>
          <a:defRPr sz="1600" b="1" dirty="0" err="1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CMR_ppt</Template>
  <TotalTime>0</TotalTime>
  <Words>1644</Words>
  <Application>Microsoft Office PowerPoint</Application>
  <PresentationFormat>Affichage à l'écran (4:3)</PresentationFormat>
  <Paragraphs>221</Paragraphs>
  <Slides>28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Lucida Grande</vt:lpstr>
      <vt:lpstr>CMR_ppt</vt:lpstr>
      <vt:lpstr>think-cell Slide</vt:lpstr>
      <vt:lpstr>Teilnahme an den Gemeindewahlen —</vt:lpstr>
      <vt:lpstr>Inhaltsverzeichnis —</vt:lpstr>
      <vt:lpstr>Das politische System der Schweiz —</vt:lpstr>
      <vt:lpstr>Das politische System der Schweiz —</vt:lpstr>
      <vt:lpstr>Das System der Freiburger Gemeinden —</vt:lpstr>
      <vt:lpstr>Das System der Freiburger Gemeinden —</vt:lpstr>
      <vt:lpstr>Das System der Freiburger Gemeinden —</vt:lpstr>
      <vt:lpstr>Das System der Freiburger Gemeinden —</vt:lpstr>
      <vt:lpstr>Das System der Freiburger Gemeinden —</vt:lpstr>
      <vt:lpstr>Warum sollte man bei den Gemeindewahlen mitmachen? —</vt:lpstr>
      <vt:lpstr>Wer darf wählen? —</vt:lpstr>
      <vt:lpstr>Das Wahlmaterial —</vt:lpstr>
      <vt:lpstr>Das Wahlmaterial —</vt:lpstr>
      <vt:lpstr>Das Wahlmaterial —</vt:lpstr>
      <vt:lpstr>Wie wähle ich? —</vt:lpstr>
      <vt:lpstr>Wie wähle ich? —</vt:lpstr>
      <vt:lpstr>Wie wähle ich? —</vt:lpstr>
      <vt:lpstr>Wie wähle ich? —</vt:lpstr>
      <vt:lpstr>Wie wähle ich? —</vt:lpstr>
      <vt:lpstr>Wie wähle ich? —</vt:lpstr>
      <vt:lpstr>Wie wähle ich? —</vt:lpstr>
      <vt:lpstr>Wie wähle ich? —</vt:lpstr>
      <vt:lpstr>Wie wähle ich? —</vt:lpstr>
      <vt:lpstr>Wie wähle ich? —</vt:lpstr>
      <vt:lpstr>Wichtige Daten —</vt:lpstr>
      <vt:lpstr>Weitere Hilfsmittel —</vt:lpstr>
      <vt:lpstr>Zum Schluss —</vt:lpstr>
      <vt:lpstr>Hinweis für Nutzer/innen</vt:lpstr>
    </vt:vector>
  </TitlesOfParts>
  <Company>Etat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Introduire votre titre Je suis un titre fictif sur trois lignes —</dc:title>
  <dc:creator>Greco Giuseppina</dc:creator>
  <cp:lastModifiedBy>Jordan Samuel</cp:lastModifiedBy>
  <cp:revision>155</cp:revision>
  <cp:lastPrinted>2025-01-16T16:27:58Z</cp:lastPrinted>
  <dcterms:created xsi:type="dcterms:W3CDTF">2015-02-16T15:54:07Z</dcterms:created>
  <dcterms:modified xsi:type="dcterms:W3CDTF">2025-09-26T10:04:23Z</dcterms:modified>
</cp:coreProperties>
</file>