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5.xml" ContentType="application/vnd.openxmlformats-officedocument.presentationml.tags+xml"/>
  <Override PartName="/ppt/notesSlides/notesSlide1.xml" ContentType="application/vnd.openxmlformats-officedocument.presentationml.notesSlide+xml"/>
  <Override PartName="/ppt/tags/tag66.xml" ContentType="application/vnd.openxmlformats-officedocument.presentationml.tags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2" r:id="rId2"/>
    <p:sldId id="317" r:id="rId3"/>
    <p:sldId id="325" r:id="rId4"/>
    <p:sldId id="326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53" r:id="rId26"/>
    <p:sldId id="350" r:id="rId27"/>
    <p:sldId id="349" r:id="rId28"/>
    <p:sldId id="351" r:id="rId29"/>
  </p:sldIdLst>
  <p:sldSz cx="9144000" cy="6858000" type="screen4x3"/>
  <p:notesSz cx="6735763" cy="9866313"/>
  <p:custDataLst>
    <p:tags r:id="rId32"/>
  </p:custDataLst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521415D9-36F7-43E2-AB2F-B90AF26B5E84}">
      <p14:sectionLst xmlns:p14="http://schemas.microsoft.com/office/powerpoint/2010/main">
        <p14:section name="Section sans titre" id="{5B55A162-B735-4696-A933-C2866E703968}">
          <p14:sldIdLst>
            <p14:sldId id="262"/>
            <p14:sldId id="317"/>
            <p14:sldId id="325"/>
            <p14:sldId id="326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53"/>
            <p14:sldId id="350"/>
            <p14:sldId id="349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96FE18-9E89-80CC-2314-256641B2ED92}" name="Page Didier" initials="DP" userId="S::Didier.Page@fr.ch::e386eb36-ba61-4daf-a15a-75b629ada320" providerId="AD"/>
  <p188:author id="{D065B96D-6B4D-7703-F9E2-F94D4A973AE2}" name="Lanini Anastasia" initials="AL" userId="S::Anastasia.Lanini@fr.ch::682235ed-c05d-48c2-a600-227d858b8136" providerId="AD"/>
  <p188:author id="{5D7FA77A-EE23-C72D-0F48-BFB94983363E}" name="Wyss Lisa" initials="LW" userId="S::Lisa.Wyss@fr.ch::af5dc879-8723-406d-956e-6d899580927a" providerId="AD"/>
  <p188:author id="{5C05D195-49E7-3414-4857-EDBCAE690ACE}" name="Giuseppina Greco" initials="GG" userId="S::Giuseppina.Greco@cpi-formations.ch::472132b4-5ed0-4444-a325-7607580159d4" providerId="AD"/>
  <p188:author id="{A84365C6-BF44-A66E-755E-5AD4956C7CA1}" name="Fellay Nicolas" initials="NF" userId="S::Nicolas.Fellay@fr.ch::27d3bf98-5e9b-4acf-83c6-438890d6f335" providerId="AD"/>
  <p188:author id="{CD5233E4-FF98-5A6B-95E5-199E7CB25E92}" name="Jordan Samuel" initials="SJ" userId="S::Samuel.Jordan@fr.ch::f35b3466-1673-4111-98ad-870b1543fe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4F4"/>
    <a:srgbClr val="AED1FC"/>
    <a:srgbClr val="002C77"/>
    <a:srgbClr val="333333"/>
    <a:srgbClr val="00A0DB"/>
    <a:srgbClr val="BFDBFD"/>
    <a:srgbClr val="A3CBFB"/>
    <a:srgbClr val="889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3447" autoAdjust="0"/>
  </p:normalViewPr>
  <p:slideViewPr>
    <p:cSldViewPr snapToObjects="1">
      <p:cViewPr varScale="1">
        <p:scale>
          <a:sx n="103" d="100"/>
          <a:sy n="103" d="100"/>
        </p:scale>
        <p:origin x="1134" y="114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81" d="100"/>
          <a:sy n="81" d="100"/>
        </p:scale>
        <p:origin x="3894" y="10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2ECF10EC-F76A-4FD9-96A5-7A8B5830032B}" type="datetimeFigureOut">
              <a:rPr lang="fr-CH"/>
              <a:pPr>
                <a:defRPr/>
              </a:pPr>
              <a:t>26.09.2025</a:t>
            </a:fld>
            <a:endParaRPr lang="fr-CH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1F39181-1FE6-44B5-9125-35E215544325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858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A79EA7A6-82F9-47B8-A281-8FD5294063B5}" type="datetime1">
              <a:rPr lang="fr-CH"/>
              <a:pPr>
                <a:defRPr/>
              </a:pPr>
              <a:t>26.09.2025</a:t>
            </a:fld>
            <a:endParaRPr lang="fr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/>
              <a:t>Textmasterformate durch Klicken bearbeiten</a:t>
            </a:r>
          </a:p>
          <a:p>
            <a:pPr lvl="1"/>
            <a:r>
              <a:rPr lang="fr-CH" noProof="0"/>
              <a:t>Zweite Ebene</a:t>
            </a:r>
          </a:p>
          <a:p>
            <a:pPr lvl="2"/>
            <a:r>
              <a:rPr lang="fr-CH" noProof="0"/>
              <a:t>Dritte Ebene</a:t>
            </a:r>
          </a:p>
          <a:p>
            <a:pPr lvl="3"/>
            <a:r>
              <a:rPr lang="fr-CH" noProof="0"/>
              <a:t>Vierte Ebene</a:t>
            </a:r>
          </a:p>
          <a:p>
            <a:pPr lvl="4"/>
            <a:r>
              <a:rPr lang="fr-CH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DFEE1FA-620A-43C2-8954-B542F7BD1B0C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7870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H" dirty="0">
              <a:ea typeface="ＭＳ Ｐゴシック"/>
              <a:cs typeface="ＭＳ Ｐゴシック"/>
            </a:endParaRPr>
          </a:p>
        </p:txBody>
      </p:sp>
      <p:sp>
        <p:nvSpPr>
          <p:cNvPr id="747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06106D7-EF37-4DC8-9F48-3A3ADB754E32}" type="slidenum">
              <a:rPr lang="fr-CH" smtClean="0">
                <a:ea typeface="ＭＳ Ｐゴシック"/>
                <a:cs typeface="ＭＳ Ｐゴシック"/>
              </a:rPr>
              <a:pPr/>
              <a:t>1</a:t>
            </a:fld>
            <a:endParaRPr lang="fr-CH" dirty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12855-837A-E7AF-0465-FF10E8874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Folienbildplatzhalter 1">
            <a:extLst>
              <a:ext uri="{FF2B5EF4-FFF2-40B4-BE49-F238E27FC236}">
                <a16:creationId xmlns:a16="http://schemas.microsoft.com/office/drawing/2014/main" id="{707A8CD7-6D00-CEA7-682A-F922BD2072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izenplatzhalter 2">
            <a:extLst>
              <a:ext uri="{FF2B5EF4-FFF2-40B4-BE49-F238E27FC236}">
                <a16:creationId xmlns:a16="http://schemas.microsoft.com/office/drawing/2014/main" id="{4A87E9F5-1D56-743B-F9B6-B42845C216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 dirty="0">
              <a:ea typeface="ＭＳ Ｐゴシック"/>
              <a:cs typeface="ＭＳ Ｐゴシック"/>
            </a:endParaRPr>
          </a:p>
        </p:txBody>
      </p:sp>
      <p:sp>
        <p:nvSpPr>
          <p:cNvPr id="75780" name="Foliennummernplatzhalter 3">
            <a:extLst>
              <a:ext uri="{FF2B5EF4-FFF2-40B4-BE49-F238E27FC236}">
                <a16:creationId xmlns:a16="http://schemas.microsoft.com/office/drawing/2014/main" id="{D1FED58E-1688-06B6-932C-A4F182AC9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0D71051-CBF6-456E-95F6-EE2C747CF9A3}" type="slidenum">
              <a:rPr lang="fr-CH" smtClean="0">
                <a:ea typeface="ＭＳ Ｐゴシック"/>
                <a:cs typeface="ＭＳ Ｐゴシック"/>
              </a:rPr>
              <a:pPr/>
              <a:t>2</a:t>
            </a:fld>
            <a:endParaRPr lang="fr-CH" dirty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16150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tags" Target="../tags/tag35.xml"/><Relationship Id="rId7" Type="http://schemas.openxmlformats.org/officeDocument/2006/relationships/image" Target="../media/image1.jpe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tags" Target="../tags/tag39.xml"/><Relationship Id="rId7" Type="http://schemas.openxmlformats.org/officeDocument/2006/relationships/image" Target="../media/image1.jpe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43.xml"/><Relationship Id="rId7" Type="http://schemas.openxmlformats.org/officeDocument/2006/relationships/image" Target="../media/image1.jpe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oleObject" Target="../embeddings/oleObject1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4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tags" Target="../tags/tag47.xml"/><Relationship Id="rId7" Type="http://schemas.openxmlformats.org/officeDocument/2006/relationships/image" Target="../media/image1.jpe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oleObject" Target="../embeddings/oleObject1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8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51.xml"/><Relationship Id="rId7" Type="http://schemas.openxmlformats.org/officeDocument/2006/relationships/image" Target="../media/image1.jpe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oleObject" Target="../embeddings/oleObject1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tags" Target="../tags/tag55.xml"/><Relationship Id="rId7" Type="http://schemas.openxmlformats.org/officeDocument/2006/relationships/image" Target="../media/image1.jpe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oleObject" Target="../embeddings/oleObject2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6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tags" Target="../tags/tag59.xml"/><Relationship Id="rId7" Type="http://schemas.openxmlformats.org/officeDocument/2006/relationships/image" Target="../media/image1.jpe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oleObject" Target="../embeddings/oleObject2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tags" Target="../tags/tag63.xml"/><Relationship Id="rId7" Type="http://schemas.openxmlformats.org/officeDocument/2006/relationships/image" Target="../media/image1.jpe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oleObject" Target="../embeddings/oleObject2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1.xml"/><Relationship Id="rId7" Type="http://schemas.openxmlformats.org/officeDocument/2006/relationships/image" Target="../media/image1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6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tags" Target="../tags/tag23.xml"/><Relationship Id="rId7" Type="http://schemas.openxmlformats.org/officeDocument/2006/relationships/image" Target="../media/image1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tags" Target="../tags/tag27.xml"/><Relationship Id="rId7" Type="http://schemas.openxmlformats.org/officeDocument/2006/relationships/image" Target="../media/image1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tags" Target="../tags/tag31.xml"/><Relationship Id="rId7" Type="http://schemas.openxmlformats.org/officeDocument/2006/relationships/image" Target="../media/image1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">
                  <p:embed/>
                </p:oleObj>
              </mc:Choice>
              <mc:Fallback>
                <p:oleObj name="think-cell Slide" r:id="rId3" imgW="0" imgH="0" progId="">
                  <p:embed/>
                  <p:pic>
                    <p:nvPicPr>
                      <p:cNvPr id="4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 userDrawn="1">
            <p:custDataLst>
              <p:tags r:id="rId1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/>
              <a:t>Modifiez le style des sous-titres du masque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5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4057A38C-8E50-4534-8021-1F305E03C57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politique» du 26.08.2024</a:t>
            </a:r>
          </a:p>
        </p:txBody>
      </p:sp>
      <p:cxnSp>
        <p:nvCxnSpPr>
          <p:cNvPr id="9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fr-CH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5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A5F757F2-1C7C-4D58-83E9-60ED03524336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10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40792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26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EBF001C5-064A-49F3-8734-1A96B7E0E183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31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3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260000" cy="15388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03218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32186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363702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363702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69521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469521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6026733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026733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35824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35824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4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9A12E61-86B5-4B87-81A8-B12230F3B04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3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519237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30723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230723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3929319" y="2373243"/>
            <a:ext cx="144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3929319" y="3113577"/>
            <a:ext cx="144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479402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5479402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10148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10148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2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41A486C8-8EAD-467B-B624-F65D6DE6DDC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24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27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872000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2683200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4684244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685288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683200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4684244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685288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0A4998B-ED9E-4044-A790-84187E692A2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1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8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2592000" cy="92333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3383379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3383379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047204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047204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D6DBD29-01DD-4D83-96B3-7BE3C99ED81A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1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7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403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4032000" cy="61555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4714876" y="2373243"/>
            <a:ext cx="38608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4714876" y="3113577"/>
            <a:ext cx="38608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3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6E41B72-50B2-4D4E-BEF5-7A20AD030FF8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28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126400"/>
            <a:ext cx="2386012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57199" y="2492375"/>
            <a:ext cx="2386013" cy="4924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965451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965450" y="1766400"/>
            <a:ext cx="2320930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9211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8736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83247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786564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745412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2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F7411F7-BEE5-4EE0-8D54-0A44DED8819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34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 du 11.06.2024</a:t>
            </a:r>
          </a:p>
        </p:txBody>
      </p:sp>
      <p:cxnSp>
        <p:nvCxnSpPr>
          <p:cNvPr id="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7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4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233DB16-8B16-4C67-BA97-C1C4898B59B7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13"/>
          <p:cNvCxnSpPr/>
          <p:nvPr>
            <p:custDataLst>
              <p:tags r:id="rId2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9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5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26E60CB-B5DC-4B74-A1E6-6E0082336BE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2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1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7141"/>
            <a:ext cx="8242300" cy="184665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8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5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C5314D6-20EF-4262-AB77-2E71330E9ECB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2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12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26680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8240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8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D7590DF-02F4-4F03-840C-4595CC9EC52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2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13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/>
          </p:nvPr>
        </p:nvSpPr>
        <p:spPr>
          <a:xfrm>
            <a:off x="5067299" y="1858223"/>
            <a:ext cx="3632201" cy="307777"/>
          </a:xfrm>
        </p:spPr>
        <p:txBody>
          <a:bodyPr/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/>
          </p:nvPr>
        </p:nvSpPr>
        <p:spPr>
          <a:xfrm>
            <a:off x="457200" y="1858223"/>
            <a:ext cx="36324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</p:nvPr>
        </p:nvSpPr>
        <p:spPr>
          <a:xfrm>
            <a:off x="457200" y="2221364"/>
            <a:ext cx="363240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5067299" y="2221364"/>
            <a:ext cx="3632201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8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E1982B4-36AC-47ED-AC0C-E6812B39B15D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politique» du 26.08.2024</a:t>
            </a:r>
          </a:p>
        </p:txBody>
      </p:sp>
      <p:cxnSp>
        <p:nvCxnSpPr>
          <p:cNvPr id="12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3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457200" y="1328400"/>
            <a:ext cx="820324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457200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</p:nvPr>
        </p:nvSpPr>
        <p:spPr>
          <a:xfrm>
            <a:off x="4979988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24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2AE9C5F-E08C-40BF-8A0A-A9D437C9A00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6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politique» du 26.08.2024</a:t>
            </a:r>
          </a:p>
        </p:txBody>
      </p:sp>
      <p:cxnSp>
        <p:nvCxnSpPr>
          <p:cNvPr id="28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29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/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/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/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6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6BA7AD8-98F1-4331-A21F-F86C72F73F1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Kick-Off «Participation politique» du 26.08.2024</a:t>
            </a:r>
          </a:p>
        </p:txBody>
      </p:sp>
      <p:cxnSp>
        <p:nvCxnSpPr>
          <p:cNvPr id="13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14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fr-CH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6400"/>
            <a:ext cx="4186238" cy="2154436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418623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0" imgH="0" progId="">
                  <p:embed/>
                </p:oleObj>
              </mc:Choice>
              <mc:Fallback>
                <p:oleObj name="think-cell Slide" r:id="rId26" imgW="0" imgH="0" progId="">
                  <p:embed/>
                  <p:pic>
                    <p:nvPicPr>
                      <p:cNvPr id="1026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 bwMode="auto">
          <a:xfrm>
            <a:off x="457200" y="306388"/>
            <a:ext cx="82423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Titre exemple</a:t>
            </a:r>
            <a:br>
              <a:rPr lang="fr-CH"/>
            </a:br>
            <a:r>
              <a:rPr lang="fr-CH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Texte principal</a:t>
            </a:r>
          </a:p>
          <a:p>
            <a:pPr lvl="1"/>
            <a:r>
              <a:rPr lang="fr-CH"/>
              <a:t>Premier niveau</a:t>
            </a:r>
          </a:p>
          <a:p>
            <a:pPr lvl="2"/>
            <a:r>
              <a:rPr lang="fr-CH"/>
              <a:t>Deuxième niveau</a:t>
            </a:r>
          </a:p>
          <a:p>
            <a:pPr lvl="3"/>
            <a:r>
              <a:rPr lang="fr-CH"/>
              <a:t>Troisième niveau</a:t>
            </a:r>
          </a:p>
          <a:p>
            <a:pPr lvl="4"/>
            <a:r>
              <a:rPr lang="fr-CH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E86EC15C-711D-4BFF-8B81-AB4689BF949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31" name="Picture 8" descr="logo_etat_FR_vers_compacte.jp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24"/>
            </p:custDataLst>
          </p:nvPr>
        </p:nvSpPr>
        <p:spPr>
          <a:xfrm>
            <a:off x="2516188" y="6315075"/>
            <a:ext cx="4800600" cy="3334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pour l’intégration des migrant-e-s et la prévention du racisme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Conférence de presse / 14 mars 2010</a:t>
            </a:r>
          </a:p>
        </p:txBody>
      </p:sp>
      <p:cxnSp>
        <p:nvCxnSpPr>
          <p:cNvPr id="14" name="Straight Connector 13"/>
          <p:cNvCxnSpPr/>
          <p:nvPr>
            <p:custDataLst>
              <p:tags r:id="rId2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6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25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6.xml"/><Relationship Id="rId4" Type="http://schemas.openxmlformats.org/officeDocument/2006/relationships/oleObject" Target="../embeddings/oleObject26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.ch/etat-et-droit/votations-elections-et-droits-politiques/elections-communales-2026" TargetMode="External"/><Relationship Id="rId2" Type="http://schemas.openxmlformats.org/officeDocument/2006/relationships/hyperlink" Target="https://www.fr.ch/vie-quotidienne/integration-et-coordination-sociale/votre-voix-compte-participez-aux-elections-communales-2026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r.ch/etat-et-droit/votations-elections-et-droits-politiques/elections-informations-et-resultats/comment-voter-pour-les-elections-communales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Rectangle 8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0482" name="Rectangle 8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itel 1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1547813"/>
            <a:ext cx="8289925" cy="948978"/>
          </a:xfrm>
        </p:spPr>
        <p:txBody>
          <a:bodyPr/>
          <a:lstStyle/>
          <a:p>
            <a:pPr eaLnBrk="1" hangingPunct="1"/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Participation aux élections communales</a:t>
            </a:r>
            <a:br>
              <a:rPr lang="fr-CH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007A77-79C7-E3B1-D323-88477A102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703" y="2780928"/>
            <a:ext cx="5273936" cy="309634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07F19B9-9E25-5210-ABA7-E8E6C1F164C4}"/>
              </a:ext>
            </a:extLst>
          </p:cNvPr>
          <p:cNvSpPr txBox="1"/>
          <p:nvPr/>
        </p:nvSpPr>
        <p:spPr>
          <a:xfrm>
            <a:off x="455613" y="476672"/>
            <a:ext cx="7932811" cy="1679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b="1" dirty="0"/>
              <a:t>Présentation «Système politique et mode d’emploi pour voter»</a:t>
            </a:r>
            <a:r>
              <a:rPr lang="fr-CH" dirty="0"/>
              <a:t> Outil pour animer des séances d’information auprès de la population</a:t>
            </a:r>
            <a:endParaRPr lang="fr-CH" sz="2400" b="1" dirty="0"/>
          </a:p>
          <a:p>
            <a:pPr>
              <a:lnSpc>
                <a:spcPts val="2500"/>
              </a:lnSpc>
              <a:spcAft>
                <a:spcPts val="600"/>
              </a:spcAft>
              <a:buClr>
                <a:srgbClr val="074EA1"/>
              </a:buClr>
            </a:pPr>
            <a:endParaRPr lang="fr-CH" sz="2400" b="1" dirty="0"/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600" dirty="0">
                <a:highlight>
                  <a:srgbClr val="FFFF00"/>
                </a:highlight>
              </a:rPr>
              <a:t>								 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endParaRPr lang="fr-CH" sz="16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555E3-99D9-39A9-CCEB-184941DDC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53DD0C-D273-02C0-5BE4-5CE72BB05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3000" dirty="0">
                <a:solidFill>
                  <a:schemeClr val="accent4"/>
                </a:solidFill>
              </a:rPr>
              <a:t>Pourquoi voter aux élections communales ? </a:t>
            </a:r>
            <a:r>
              <a:rPr lang="fr-CH" sz="3000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sz="30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7B407C-BA16-D170-1BD7-92218F94AC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338554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Exercer vos droits et libertés.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Participer à la démocratie.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Faire entendre votre voix.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Choisir qui décide pour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sécurité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écoles, routes, crèches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sport et culture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environnement et déchets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cohésion sociale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31426F2-09C9-BDAA-F950-B0B5512E56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Participer aux élections communales, c’est notamment: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8C4695-89DC-1A98-6F2F-96DE10509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789" y="1952306"/>
            <a:ext cx="3227388" cy="262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466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63CC-D451-9F06-3E67-C3B381DBE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1A21EF-0169-585E-CBEE-819B52372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Qui peut voter ?</a:t>
            </a:r>
            <a:br>
              <a:rPr lang="fr-CH" dirty="0"/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E58E30-5F1E-3F8F-C71D-CBBA3C545E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161582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Citoyens et citoyennes </a:t>
            </a:r>
            <a:r>
              <a:rPr lang="fr-CH" b="1" dirty="0"/>
              <a:t>suisses</a:t>
            </a:r>
            <a:r>
              <a:rPr lang="fr-CH" dirty="0"/>
              <a:t> dès 18 ans, qui ont leur domicile dans la commune.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Personnes avec </a:t>
            </a:r>
            <a:r>
              <a:rPr lang="fr-CH" b="1" dirty="0"/>
              <a:t>permis C</a:t>
            </a:r>
            <a:r>
              <a:rPr lang="fr-CH" dirty="0"/>
              <a:t>, dès 18 ans, qui ont leur domicile dans la commune et qui ont résidé dans le canton de Fribourg pendant au moins 5 ans.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4D6E36-EDE5-651A-BA7A-C607DB3FCC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Qui peut voter ou être élu aux élections communales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736488-F293-A3DF-D54A-6655229DF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1" y="3525643"/>
            <a:ext cx="3046770" cy="192210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BAE17C2-3A55-1A59-BA4E-553DFF4E9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3488170"/>
            <a:ext cx="1420244" cy="195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34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A245E-D9B0-B46B-BF96-C9907B193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1F4E1D-6F45-102B-2DAC-151913FED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matériel de vote  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726653-5CC2-1224-DA68-D52612AD9F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4751350" cy="3759398"/>
          </a:xfrm>
        </p:spPr>
        <p:txBody>
          <a:bodyPr/>
          <a:lstStyle/>
          <a:p>
            <a:pPr marL="0" indent="0"/>
            <a:r>
              <a:rPr lang="fr-CH" dirty="0"/>
              <a:t>Vous avez reçu par la poste une grande enveloppe blanche contenant: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CH" dirty="0"/>
              <a:t>Brochure explicative.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CH" dirty="0"/>
              <a:t>Certificat de capacité civique (à signer).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CH" dirty="0"/>
              <a:t>Bulletins bleus et	enveloppe bleue (Conseil communal).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CH" dirty="0"/>
              <a:t>Bulletins verts et enveloppe verte (Conseil général). Seulement dans certaines communes.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B7CF03-8ECE-1C4E-37CF-985D04F73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Le matériel de vote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6B2BD7A-81B5-138A-E0AB-4B62640EC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5734" y="1253778"/>
            <a:ext cx="3401552" cy="453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17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2F95F-5747-BBBE-B1B0-71B966A5F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9FFB71-DBC4-8BDC-B7B0-BB65B93D7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matériel de vote  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655D82-C490-5E79-BB43-AE044A21F8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107721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Vous n’avez pas reçu le matériel de vote 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Votre matériel de vote n’est pas complet ?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Vous pouvez téléphoner au secrétariat de votre commune.</a:t>
            </a:r>
            <a:endParaRPr lang="fr-CH" dirty="0">
              <a:highlight>
                <a:srgbClr val="FFFF00"/>
              </a:highlight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614EC1-E9B5-E6E9-9226-889022AC7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Matériel de vote manquant</a:t>
            </a:r>
          </a:p>
        </p:txBody>
      </p:sp>
      <p:pic>
        <p:nvPicPr>
          <p:cNvPr id="6" name="Image 5" descr="Une image contenant Appareils électroniques, gadget, Appareil électronique, écouteur">
            <a:extLst>
              <a:ext uri="{FF2B5EF4-FFF2-40B4-BE49-F238E27FC236}">
                <a16:creationId xmlns:a16="http://schemas.microsoft.com/office/drawing/2014/main" id="{E90BD1F6-3CC9-A4E8-D46C-9DD646203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260762"/>
            <a:ext cx="3467906" cy="232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88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F0825-18BC-E739-09C7-8D1481869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8FCF04-2B1E-83F3-E557-F67FAB3FF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matériel de vote  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D20A4F-D9B6-2103-4A49-E35206C0A2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184665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1 seul bulletin bleu dans l’enveloppe bleue.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1 seul bulletin vert dans l’enveloppe verte (si vous les avez reçus).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Noms lisibles, écrits à la main.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Ne rien signer, dessiner ou ajouter.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Ne pas voter à la place de quelqu’un d’autre.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B597AE-D4AC-564B-20E9-78DCF982E1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Règles à respecter pour le vote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7C8708-A334-2856-4B51-631A95571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966136"/>
            <a:ext cx="5292080" cy="196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55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FECB1-C3C8-A902-476B-D595B4736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B6966-1688-099D-86F1-9904E72AC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C96C98B-F964-D77F-C572-D3AD1A584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223138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CH" dirty="0"/>
              <a:t>Choisir une liste sans modification.</a:t>
            </a:r>
          </a:p>
          <a:p>
            <a:pPr marL="457200" indent="-457200">
              <a:buFont typeface="+mj-lt"/>
              <a:buAutoNum type="arabicPeriod"/>
            </a:pPr>
            <a:r>
              <a:rPr lang="fr-CH" dirty="0"/>
              <a:t>Choisir une liste et tracer des noms.</a:t>
            </a:r>
          </a:p>
          <a:p>
            <a:pPr marL="457200" indent="-457200">
              <a:buFont typeface="+mj-lt"/>
              <a:buAutoNum type="arabicPeriod"/>
            </a:pPr>
            <a:r>
              <a:rPr lang="fr-CH" dirty="0"/>
              <a:t>Choisir une liste et ajouter des noms d’autres listes.</a:t>
            </a:r>
          </a:p>
          <a:p>
            <a:pPr marL="457200" indent="-457200">
              <a:buFont typeface="+mj-lt"/>
              <a:buAutoNum type="arabicPeriod"/>
            </a:pPr>
            <a:r>
              <a:rPr lang="fr-CH" dirty="0"/>
              <a:t>Combiner : tracer et ajouter.</a:t>
            </a:r>
          </a:p>
          <a:p>
            <a:pPr marL="457200" indent="-457200">
              <a:buFont typeface="+mj-lt"/>
              <a:buAutoNum type="arabicPeriod"/>
            </a:pPr>
            <a:r>
              <a:rPr lang="fr-CH" dirty="0"/>
              <a:t>Remplir une liste vide à la main.</a:t>
            </a:r>
          </a:p>
          <a:p>
            <a:pPr marL="457200" indent="-457200">
              <a:buFont typeface="+mj-lt"/>
              <a:buAutoNum type="arabicPeriod"/>
            </a:pPr>
            <a:r>
              <a:rPr lang="fr-CH" dirty="0"/>
              <a:t>Voter blanc (liste vide, sans noms).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C63E30-F1C1-43EE-6728-DB3B83D2CE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Les 6 différentes possibilités de voter</a:t>
            </a:r>
          </a:p>
        </p:txBody>
      </p:sp>
      <p:pic>
        <p:nvPicPr>
          <p:cNvPr id="6" name="Image 5" descr="Une image contenant ampoule, Photographie de nature morte, nature morte, art&#10;&#10;Le contenu généré par l’IA peut être incorrect.">
            <a:extLst>
              <a:ext uri="{FF2B5EF4-FFF2-40B4-BE49-F238E27FC236}">
                <a16:creationId xmlns:a16="http://schemas.microsoft.com/office/drawing/2014/main" id="{73F6AB43-2B7C-EC2D-9238-139050EF9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146" y="3429000"/>
            <a:ext cx="3352739" cy="233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37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C32D-E5FA-9899-D182-B973E9807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AE563C-385C-6C5A-9493-8934594D4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251497-F31A-727D-22FA-491E618EE5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17697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Choisir une liste de personnes et ne rien changer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choisissez la liste des personnes qui ont les mêmes idées que vous.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ne changez rien.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mettez cette liste dans l’enveloppe de la même couleur.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90BB8A8-42A6-BEF7-C1A9-2B0E900D43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Possibilité 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CA0650-D989-9BAF-EC12-4DF6831F5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826584"/>
            <a:ext cx="1671592" cy="218760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E98D025-C132-0B71-FF88-CBB4C088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3968277"/>
            <a:ext cx="3217657" cy="200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72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F6B28-0C06-FAAF-A47A-EC7287A11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5E9B12-3251-E3E7-F518-0B8E0FEB4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27FFAD-D0F0-9136-1129-9586DCB6E9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564050"/>
            <a:ext cx="8363272" cy="246221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Choisir une liste de personnes et tracer des noms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choisissez la liste des personnes qui ont les mêmes idées que vous.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ne partagez pas les idées d’une ou plusieurs personnes sur cette liste.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les tracez.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mettez cette liste dans l’enveloppe de la même couleur.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4595CB1-B7B2-746B-08AE-ABDAD049EA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23077"/>
            <a:ext cx="8242300" cy="369332"/>
          </a:xfrm>
        </p:spPr>
        <p:txBody>
          <a:bodyPr/>
          <a:lstStyle/>
          <a:p>
            <a:r>
              <a:rPr lang="fr-CH" dirty="0"/>
              <a:t>Possibilité 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220865-B673-9E92-EA37-C60F3874D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066" y="4077072"/>
            <a:ext cx="1480189" cy="19371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86ECFE3-D793-8771-4684-B33D6C52A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4207113"/>
            <a:ext cx="2832934" cy="174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52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41EA4-F0A1-22AA-7FE3-30D3329E7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96D128-25A8-974D-48CF-B63B80DE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666C4-66C9-9D0C-ED62-BA45D84105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2109" y="1709937"/>
            <a:ext cx="8639782" cy="253915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Choisir une liste de personnes et ajouter des noms d’autres listes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choisissez la liste des personnes qui ont vos mêmes idées.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appréciez une ou plusieurs personnes qui sont sur d’autres listes.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ajoutez ces personnes en écrivant les noms et prénoms à la main.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Attention : Vous pouvez ajouter des personnes seulement s’il y a des lignes encore vides.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mettez cette liste dans l’enveloppe de la même couleur.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DBC5EEE-60B2-E56D-92B3-D624CA3A0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Possibilité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900D12-11F2-5CE4-0413-5C3B74E50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437112"/>
            <a:ext cx="1205075" cy="15770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366E82-B0A4-D992-0064-DED443686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4437112"/>
            <a:ext cx="2410499" cy="168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19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575E5-07E8-6271-23A7-603772852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62C8AD-4677-AFE6-C79F-C96D4149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AA1589-FDD1-6490-172F-10B045421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522296"/>
            <a:ext cx="8495766" cy="292387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Choisir une liste de personnes et tracer et rajouter des noms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choisissez la liste des personnes qui ont vos mêmes idées.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ne partagez pas les idées d’une ou plusieurs personnes sur cette liste.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les tracez.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appréciez une ou plusieurs personnes sur d’autres listes.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les rajouter en écrivant leurs noms et prénoms à la main.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mettez cette liste dans l’enveloppe de la même couleur.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5472EB-5B31-40FA-6B39-63A809AEA0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07961"/>
            <a:ext cx="8242300" cy="369332"/>
          </a:xfrm>
        </p:spPr>
        <p:txBody>
          <a:bodyPr/>
          <a:lstStyle/>
          <a:p>
            <a:r>
              <a:rPr lang="fr-CH" dirty="0"/>
              <a:t>Possibilité 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149FBE-8FB9-990F-A713-1E76AF400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031" y="4491176"/>
            <a:ext cx="1163764" cy="152301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F6B59BD-A48F-B808-C848-DC8536D03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4471999"/>
            <a:ext cx="2600118" cy="161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5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981B0-7FF4-FAD0-C2AB-9983B7920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Rectangle 6" hidden="1">
            <a:extLst>
              <a:ext uri="{FF2B5EF4-FFF2-40B4-BE49-F238E27FC236}">
                <a16:creationId xmlns:a16="http://schemas.microsoft.com/office/drawing/2014/main" id="{9EC7BB40-6EB2-52DF-3ED1-8ECFC490ABEC}"/>
              </a:ext>
            </a:extLst>
          </p:cNvPr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1506" name="Rectangle 6" hidden="1">
                        <a:extLst>
                          <a:ext uri="{FF2B5EF4-FFF2-40B4-BE49-F238E27FC236}">
                            <a16:creationId xmlns:a16="http://schemas.microsoft.com/office/drawing/2014/main" id="{9EC7BB40-6EB2-52DF-3ED1-8ECFC490ABEC}"/>
                          </a:ext>
                        </a:extLst>
                      </p:cNvPr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Rectangle 2">
            <a:extLst>
              <a:ext uri="{FF2B5EF4-FFF2-40B4-BE49-F238E27FC236}">
                <a16:creationId xmlns:a16="http://schemas.microsoft.com/office/drawing/2014/main" id="{3F64DE48-0A84-88E3-D724-3E80A3D1C0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Table des matières</a:t>
            </a:r>
            <a:b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DA97DB90-F7DA-4CB8-8F3B-E9009C2160A6}"/>
              </a:ext>
            </a:extLst>
          </p:cNvPr>
          <p:cNvSpPr txBox="1">
            <a:spLocks/>
          </p:cNvSpPr>
          <p:nvPr/>
        </p:nvSpPr>
        <p:spPr>
          <a:xfrm>
            <a:off x="450850" y="5521061"/>
            <a:ext cx="8242300" cy="61555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1" fontAlgn="base" hangingPunct="1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fr-CH" sz="2800" b="1" dirty="0">
              <a:solidFill>
                <a:srgbClr val="002C77"/>
              </a:solidFill>
            </a:endParaRPr>
          </a:p>
          <a:p>
            <a:pPr marL="0" indent="0"/>
            <a:endParaRPr lang="fr-CH" sz="2800" b="1" dirty="0">
              <a:solidFill>
                <a:srgbClr val="002C77"/>
              </a:solidFill>
            </a:endParaRPr>
          </a:p>
          <a:p>
            <a:pPr marL="0" indent="0"/>
            <a:endParaRPr lang="fr-CH" sz="2800" b="1" dirty="0">
              <a:solidFill>
                <a:srgbClr val="002C77"/>
              </a:solidFill>
            </a:endParaRPr>
          </a:p>
          <a:p>
            <a:pPr marL="0" indent="0"/>
            <a:endParaRPr lang="fr-CH" sz="2800" b="1" dirty="0">
              <a:solidFill>
                <a:srgbClr val="002C77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AFC21D-509C-D891-9AE3-6F50A66E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3077766"/>
          </a:xfrm>
        </p:spPr>
        <p:txBody>
          <a:bodyPr/>
          <a:lstStyle/>
          <a:p>
            <a:r>
              <a:rPr lang="fr-CH" dirty="0"/>
              <a:t>Le système politique suisse</a:t>
            </a:r>
          </a:p>
          <a:p>
            <a:r>
              <a:rPr lang="fr-CH" dirty="0"/>
              <a:t>Le système politique communal fribourgeois</a:t>
            </a:r>
          </a:p>
          <a:p>
            <a:r>
              <a:rPr lang="fr-CH" dirty="0"/>
              <a:t>Pourquoi voter?</a:t>
            </a:r>
          </a:p>
          <a:p>
            <a:r>
              <a:rPr lang="fr-CH" dirty="0"/>
              <a:t>Qui peut participer aux élections communales ? </a:t>
            </a:r>
          </a:p>
          <a:p>
            <a:r>
              <a:rPr lang="fr-CH" dirty="0"/>
              <a:t>Le matériel de vote</a:t>
            </a:r>
          </a:p>
          <a:p>
            <a:r>
              <a:rPr lang="fr-CH" dirty="0"/>
              <a:t>Comment voter ?</a:t>
            </a:r>
          </a:p>
          <a:p>
            <a:r>
              <a:rPr lang="fr-CH" dirty="0"/>
              <a:t>Quand voter ?</a:t>
            </a:r>
          </a:p>
        </p:txBody>
      </p:sp>
    </p:spTree>
    <p:extLst>
      <p:ext uri="{BB962C8B-B14F-4D97-AF65-F5344CB8AC3E}">
        <p14:creationId xmlns:p14="http://schemas.microsoft.com/office/powerpoint/2010/main" val="1418612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07AE1-669E-5076-1EC6-553CD95C7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558E50-4E8A-77F2-5B43-70C3D2567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819945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93FE4A-0249-FA9C-B24C-A07C27DF4C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556794"/>
            <a:ext cx="8363272" cy="280831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Remplir une liste de vote vide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prenez la liste vide à la fin du carnet.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écrivez à la main sur les lignes les noms et les prénoms de candidat-e-s que vous choisissez.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Si vous le souhaitez, vous écrivez en haut le nom d’un parti politique ou le numéro d’une liste. De cette façon vous pouvez soutenir votre parti ou liste favorite.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mettez cette liste dans l’enveloppe de la même couleur.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6B26173-2D0B-345F-8C7F-1CD6EAAE28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24745"/>
            <a:ext cx="8242300" cy="432048"/>
          </a:xfrm>
        </p:spPr>
        <p:txBody>
          <a:bodyPr/>
          <a:lstStyle/>
          <a:p>
            <a:r>
              <a:rPr lang="fr-CH" dirty="0"/>
              <a:t>Possibilité 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83AC77-43CA-D970-DDC7-ABF7D95F9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1" y="4509120"/>
            <a:ext cx="1150052" cy="15050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1ACE5D4-0F98-FF80-D9DA-E353EBD6D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4416669"/>
            <a:ext cx="1600981" cy="170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42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9CC31-870D-E5EB-0567-D106BEFA4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C86FFC-2C3B-5E5F-33D8-1EE7979E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7F6836-FB2D-E9E1-DC6A-E6187771B6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714" y="1844824"/>
            <a:ext cx="8363272" cy="215443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Voter blanc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Cela veut dire que vous participez à l’élection communale sans choisir de personnes.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prenez la liste vide à la fin du carnet.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n’écrivez rien dessus. 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Vous mettez cette liste vide dans l’enveloppe de la même couleur.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54D207-9ECE-6A85-9302-2F11668F62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Possibilité 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4B1C87-8E02-C2F6-5CC3-BFF04EBFF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4207113"/>
            <a:ext cx="1315120" cy="17210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04579C-BEFD-D0A4-F171-3B90330AD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4207113"/>
            <a:ext cx="1655060" cy="174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57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CF358-118A-5412-134C-7D88639D8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39896E-06B3-11EF-29ED-5CB464840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B9C632-D8ED-6306-54B8-F9740BA238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250866"/>
            <a:ext cx="8363272" cy="107721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Parler avec vos proches et voisins.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Lire la presse, écouter la radio ou regarder la télévision.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Visiter les sites des partis politiques.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78E69D-6A9A-0A9B-3010-06DE3BBE5B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738664"/>
          </a:xfrm>
        </p:spPr>
        <p:txBody>
          <a:bodyPr/>
          <a:lstStyle/>
          <a:p>
            <a:r>
              <a:rPr lang="fr-CH" dirty="0"/>
              <a:t>Comment choisir les candidats et candidates qui correspondent à vos intérêts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6C7B841-1C03-F839-E764-DD5A544A1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844259"/>
            <a:ext cx="1623678" cy="20432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AB6B7C6-5EE3-288F-5857-5F2353FED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4065802"/>
            <a:ext cx="2500943" cy="165229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F462576-3342-006B-5979-48CEB798B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4034751"/>
            <a:ext cx="2719485" cy="175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93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CF4C6-C0D9-6958-E41B-E0DC9A003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78E761-B4DC-7E55-3C39-707DF50DB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304800"/>
            <a:ext cx="8255000" cy="699359"/>
          </a:xfrm>
        </p:spPr>
        <p:txBody>
          <a:bodyPr/>
          <a:lstStyle/>
          <a:p>
            <a:pPr>
              <a:lnSpc>
                <a:spcPts val="2700"/>
              </a:lnSpc>
            </a:pPr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E9F63A-30BD-A657-410B-B13D08CAF3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0364" y="1496500"/>
            <a:ext cx="8363272" cy="44627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Signer le certificat de capacité civique.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Mettre dans la grande enveloppe blanche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Certificat signé.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L’enveloppe bleue avec le bulletin bleu.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L’enveloppe verte avec le bulletin vert (si vous les avez reçus).</a:t>
            </a:r>
          </a:p>
          <a:p>
            <a:pPr>
              <a:buFont typeface="Arial" panose="020B0604020202020204" pitchFamily="34" charset="0"/>
              <a:buChar char="•"/>
            </a:pPr>
            <a:endParaRPr lang="fr-CH" dirty="0"/>
          </a:p>
          <a:p>
            <a:pPr>
              <a:buFont typeface="Arial" panose="020B0604020202020204" pitchFamily="34" charset="0"/>
              <a:buChar char="•"/>
            </a:pPr>
            <a:endParaRPr lang="fr-CH" dirty="0"/>
          </a:p>
          <a:p>
            <a:pPr>
              <a:buFont typeface="Arial" panose="020B0604020202020204" pitchFamily="34" charset="0"/>
              <a:buChar char="•"/>
            </a:pPr>
            <a:endParaRPr lang="fr-CH" dirty="0"/>
          </a:p>
          <a:p>
            <a:pPr>
              <a:buFont typeface="Arial" panose="020B0604020202020204" pitchFamily="34" charset="0"/>
              <a:buChar char="•"/>
            </a:pPr>
            <a:endParaRPr lang="fr-CH" dirty="0"/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L’adresse du Bureau de vote de votre commune doit bien se voir dans la fenêtre transparente de l’enveloppe blanche.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Vous fermez l’enveloppe blanche.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8CE02B-C104-0038-6A26-2825980E6B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106" y="1004159"/>
            <a:ext cx="8242300" cy="360040"/>
          </a:xfrm>
        </p:spPr>
        <p:txBody>
          <a:bodyPr/>
          <a:lstStyle/>
          <a:p>
            <a:r>
              <a:rPr lang="fr-CH" dirty="0"/>
              <a:t>Comment mettre ensemble les documents de vote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053EA2-DD26-B556-BDED-14BBD828B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426" y="3450839"/>
            <a:ext cx="1636934" cy="13202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794CD30-BA39-4817-1665-C777C068B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2773" y="3427686"/>
            <a:ext cx="1917259" cy="134340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46C147E-B28B-3E02-D1DA-AB631B09E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530" y="3427685"/>
            <a:ext cx="1868742" cy="134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53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032AE-CED7-91D0-A446-A5D721DD5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E89237-0A78-FC91-B952-00924E492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Comment voter ?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611623-19FA-73DE-CF58-6B10C00779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0364" y="1659285"/>
            <a:ext cx="8363272" cy="207749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Trois options 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Par la poste. L’enveloppe doit arriver au plus tard le vendredi 7 mars 2026.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Dans la boîte à lettre de votre commune avant le 8 mars 2026.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En personne dans local de vote de votre commune le </a:t>
            </a:r>
            <a:r>
              <a:rPr lang="fr-CH" b="1" dirty="0"/>
              <a:t>dimanche 8 mars 2026</a:t>
            </a:r>
            <a:r>
              <a:rPr lang="fr-CH" dirty="0"/>
              <a:t> (matin) avec votre carte d’identité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6B74AD-1D1C-DC06-6450-009A1E98CF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165792"/>
            <a:ext cx="8242300" cy="369332"/>
          </a:xfrm>
        </p:spPr>
        <p:txBody>
          <a:bodyPr/>
          <a:lstStyle/>
          <a:p>
            <a:r>
              <a:rPr lang="fr-CH" dirty="0"/>
              <a:t>Comment transmettre les documents de vote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81A4B9-E408-8B49-1439-0F85E2322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3846155"/>
            <a:ext cx="1365907" cy="183557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B35F651-EA12-AFA7-4456-E28EFA4A4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3773203"/>
            <a:ext cx="2472082" cy="1981476"/>
          </a:xfrm>
          <a:prstGeom prst="rect">
            <a:avLst/>
          </a:prstGeom>
        </p:spPr>
      </p:pic>
      <p:pic>
        <p:nvPicPr>
          <p:cNvPr id="7" name="Image 6" descr="Une image contenant conteneur, boîte, personne, conception&#10;&#10;Le contenu généré par l’IA peut être incorrect.">
            <a:extLst>
              <a:ext uri="{FF2B5EF4-FFF2-40B4-BE49-F238E27FC236}">
                <a16:creationId xmlns:a16="http://schemas.microsoft.com/office/drawing/2014/main" id="{938B8E60-556E-A9B9-BCA6-772AFA198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664" y="3773203"/>
            <a:ext cx="1785712" cy="225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09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6EAE9-342A-6BD9-0CCC-321C2D9F3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DB0710-9B04-6AD9-4A40-3C00AA18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Dates importantes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13D3CF-718D-D559-17BA-CCA4D9363E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0364" y="1844824"/>
            <a:ext cx="8363272" cy="352839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b="1" dirty="0"/>
              <a:t>Premier tour : </a:t>
            </a:r>
            <a:r>
              <a:rPr lang="fr-CH" dirty="0"/>
              <a:t>dimanche 8 mars 2026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b="1" dirty="0"/>
              <a:t>Deuxième tour (si nécessaire) : </a:t>
            </a:r>
            <a:r>
              <a:rPr lang="fr-CH" dirty="0"/>
              <a:t>dimanche 29 mars 2026</a:t>
            </a:r>
          </a:p>
          <a:p>
            <a:pPr>
              <a:buFont typeface="Arial" panose="020B0604020202020204" pitchFamily="34" charset="0"/>
              <a:buChar char="•"/>
            </a:pPr>
            <a:endParaRPr lang="fr-CH" dirty="0"/>
          </a:p>
          <a:p>
            <a:pPr>
              <a:buFont typeface="Arial" panose="020B0604020202020204" pitchFamily="34" charset="0"/>
              <a:buChar char="•"/>
            </a:pPr>
            <a:endParaRPr lang="fr-CH" dirty="0"/>
          </a:p>
          <a:p>
            <a:pPr marL="0" indent="0"/>
            <a:r>
              <a:rPr lang="fr-CH" dirty="0"/>
              <a:t>Sauf pour les 4 communes qui fusionnent le 1</a:t>
            </a:r>
            <a:r>
              <a:rPr lang="fr-CH" baseline="30000" dirty="0"/>
              <a:t>er</a:t>
            </a:r>
            <a:r>
              <a:rPr lang="fr-CH" dirty="0"/>
              <a:t> janvier 2026 : </a:t>
            </a:r>
          </a:p>
          <a:p>
            <a:pPr marL="0" indent="0"/>
            <a:endParaRPr lang="fr-CH" dirty="0"/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Fétigny–Ménières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Gurmels–Ulmiz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246F8ED-D152-350B-90EE-945BCE82B1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Quand voter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C9A1BA-A72B-0F87-40EC-EA563861B8CB}"/>
              </a:ext>
            </a:extLst>
          </p:cNvPr>
          <p:cNvSpPr txBox="1"/>
          <p:nvPr/>
        </p:nvSpPr>
        <p:spPr>
          <a:xfrm>
            <a:off x="4139952" y="4149080"/>
            <a:ext cx="3456384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0" marR="0" lvl="2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</a:rPr>
              <a:t>1er tour : 9 novembre 2025</a:t>
            </a:r>
          </a:p>
          <a:p>
            <a:pPr marL="88900" marR="0" lvl="2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</a:rPr>
              <a:t>2e tour : 30 novembre 2025</a:t>
            </a:r>
          </a:p>
          <a:p>
            <a:pPr marL="0" marR="0" lvl="0" indent="0" algn="l" defTabSz="457200" rtl="0" eaLnBrk="1" fontAlgn="base" latinLnBrk="0" hangingPunct="1">
              <a:lnSpc>
                <a:spcPts val="1900"/>
              </a:lnSpc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SzTx/>
              <a:buFontTx/>
              <a:buNone/>
              <a:tabLst/>
              <a:defRPr/>
            </a:pPr>
            <a:endParaRPr kumimoji="0" lang="fr-CH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/>
            </a:endParaRPr>
          </a:p>
        </p:txBody>
      </p:sp>
      <p:sp>
        <p:nvSpPr>
          <p:cNvPr id="7" name="Accolade fermante 6">
            <a:extLst>
              <a:ext uri="{FF2B5EF4-FFF2-40B4-BE49-F238E27FC236}">
                <a16:creationId xmlns:a16="http://schemas.microsoft.com/office/drawing/2014/main" id="{6E30BF4C-8F5E-3448-17AD-97CDE62280C2}"/>
              </a:ext>
            </a:extLst>
          </p:cNvPr>
          <p:cNvSpPr/>
          <p:nvPr/>
        </p:nvSpPr>
        <p:spPr>
          <a:xfrm>
            <a:off x="3347864" y="4077072"/>
            <a:ext cx="576064" cy="792088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017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53779-0358-E8A0-B171-AF30D408A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13558-21FB-E40D-9E0E-E3A0D3BFD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Autres outils à disposition 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24CC8A-6F19-48DF-BA63-E217466B01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390364" y="1844824"/>
            <a:ext cx="8363272" cy="330859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b="1" dirty="0"/>
              <a:t>Campagne «Votre voix compte!»</a:t>
            </a:r>
          </a:p>
          <a:p>
            <a:pPr marL="0" indent="0"/>
            <a:r>
              <a:rPr lang="fr-CH" dirty="0"/>
              <a:t>Lien: </a:t>
            </a:r>
            <a:r>
              <a:rPr lang="fr-CH" dirty="0">
                <a:hlinkClick r:id="rId2"/>
              </a:rPr>
              <a:t>Votre voix compte : participez aux élections communales 2026 ! | Etat de Fribourg</a:t>
            </a:r>
            <a:endParaRPr lang="fr-CH" dirty="0"/>
          </a:p>
          <a:p>
            <a:pPr marL="0" indent="0"/>
            <a:endParaRPr lang="fr-CH" dirty="0"/>
          </a:p>
          <a:p>
            <a:pPr>
              <a:buFont typeface="Arial" panose="020B0604020202020204" pitchFamily="34" charset="0"/>
              <a:buChar char="•"/>
            </a:pPr>
            <a:r>
              <a:rPr lang="fr-CH" b="1" dirty="0"/>
              <a:t>Campagnes Etat de Fribourg </a:t>
            </a:r>
            <a:endParaRPr lang="fr-CH" dirty="0"/>
          </a:p>
          <a:p>
            <a:pPr marL="0" indent="0"/>
            <a:r>
              <a:rPr lang="fr-CH" dirty="0"/>
              <a:t>Liens</a:t>
            </a:r>
            <a:r>
              <a:rPr lang="fr-CH"/>
              <a:t>: </a:t>
            </a:r>
          </a:p>
          <a:p>
            <a:pPr marL="0" indent="0"/>
            <a:r>
              <a:rPr lang="fr-CH">
                <a:hlinkClick r:id="rId3"/>
              </a:rPr>
              <a:t>Elections </a:t>
            </a:r>
            <a:r>
              <a:rPr lang="fr-CH" dirty="0">
                <a:hlinkClick r:id="rId3"/>
              </a:rPr>
              <a:t>communales 2026 | Etat de Fribourg</a:t>
            </a:r>
            <a:endParaRPr lang="fr-CH" dirty="0"/>
          </a:p>
          <a:p>
            <a:pPr marL="0" indent="0"/>
            <a:r>
              <a:rPr lang="fr-CH" sz="2000" u="sng" dirty="0">
                <a:solidFill>
                  <a:srgbClr val="467886"/>
                </a:solidFill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Comment voter pour les élections communales | Etat de Fribourg</a:t>
            </a:r>
            <a:r>
              <a:rPr lang="fr-CH" sz="2000" dirty="0"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fr-CH" dirty="0">
              <a:latin typeface="+mn-lt"/>
            </a:endParaRPr>
          </a:p>
          <a:p>
            <a:pPr marL="0" indent="0"/>
            <a:endParaRPr lang="fr-CH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6DBFF-327C-9D9F-005C-695169A039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Campagnes 2025</a:t>
            </a:r>
          </a:p>
        </p:txBody>
      </p:sp>
    </p:spTree>
    <p:extLst>
      <p:ext uri="{BB962C8B-B14F-4D97-AF65-F5344CB8AC3E}">
        <p14:creationId xmlns:p14="http://schemas.microsoft.com/office/powerpoint/2010/main" val="2298687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0F0D3-5D37-3F33-9902-26935C54C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E8BFE5-D56A-9E1A-E48B-7786B0D79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Pour conclure</a:t>
            </a:r>
            <a:br>
              <a:rPr lang="fr-CH" dirty="0">
                <a:solidFill>
                  <a:schemeClr val="accent4"/>
                </a:solidFill>
              </a:rPr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D78A5C-E5F9-6D09-0BEF-A3A585B41F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0364" y="1844824"/>
            <a:ext cx="8363272" cy="138499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En participant aux élections communales, vous décidez de l’avenir de votre commune. Votre voix compte 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Merci de votre attention 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Des questions ?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1908E8-AC8B-FB75-32C7-F0E90FFB1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Votre voix est importante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07EF6D-8878-F468-331D-D38FEFEB9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2420888"/>
            <a:ext cx="2861644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930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B6731-CC27-F584-413B-1B1369032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474489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Note à l’intention des utilisateurs-trices 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255D73-4120-A502-0C05-C75F224CAE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7484" y="1659285"/>
            <a:ext cx="8242300" cy="1769715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  <a:defRPr/>
            </a:pPr>
            <a:r>
              <a:rPr lang="fr-CH" dirty="0"/>
              <a:t>La base de cette présentation a été réalisée par l’Etat de Fribourg. 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fr-CH" dirty="0"/>
              <a:t>Elle est à disposition de toute structure intéressée à promouvoir la participation citoyenne aux élections communales 2026.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fr-CH" dirty="0"/>
              <a:t>Cette présentation peut être modifiée selon les besoins. </a:t>
            </a:r>
          </a:p>
          <a:p>
            <a:endParaRPr lang="fr-CH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9569A3-967B-BA36-7F58-0409230AA1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552" y="969046"/>
            <a:ext cx="8242300" cy="369332"/>
          </a:xfrm>
        </p:spPr>
        <p:txBody>
          <a:bodyPr/>
          <a:lstStyle/>
          <a:p>
            <a:r>
              <a:rPr lang="de-CH" dirty="0">
                <a:solidFill>
                  <a:schemeClr val="accent3">
                    <a:lumMod val="75000"/>
                  </a:schemeClr>
                </a:solidFill>
              </a:rPr>
              <a:t>—</a:t>
            </a:r>
            <a:endParaRPr lang="fr-CH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505EFD-562D-D06A-7DFE-ECF0C435C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705" y="4246085"/>
            <a:ext cx="1277930" cy="10738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679EE05-ABAC-7C7C-00E2-E823A29CB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440" y="4207912"/>
            <a:ext cx="1309383" cy="100886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86BD54E-4A8C-FEB8-2F85-0A013C6D4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520" y="4289624"/>
            <a:ext cx="2080066" cy="8454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4DBA2FA-6A93-5939-0A4A-85A416B30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5411" y="4392101"/>
            <a:ext cx="1563558" cy="89446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ED90576-DADD-7813-B62C-579A2D261B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0099" y="4392101"/>
            <a:ext cx="1929685" cy="99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40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07ADF0-3A68-2573-385C-89F24A115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système politique suisse</a:t>
            </a:r>
            <a:br>
              <a:rPr lang="fr-CH" dirty="0"/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761A8E-0677-A8F4-2E7F-95A3C48484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7578" y="1713837"/>
            <a:ext cx="8352893" cy="276998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La Suisse est une démocratie participative : les citoyens et citoyennes participent aux décisions.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La démocratie suisse fonctionne selon le principe de séparation des 3 Pouvoirs: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Le Pouvoir exécutif : il met en œuvre les lois. C’est le gouvernement.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Le Pouvoir législatif : il fait et vote les lois. C’est le parlement.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Le Pouvoir judiciaire : il fait respecter les lois. Ce sont les tribunaux.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EDA6C71-F260-1544-D557-2D0490D170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79" y="1179969"/>
            <a:ext cx="8242300" cy="369332"/>
          </a:xfrm>
        </p:spPr>
        <p:txBody>
          <a:bodyPr/>
          <a:lstStyle/>
          <a:p>
            <a:r>
              <a:rPr lang="fr-CH" dirty="0"/>
              <a:t>3 Pouvoirs politiques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08E26B-CE94-473B-8926-B0159F40F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4224980"/>
            <a:ext cx="4248472" cy="183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1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3A343-F17C-0BD4-2B8E-7D2BF8BD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5A2569-6431-2F99-23D9-ECFA885C6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système politique suisse </a:t>
            </a:r>
            <a:br>
              <a:rPr lang="fr-CH" dirty="0"/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607C6A-BB33-F8C8-C492-3663D2ED18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17697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La Suisse est un Etat fédéral. Elle est structurée en trois niveaux politiques.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Confédération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Cantons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Communes (le niveau le plus proche de la population)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F89A4E-47FE-C31D-B601-1C5B9BC52B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Trois niveaux politiques</a:t>
            </a:r>
          </a:p>
        </p:txBody>
      </p:sp>
      <p:pic>
        <p:nvPicPr>
          <p:cNvPr id="1026" name="Picture 2" descr="Bâtiment transformé, place de l’hôtel de ville © SBC Alain Kilar">
            <a:extLst>
              <a:ext uri="{FF2B5EF4-FFF2-40B4-BE49-F238E27FC236}">
                <a16:creationId xmlns:a16="http://schemas.microsoft.com/office/drawing/2014/main" id="{BE3840F5-CCE6-B374-1A54-988A09BEE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49080"/>
            <a:ext cx="2368340" cy="166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F500114-1252-AA73-2B60-A4831D666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4041067"/>
            <a:ext cx="1853987" cy="17697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9A3134B-374F-2EF8-0520-96AC7724D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168" y="3944292"/>
            <a:ext cx="1781980" cy="206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9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7391F-53CA-3DC6-2227-FFC8384BB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9C8F8-A41D-EE59-48B5-F39CAD817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système communal fribourgeois</a:t>
            </a:r>
            <a:br>
              <a:rPr lang="fr-CH" dirty="0"/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663B24-D8E0-C921-0990-9D6EA3DE50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692497"/>
          </a:xfrm>
        </p:spPr>
        <p:txBody>
          <a:bodyPr/>
          <a:lstStyle/>
          <a:p>
            <a:pPr marL="0" indent="0"/>
            <a:r>
              <a:rPr lang="fr-CH" dirty="0"/>
              <a:t>Les communes fribourgeoises ont deux niveaux politiques: </a:t>
            </a:r>
          </a:p>
          <a:p>
            <a:pPr marL="0" indent="0"/>
            <a:r>
              <a:rPr lang="fr-CH" dirty="0"/>
              <a:t>l’Exécutif et le Législatif.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D6A3D1D-569C-7C13-BE05-ED627E518C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Deux niveaux politiques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DD18F8B-A379-2718-E2C0-83D5EBE4A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394721"/>
              </p:ext>
            </p:extLst>
          </p:nvPr>
        </p:nvGraphicFramePr>
        <p:xfrm>
          <a:off x="457200" y="2945422"/>
          <a:ext cx="8242299" cy="2931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7433">
                  <a:extLst>
                    <a:ext uri="{9D8B030D-6E8A-4147-A177-3AD203B41FA5}">
                      <a16:colId xmlns:a16="http://schemas.microsoft.com/office/drawing/2014/main" val="267343628"/>
                    </a:ext>
                  </a:extLst>
                </a:gridCol>
                <a:gridCol w="2747433">
                  <a:extLst>
                    <a:ext uri="{9D8B030D-6E8A-4147-A177-3AD203B41FA5}">
                      <a16:colId xmlns:a16="http://schemas.microsoft.com/office/drawing/2014/main" val="1455711719"/>
                    </a:ext>
                  </a:extLst>
                </a:gridCol>
                <a:gridCol w="2747433">
                  <a:extLst>
                    <a:ext uri="{9D8B030D-6E8A-4147-A177-3AD203B41FA5}">
                      <a16:colId xmlns:a16="http://schemas.microsoft.com/office/drawing/2014/main" val="2380784794"/>
                    </a:ext>
                  </a:extLst>
                </a:gridCol>
              </a:tblGrid>
              <a:tr h="529390"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accent4"/>
                          </a:solidFill>
                        </a:rPr>
                        <a:t>Organe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accent4"/>
                          </a:solidFill>
                        </a:rPr>
                        <a:t>Rôle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accent4"/>
                          </a:solidFill>
                        </a:rPr>
                        <a:t>Taille (en général)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5206"/>
                  </a:ext>
                </a:extLst>
              </a:tr>
              <a:tr h="700718">
                <a:tc>
                  <a:txBody>
                    <a:bodyPr/>
                    <a:lstStyle/>
                    <a:p>
                      <a:r>
                        <a:rPr lang="fr-CH" b="1" dirty="0"/>
                        <a:t>Conseil communal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Exécutif (dirige la commune)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5 à 9 membres</a:t>
                      </a:r>
                    </a:p>
                    <a:p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795675"/>
                  </a:ext>
                </a:extLst>
              </a:tr>
              <a:tr h="700718">
                <a:tc rowSpan="2">
                  <a:txBody>
                    <a:bodyPr/>
                    <a:lstStyle/>
                    <a:p>
                      <a:r>
                        <a:rPr lang="fr-CH" b="1" dirty="0"/>
                        <a:t>Conseil général</a:t>
                      </a:r>
                    </a:p>
                    <a:p>
                      <a:endParaRPr lang="fr-CH" b="1" dirty="0"/>
                    </a:p>
                    <a:p>
                      <a:r>
                        <a:rPr lang="fr-CH" dirty="0"/>
                        <a:t>ou</a:t>
                      </a:r>
                    </a:p>
                    <a:p>
                      <a:endParaRPr lang="fr-CH" dirty="0"/>
                    </a:p>
                    <a:p>
                      <a:r>
                        <a:rPr lang="fr-CH" b="1" dirty="0"/>
                        <a:t>Assemblée communale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fr-CH" dirty="0"/>
                    </a:p>
                    <a:p>
                      <a:endParaRPr lang="fr-CH" dirty="0"/>
                    </a:p>
                    <a:p>
                      <a:r>
                        <a:rPr lang="fr-CH" dirty="0"/>
                        <a:t>Législatif (vote les règles et le budget)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30 à 80 membres (Conseil général)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516269"/>
                  </a:ext>
                </a:extLst>
              </a:tr>
              <a:tr h="1001025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/>
                        <a:t>Tous les citoyens et citoyennes avec droit de vote peuvent participer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834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909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6E7D3-FB71-3FFA-BC3F-374D1D0F0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1477B8-8F5B-0BDB-6A4C-891699134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système communal fribourgeois </a:t>
            </a:r>
            <a:br>
              <a:rPr lang="fr-CH" dirty="0"/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6E1EC9-7061-D0D7-0DC3-71FDB36717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292387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Conseil général ou Assemblée communale ?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Quelques communes parmi les plus grandes ont un </a:t>
            </a:r>
            <a:r>
              <a:rPr lang="fr-CH" b="1" dirty="0"/>
              <a:t>Conseil général </a:t>
            </a:r>
            <a:r>
              <a:rPr lang="fr-CH" dirty="0"/>
              <a:t>(par exemple Bulle, Morat, Fribourg, etc.). Les citoyens et citoyennes élisent les membres du Conseil général.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Les autres communes fonctionnent avec une </a:t>
            </a:r>
            <a:r>
              <a:rPr lang="fr-CH" b="1" dirty="0"/>
              <a:t>Assemblée communale </a:t>
            </a:r>
            <a:r>
              <a:rPr lang="fr-CH" dirty="0"/>
              <a:t>(c’est le cas par exemple pour Lully, Mézières, Broc, Treyvaux, Gurmels, Ueberstorf, Remaufens). </a:t>
            </a:r>
            <a:br>
              <a:rPr lang="fr-CH" dirty="0"/>
            </a:br>
            <a:r>
              <a:rPr lang="fr-CH" dirty="0"/>
              <a:t>L’Assemblée communale est ouverte à tous les citoyens et citoyennes qui ont le droit de vote.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7BC366-DF5B-C53A-DBA1-830BEF100D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Deux sortes de législatif</a:t>
            </a:r>
          </a:p>
        </p:txBody>
      </p:sp>
    </p:spTree>
    <p:extLst>
      <p:ext uri="{BB962C8B-B14F-4D97-AF65-F5344CB8AC3E}">
        <p14:creationId xmlns:p14="http://schemas.microsoft.com/office/powerpoint/2010/main" val="2106276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98F2E-6D74-5D52-0E63-4955D2411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0EE8F-2913-D35E-42A3-CF7D2BFB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système communal fribourgeois</a:t>
            </a:r>
            <a:br>
              <a:rPr lang="fr-CH" dirty="0"/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BFC16FB-790D-9DD9-BB7E-9E78C88FC4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169277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Tous les cinq ans, les citoyens et citoyennes d’une commune élisent les </a:t>
            </a:r>
            <a:r>
              <a:rPr lang="fr-CH" b="1" dirty="0"/>
              <a:t>représentant-e-s communaux </a:t>
            </a:r>
            <a:r>
              <a:rPr lang="fr-CH" dirty="0"/>
              <a:t>: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Les membres du Conseil communal (appelé aussi Exécutif).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CH" dirty="0"/>
              <a:t>Les membres du Conseil général (appelé aussi Législatif) : seulement dans certaines communes.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ED7E81-C629-006E-4CAD-B0983F9E38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Elections tous les 5 ans</a:t>
            </a:r>
          </a:p>
        </p:txBody>
      </p:sp>
      <p:pic>
        <p:nvPicPr>
          <p:cNvPr id="2050" name="Picture 2" descr="Carte - Communes et secteurs / Karte - Gemeinden und Sektoren">
            <a:extLst>
              <a:ext uri="{FF2B5EF4-FFF2-40B4-BE49-F238E27FC236}">
                <a16:creationId xmlns:a16="http://schemas.microsoft.com/office/drawing/2014/main" id="{7145AEB0-C533-165F-B9B8-ECEE64ED3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67998"/>
            <a:ext cx="3430910" cy="237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893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63BA0-01D4-327E-783C-007D5688D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C61006-0752-4021-B133-216E9494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système communal fribourgeois</a:t>
            </a:r>
            <a:br>
              <a:rPr lang="fr-CH" dirty="0"/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4A8C46-04F1-8C91-9E04-8BFA54B13F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407803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Dirige et administre la commune.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Représente et défend la commune.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Gère le personnel, les finances et les biens.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Assure les services publics (école, crèches, distribution d’eau, sport, mobilité, sécurité, etc.)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Prépare le budget annuel.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Assure l’information du public.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Applique les décisions du Conseil général.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Propose des projets de fusion.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Se réunit plusieurs fois par mois.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Dirigé par un syndic ou une syndique.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C1FAB1-4683-2ACA-919B-FD791F55A0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Que fait le Conseil communal (Exécutif) ? </a:t>
            </a:r>
          </a:p>
        </p:txBody>
      </p:sp>
    </p:spTree>
    <p:extLst>
      <p:ext uri="{BB962C8B-B14F-4D97-AF65-F5344CB8AC3E}">
        <p14:creationId xmlns:p14="http://schemas.microsoft.com/office/powerpoint/2010/main" val="3370394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8F23C-5E51-2C0E-855B-13D91BC02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0FAA82-6428-02B4-406F-4A24FA30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>
                <a:solidFill>
                  <a:schemeClr val="accent4"/>
                </a:solidFill>
              </a:rPr>
              <a:t>Le système communal fribourgeois</a:t>
            </a:r>
            <a:br>
              <a:rPr lang="fr-CH" dirty="0"/>
            </a:br>
            <a:r>
              <a:rPr lang="fr-CH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ＭＳ Ｐゴシック"/>
                <a:cs typeface="ＭＳ Ｐゴシック"/>
              </a:rPr>
              <a:t>—</a:t>
            </a:r>
            <a:endParaRPr lang="fr-CH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C3648F-F67B-119C-BCF2-DE4D54461A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1844824"/>
            <a:ext cx="8242300" cy="284693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Vote le budget annuel, les investissements et les règlements.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Décide du taux d’impôt.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Surveille l’administration de la commune.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Peut poser des questions et faire des propositions au Conseil communal.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Se réunit plusieurs fois par 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H" dirty="0"/>
              <a:t>Le Conseil général est dirigé par un président ou une présidente qui change chaque année.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A4F43B-4342-7D94-0F26-3D72A80E92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67639"/>
            <a:ext cx="8242300" cy="369332"/>
          </a:xfrm>
        </p:spPr>
        <p:txBody>
          <a:bodyPr/>
          <a:lstStyle/>
          <a:p>
            <a:r>
              <a:rPr lang="fr-CH" dirty="0"/>
              <a:t>Que fait le Conseil général / l’Assemblée communale ? </a:t>
            </a:r>
          </a:p>
        </p:txBody>
      </p:sp>
    </p:spTree>
    <p:extLst>
      <p:ext uri="{BB962C8B-B14F-4D97-AF65-F5344CB8AC3E}">
        <p14:creationId xmlns:p14="http://schemas.microsoft.com/office/powerpoint/2010/main" val="37888738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IO_X8a8EOlkrwbFKjsC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heme/theme1.xml><?xml version="1.0" encoding="utf-8"?>
<a:theme xmlns:a="http://schemas.openxmlformats.org/drawingml/2006/main" name="CMR_ppt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CMR_ppt</Template>
  <TotalTime>1</TotalTime>
  <Words>1687</Words>
  <Application>Microsoft Office PowerPoint</Application>
  <PresentationFormat>Affichage à l'écran (4:3)</PresentationFormat>
  <Paragraphs>220</Paragraphs>
  <Slides>28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ＭＳ Ｐゴシック</vt:lpstr>
      <vt:lpstr>Arial</vt:lpstr>
      <vt:lpstr>Calibri</vt:lpstr>
      <vt:lpstr>Courier New</vt:lpstr>
      <vt:lpstr>Lucida Grande</vt:lpstr>
      <vt:lpstr>CMR_ppt</vt:lpstr>
      <vt:lpstr>think-cell Slide</vt:lpstr>
      <vt:lpstr>Participation aux élections communales —</vt:lpstr>
      <vt:lpstr>Table des matières —</vt:lpstr>
      <vt:lpstr>Le système politique suisse —</vt:lpstr>
      <vt:lpstr>Le système politique suisse  —</vt:lpstr>
      <vt:lpstr>Le système communal fribourgeois —</vt:lpstr>
      <vt:lpstr>Le système communal fribourgeois  —</vt:lpstr>
      <vt:lpstr>Le système communal fribourgeois —</vt:lpstr>
      <vt:lpstr>Le système communal fribourgeois —</vt:lpstr>
      <vt:lpstr>Le système communal fribourgeois —</vt:lpstr>
      <vt:lpstr>Pourquoi voter aux élections communales ? —</vt:lpstr>
      <vt:lpstr>Qui peut voter ? —</vt:lpstr>
      <vt:lpstr>Le matériel de vote   —</vt:lpstr>
      <vt:lpstr>Le matériel de vote   —</vt:lpstr>
      <vt:lpstr>Le matériel de vote   —</vt:lpstr>
      <vt:lpstr>Comment voter ? —</vt:lpstr>
      <vt:lpstr>Comment voter ? —</vt:lpstr>
      <vt:lpstr>Comment voter ? —</vt:lpstr>
      <vt:lpstr>Comment voter ? —</vt:lpstr>
      <vt:lpstr>Comment voter ? —</vt:lpstr>
      <vt:lpstr>Comment voter ? —</vt:lpstr>
      <vt:lpstr>Comment voter ? —</vt:lpstr>
      <vt:lpstr>Comment voter ? —</vt:lpstr>
      <vt:lpstr>Comment voter ? —</vt:lpstr>
      <vt:lpstr>Comment voter ? —</vt:lpstr>
      <vt:lpstr>Dates importantes —</vt:lpstr>
      <vt:lpstr>Autres outils à disposition  —</vt:lpstr>
      <vt:lpstr>Pour conclure —</vt:lpstr>
      <vt:lpstr>Note à l’intention des utilisateurs-trices 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Introduire votre titre Je suis un titre fictif sur trois lignes —</dc:title>
  <dc:creator>Greco Giuseppina</dc:creator>
  <cp:lastModifiedBy>Jordan Samuel</cp:lastModifiedBy>
  <cp:revision>148</cp:revision>
  <cp:lastPrinted>2025-01-16T16:27:58Z</cp:lastPrinted>
  <dcterms:created xsi:type="dcterms:W3CDTF">2015-02-16T15:54:07Z</dcterms:created>
  <dcterms:modified xsi:type="dcterms:W3CDTF">2025-09-26T10:02:52Z</dcterms:modified>
</cp:coreProperties>
</file>