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2.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notesSlides/notesSlide3.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4.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5.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6.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7.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9.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0.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1.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notesSlides/notesSlide12.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notesSlides/notesSlide13.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notesSlides/notesSlide14.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notesSlides/notesSlide15.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notesSlides/notesSlide16.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notesSlides/notesSlide17.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notesSlides/notesSlide18.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notesSlides/notesSlide19.xml" ContentType="application/vnd.openxmlformats-officedocument.presentationml.notesSlide+xml"/>
  <Override PartName="/ppt/tags/tag294.xml" ContentType="application/vnd.openxmlformats-officedocument.presentationml.tags+xml"/>
  <Override PartName="/ppt/notesSlides/notesSlide20.xml" ContentType="application/vnd.openxmlformats-officedocument.presentationml.notesSlide+xml"/>
  <Override PartName="/ppt/tags/tag295.xml" ContentType="application/vnd.openxmlformats-officedocument.presentationml.tags+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8" r:id="rId1"/>
  </p:sldMasterIdLst>
  <p:notesMasterIdLst>
    <p:notesMasterId r:id="rId23"/>
  </p:notesMasterIdLst>
  <p:handoutMasterIdLst>
    <p:handoutMasterId r:id="rId24"/>
  </p:handoutMasterIdLst>
  <p:sldIdLst>
    <p:sldId id="334" r:id="rId2"/>
    <p:sldId id="333" r:id="rId3"/>
    <p:sldId id="284" r:id="rId4"/>
    <p:sldId id="285" r:id="rId5"/>
    <p:sldId id="316" r:id="rId6"/>
    <p:sldId id="317" r:id="rId7"/>
    <p:sldId id="318" r:id="rId8"/>
    <p:sldId id="287" r:id="rId9"/>
    <p:sldId id="288" r:id="rId10"/>
    <p:sldId id="319" r:id="rId11"/>
    <p:sldId id="320" r:id="rId12"/>
    <p:sldId id="323" r:id="rId13"/>
    <p:sldId id="324" r:id="rId14"/>
    <p:sldId id="325" r:id="rId15"/>
    <p:sldId id="326" r:id="rId16"/>
    <p:sldId id="331" r:id="rId17"/>
    <p:sldId id="332" r:id="rId18"/>
    <p:sldId id="327" r:id="rId19"/>
    <p:sldId id="328" r:id="rId20"/>
    <p:sldId id="329" r:id="rId21"/>
    <p:sldId id="330" r:id="rId22"/>
  </p:sldIdLst>
  <p:sldSz cx="9144000" cy="6858000" type="screen4x3"/>
  <p:notesSz cx="6735763" cy="9866313"/>
  <p:custDataLst>
    <p:tags r:id="rId25"/>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8E4C59-5980-C679-79F3-E03339927BAC}" name="Walser Konrad" initials="KW" userId="S::Konrad.Walser@fr.ch::30d11b88-f72d-4b17-9aba-3e2e1fabda13" providerId="AD"/>
  <p188:author id="{78CC75C7-D590-965A-03BB-E59C9C55B5D8}" name="Schmid Reto" initials="SR" userId="S::Reto.Schmid@fr.ch::7240535b-443f-4552-babe-74d4870eaf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3333"/>
    <a:srgbClr val="BFDBFD"/>
    <a:srgbClr val="FF3300"/>
    <a:srgbClr val="0A74F4"/>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94598" autoAdjust="0"/>
  </p:normalViewPr>
  <p:slideViewPr>
    <p:cSldViewPr snapToObjects="1" showGuides="1">
      <p:cViewPr varScale="1">
        <p:scale>
          <a:sx n="104" d="100"/>
          <a:sy n="104" d="100"/>
        </p:scale>
        <p:origin x="1422" y="114"/>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77" d="100"/>
          <a:sy n="77" d="100"/>
        </p:scale>
        <p:origin x="2652" y="108"/>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3"/>
          </p:nvPr>
        </p:nvSpPr>
        <p:spPr>
          <a:xfrm>
            <a:off x="3815375" y="9371289"/>
            <a:ext cx="2918831" cy="493316"/>
          </a:xfrm>
          <a:prstGeom prst="rect">
            <a:avLst/>
          </a:prstGeom>
        </p:spPr>
        <p:txBody>
          <a:bodyPr vert="horz" lIns="90163" tIns="45080" rIns="90163" bIns="45080" rtlCol="0" anchor="b"/>
          <a:lstStyle>
            <a:lvl1pPr algn="r">
              <a:defRPr sz="1200"/>
            </a:lvl1pPr>
          </a:lstStyle>
          <a:p>
            <a:fld id="{38CBB414-5300-4C80-97AF-711A6ED602D4}" type="slidenum">
              <a:rPr lang="fr-CH" smtClean="0"/>
              <a:pPr/>
              <a:t>‹N°›</a:t>
            </a:fld>
            <a:endParaRPr lang="fr-CH" dirty="0"/>
          </a:p>
        </p:txBody>
      </p:sp>
      <p:sp>
        <p:nvSpPr>
          <p:cNvPr id="6" name="Espace réservé du pied de page 5">
            <a:extLst>
              <a:ext uri="{FF2B5EF4-FFF2-40B4-BE49-F238E27FC236}">
                <a16:creationId xmlns:a16="http://schemas.microsoft.com/office/drawing/2014/main" id="{998D6748-2C01-293C-E031-4841A7492956}"/>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r>
              <a:rPr lang="fr-CH" dirty="0"/>
              <a:t>Compte rendu 2023</a:t>
            </a:r>
          </a:p>
          <a:p>
            <a:r>
              <a:rPr lang="fr-CH" dirty="0"/>
              <a:t>Secrétariat du Grand Conseil </a:t>
            </a:r>
          </a:p>
        </p:txBody>
      </p:sp>
      <p:sp>
        <p:nvSpPr>
          <p:cNvPr id="4" name="Espace réservé de l'en-tête 3">
            <a:extLst>
              <a:ext uri="{FF2B5EF4-FFF2-40B4-BE49-F238E27FC236}">
                <a16:creationId xmlns:a16="http://schemas.microsoft.com/office/drawing/2014/main" id="{7C10E662-7C2E-3802-E667-4B86D44A5207}"/>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CH"/>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2"/>
            <a:ext cx="2918831" cy="493316"/>
          </a:xfrm>
          <a:prstGeom prst="rect">
            <a:avLst/>
          </a:prstGeom>
        </p:spPr>
        <p:txBody>
          <a:bodyPr vert="horz" wrap="square" lIns="90163" tIns="45080" rIns="90163" bIns="45080"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5375" y="2"/>
            <a:ext cx="2918831" cy="493316"/>
          </a:xfrm>
          <a:prstGeom prst="rect">
            <a:avLst/>
          </a:prstGeom>
        </p:spPr>
        <p:txBody>
          <a:bodyPr vert="horz" wrap="square" lIns="90163" tIns="45080" rIns="90163" bIns="4508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15.05.2025</a:t>
            </a:fld>
            <a:endParaRPr lang="fr-CH" dirty="0"/>
          </a:p>
        </p:txBody>
      </p:sp>
      <p:sp>
        <p:nvSpPr>
          <p:cNvPr id="4" name="Folienbildplatzhalter 3"/>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wrap="square" lIns="90163" tIns="45080" rIns="90163" bIns="4508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577" y="4686502"/>
            <a:ext cx="5388610" cy="4439840"/>
          </a:xfrm>
          <a:prstGeom prst="rect">
            <a:avLst/>
          </a:prstGeom>
        </p:spPr>
        <p:txBody>
          <a:bodyPr vert="horz" wrap="square" lIns="90163" tIns="45080" rIns="90163" bIns="4508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2" y="9371289"/>
            <a:ext cx="2918831" cy="493316"/>
          </a:xfrm>
          <a:prstGeom prst="rect">
            <a:avLst/>
          </a:prstGeom>
        </p:spPr>
        <p:txBody>
          <a:bodyPr vert="horz" wrap="square" lIns="90163" tIns="45080" rIns="90163" bIns="45080"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5375" y="9371289"/>
            <a:ext cx="2918831" cy="493316"/>
          </a:xfrm>
          <a:prstGeom prst="rect">
            <a:avLst/>
          </a:prstGeom>
        </p:spPr>
        <p:txBody>
          <a:bodyPr vert="horz" wrap="square" lIns="90163" tIns="45080" rIns="90163" bIns="4508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1.xml"/><Relationship Id="rId7"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22.xml"/><Relationship Id="rId13" Type="http://schemas.openxmlformats.org/officeDocument/2006/relationships/tags" Target="../tags/tag27.xml"/><Relationship Id="rId18" Type="http://schemas.openxmlformats.org/officeDocument/2006/relationships/tags" Target="../tags/tag32.xml"/><Relationship Id="rId3" Type="http://schemas.openxmlformats.org/officeDocument/2006/relationships/tags" Target="../tags/tag17.xml"/><Relationship Id="rId21" Type="http://schemas.openxmlformats.org/officeDocument/2006/relationships/tags" Target="../tags/tag35.xml"/><Relationship Id="rId7" Type="http://schemas.openxmlformats.org/officeDocument/2006/relationships/tags" Target="../tags/tag21.xml"/><Relationship Id="rId12" Type="http://schemas.openxmlformats.org/officeDocument/2006/relationships/tags" Target="../tags/tag26.xml"/><Relationship Id="rId17" Type="http://schemas.openxmlformats.org/officeDocument/2006/relationships/tags" Target="../tags/tag31.xml"/><Relationship Id="rId2" Type="http://schemas.openxmlformats.org/officeDocument/2006/relationships/tags" Target="../tags/tag16.xml"/><Relationship Id="rId16" Type="http://schemas.openxmlformats.org/officeDocument/2006/relationships/tags" Target="../tags/tag30.xml"/><Relationship Id="rId20" Type="http://schemas.openxmlformats.org/officeDocument/2006/relationships/tags" Target="../tags/tag34.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tags" Target="../tags/tag25.xml"/><Relationship Id="rId5" Type="http://schemas.openxmlformats.org/officeDocument/2006/relationships/tags" Target="../tags/tag19.xml"/><Relationship Id="rId15" Type="http://schemas.openxmlformats.org/officeDocument/2006/relationships/tags" Target="../tags/tag29.xml"/><Relationship Id="rId23" Type="http://schemas.openxmlformats.org/officeDocument/2006/relationships/oleObject" Target="../embeddings/oleObject5.bin"/><Relationship Id="rId10" Type="http://schemas.openxmlformats.org/officeDocument/2006/relationships/tags" Target="../tags/tag24.xml"/><Relationship Id="rId19" Type="http://schemas.openxmlformats.org/officeDocument/2006/relationships/tags" Target="../tags/tag33.xml"/><Relationship Id="rId4" Type="http://schemas.openxmlformats.org/officeDocument/2006/relationships/tags" Target="../tags/tag18.xml"/><Relationship Id="rId9" Type="http://schemas.openxmlformats.org/officeDocument/2006/relationships/tags" Target="../tags/tag23.xml"/><Relationship Id="rId14" Type="http://schemas.openxmlformats.org/officeDocument/2006/relationships/tags" Target="../tags/tag28.xml"/><Relationship Id="rId2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tags" Target="../tags/tag38.xml"/><Relationship Id="rId7"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tags" Target="../tags/tag64.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tags" Target="../tags/tag63.xml"/><Relationship Id="rId2" Type="http://schemas.openxmlformats.org/officeDocument/2006/relationships/tags" Target="../tags/tag53.xml"/><Relationship Id="rId16" Type="http://schemas.openxmlformats.org/officeDocument/2006/relationships/oleObject" Target="../embeddings/oleObject10.bin"/><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tags" Target="../tags/tag56.xml"/><Relationship Id="rId15" Type="http://schemas.openxmlformats.org/officeDocument/2006/relationships/slideMaster" Target="../slideMasters/slideMaster1.xml"/><Relationship Id="rId10" Type="http://schemas.openxmlformats.org/officeDocument/2006/relationships/tags" Target="../tags/tag61.xml"/><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tags" Target="../tags/tag65.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slideMaster" Target="../slideMasters/slideMaster1.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oleObject" Target="../embeddings/oleObject11.bin"/></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12" Type="http://schemas.openxmlformats.org/officeDocument/2006/relationships/oleObject" Target="../embeddings/oleObject12.bin"/><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slideMaster" Target="../slideMasters/slideMaster1.xml"/><Relationship Id="rId5" Type="http://schemas.openxmlformats.org/officeDocument/2006/relationships/tags" Target="../tags/tag82.xml"/><Relationship Id="rId10" Type="http://schemas.openxmlformats.org/officeDocument/2006/relationships/tags" Target="../tags/tag87.xml"/><Relationship Id="rId4" Type="http://schemas.openxmlformats.org/officeDocument/2006/relationships/tags" Target="../tags/tag81.xml"/><Relationship Id="rId9" Type="http://schemas.openxmlformats.org/officeDocument/2006/relationships/tags" Target="../tags/tag86.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5" Type="http://schemas.openxmlformats.org/officeDocument/2006/relationships/tags" Target="../tags/tag92.xml"/><Relationship Id="rId10" Type="http://schemas.openxmlformats.org/officeDocument/2006/relationships/oleObject" Target="../embeddings/oleObject13.bin"/><Relationship Id="rId4" Type="http://schemas.openxmlformats.org/officeDocument/2006/relationships/tags" Target="../tags/tag91.xml"/><Relationship Id="rId9"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98.xml"/><Relationship Id="rId7" Type="http://schemas.openxmlformats.org/officeDocument/2006/relationships/slideMaster" Target="../slideMasters/slideMaster1.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oleObject" Target="../embeddings/oleObject15.bin"/><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slideMaster" Target="../slideMasters/slideMaster1.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5" Type="http://schemas.openxmlformats.org/officeDocument/2006/relationships/tags" Target="../tags/tag106.xml"/><Relationship Id="rId10" Type="http://schemas.openxmlformats.org/officeDocument/2006/relationships/tags" Target="../tags/tag111.xml"/><Relationship Id="rId4" Type="http://schemas.openxmlformats.org/officeDocument/2006/relationships/tags" Target="../tags/tag105.xml"/><Relationship Id="rId9" Type="http://schemas.openxmlformats.org/officeDocument/2006/relationships/tags" Target="../tags/tag110.x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1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16.xml"/><Relationship Id="rId2" Type="http://schemas.openxmlformats.org/officeDocument/2006/relationships/tags" Target="../tags/tag115.xml"/><Relationship Id="rId1" Type="http://schemas.openxmlformats.org/officeDocument/2006/relationships/tags" Target="../tags/tag114.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22.xml"/><Relationship Id="rId7" Type="http://schemas.openxmlformats.org/officeDocument/2006/relationships/slideMaster" Target="../slideMasters/slideMaster1.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s>
</file>

<file path=ppt/slideLayouts/_rels/slideLayout32.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tags" Target="../tags/tag138.xml"/><Relationship Id="rId18" Type="http://schemas.openxmlformats.org/officeDocument/2006/relationships/tags" Target="../tags/tag143.xml"/><Relationship Id="rId3" Type="http://schemas.openxmlformats.org/officeDocument/2006/relationships/tags" Target="../tags/tag128.xml"/><Relationship Id="rId21" Type="http://schemas.openxmlformats.org/officeDocument/2006/relationships/tags" Target="../tags/tag146.xml"/><Relationship Id="rId7" Type="http://schemas.openxmlformats.org/officeDocument/2006/relationships/tags" Target="../tags/tag132.xml"/><Relationship Id="rId12" Type="http://schemas.openxmlformats.org/officeDocument/2006/relationships/tags" Target="../tags/tag137.xml"/><Relationship Id="rId17" Type="http://schemas.openxmlformats.org/officeDocument/2006/relationships/tags" Target="../tags/tag142.xml"/><Relationship Id="rId2" Type="http://schemas.openxmlformats.org/officeDocument/2006/relationships/tags" Target="../tags/tag127.xml"/><Relationship Id="rId16" Type="http://schemas.openxmlformats.org/officeDocument/2006/relationships/tags" Target="../tags/tag141.xml"/><Relationship Id="rId20" Type="http://schemas.openxmlformats.org/officeDocument/2006/relationships/tags" Target="../tags/tag145.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tags" Target="../tags/tag136.xml"/><Relationship Id="rId5" Type="http://schemas.openxmlformats.org/officeDocument/2006/relationships/tags" Target="../tags/tag130.xml"/><Relationship Id="rId15" Type="http://schemas.openxmlformats.org/officeDocument/2006/relationships/tags" Target="../tags/tag140.xml"/><Relationship Id="rId23" Type="http://schemas.openxmlformats.org/officeDocument/2006/relationships/oleObject" Target="../embeddings/oleObject5.bin"/><Relationship Id="rId10" Type="http://schemas.openxmlformats.org/officeDocument/2006/relationships/tags" Target="../tags/tag135.xml"/><Relationship Id="rId19" Type="http://schemas.openxmlformats.org/officeDocument/2006/relationships/tags" Target="../tags/tag144.xml"/><Relationship Id="rId4" Type="http://schemas.openxmlformats.org/officeDocument/2006/relationships/tags" Target="../tags/tag129.xml"/><Relationship Id="rId9" Type="http://schemas.openxmlformats.org/officeDocument/2006/relationships/tags" Target="../tags/tag134.xml"/><Relationship Id="rId14" Type="http://schemas.openxmlformats.org/officeDocument/2006/relationships/tags" Target="../tags/tag139.xml"/><Relationship Id="rId22"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47.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tags" Target="../tags/tag151.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56.xml"/><Relationship Id="rId7" Type="http://schemas.openxmlformats.org/officeDocument/2006/relationships/slideMaster" Target="../slideMasters/slideMaster1.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18" Type="http://schemas.openxmlformats.org/officeDocument/2006/relationships/tags" Target="../tags/tag177.xml"/><Relationship Id="rId3" Type="http://schemas.openxmlformats.org/officeDocument/2006/relationships/tags" Target="../tags/tag162.xml"/><Relationship Id="rId21" Type="http://schemas.openxmlformats.org/officeDocument/2006/relationships/tags" Target="../tags/tag180.xml"/><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tags" Target="../tags/tag176.xml"/><Relationship Id="rId2" Type="http://schemas.openxmlformats.org/officeDocument/2006/relationships/tags" Target="../tags/tag161.xml"/><Relationship Id="rId16" Type="http://schemas.openxmlformats.org/officeDocument/2006/relationships/tags" Target="../tags/tag175.xml"/><Relationship Id="rId20" Type="http://schemas.openxmlformats.org/officeDocument/2006/relationships/tags" Target="../tags/tag179.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tags" Target="../tags/tag174.xml"/><Relationship Id="rId23" Type="http://schemas.openxmlformats.org/officeDocument/2006/relationships/oleObject" Target="../embeddings/oleObject5.bin"/><Relationship Id="rId10" Type="http://schemas.openxmlformats.org/officeDocument/2006/relationships/tags" Target="../tags/tag169.xml"/><Relationship Id="rId19" Type="http://schemas.openxmlformats.org/officeDocument/2006/relationships/tags" Target="../tags/tag178.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tags" Target="../tags/tag173.xml"/><Relationship Id="rId22"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81.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90.xml"/><Relationship Id="rId7" Type="http://schemas.openxmlformats.org/officeDocument/2006/relationships/slideMaster" Target="../slideMasters/slideMaster1.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201.xml"/><Relationship Id="rId13" Type="http://schemas.openxmlformats.org/officeDocument/2006/relationships/tags" Target="../tags/tag206.xml"/><Relationship Id="rId18" Type="http://schemas.openxmlformats.org/officeDocument/2006/relationships/tags" Target="../tags/tag211.xml"/><Relationship Id="rId3" Type="http://schemas.openxmlformats.org/officeDocument/2006/relationships/tags" Target="../tags/tag196.xml"/><Relationship Id="rId21" Type="http://schemas.openxmlformats.org/officeDocument/2006/relationships/tags" Target="../tags/tag214.xml"/><Relationship Id="rId7" Type="http://schemas.openxmlformats.org/officeDocument/2006/relationships/tags" Target="../tags/tag200.xml"/><Relationship Id="rId12" Type="http://schemas.openxmlformats.org/officeDocument/2006/relationships/tags" Target="../tags/tag205.xml"/><Relationship Id="rId17" Type="http://schemas.openxmlformats.org/officeDocument/2006/relationships/tags" Target="../tags/tag210.xml"/><Relationship Id="rId2" Type="http://schemas.openxmlformats.org/officeDocument/2006/relationships/tags" Target="../tags/tag195.xml"/><Relationship Id="rId16" Type="http://schemas.openxmlformats.org/officeDocument/2006/relationships/tags" Target="../tags/tag209.xml"/><Relationship Id="rId20" Type="http://schemas.openxmlformats.org/officeDocument/2006/relationships/tags" Target="../tags/tag213.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tags" Target="../tags/tag204.xml"/><Relationship Id="rId5" Type="http://schemas.openxmlformats.org/officeDocument/2006/relationships/tags" Target="../tags/tag198.xml"/><Relationship Id="rId15" Type="http://schemas.openxmlformats.org/officeDocument/2006/relationships/tags" Target="../tags/tag208.xml"/><Relationship Id="rId23" Type="http://schemas.openxmlformats.org/officeDocument/2006/relationships/oleObject" Target="../embeddings/oleObject5.bin"/><Relationship Id="rId10" Type="http://schemas.openxmlformats.org/officeDocument/2006/relationships/tags" Target="../tags/tag203.xml"/><Relationship Id="rId19" Type="http://schemas.openxmlformats.org/officeDocument/2006/relationships/tags" Target="../tags/tag212.xml"/><Relationship Id="rId4" Type="http://schemas.openxmlformats.org/officeDocument/2006/relationships/tags" Target="../tags/tag197.xml"/><Relationship Id="rId9" Type="http://schemas.openxmlformats.org/officeDocument/2006/relationships/tags" Target="../tags/tag202.xml"/><Relationship Id="rId14" Type="http://schemas.openxmlformats.org/officeDocument/2006/relationships/tags" Target="../tags/tag207.xml"/><Relationship Id="rId22"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215.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218.xml"/><Relationship Id="rId2" Type="http://schemas.openxmlformats.org/officeDocument/2006/relationships/tags" Target="../tags/tag217.xml"/><Relationship Id="rId1" Type="http://schemas.openxmlformats.org/officeDocument/2006/relationships/tags" Target="../tags/tag216.xml"/><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221.xml"/><Relationship Id="rId2" Type="http://schemas.openxmlformats.org/officeDocument/2006/relationships/tags" Target="../tags/tag220.xml"/><Relationship Id="rId1" Type="http://schemas.openxmlformats.org/officeDocument/2006/relationships/tags" Target="../tags/tag219.xml"/><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24.xml"/><Relationship Id="rId7" Type="http://schemas.openxmlformats.org/officeDocument/2006/relationships/slideMaster" Target="../slideMasters/slideMaster1.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tags" Target="../tags/tag240.xml"/><Relationship Id="rId18" Type="http://schemas.openxmlformats.org/officeDocument/2006/relationships/tags" Target="../tags/tag245.xml"/><Relationship Id="rId3" Type="http://schemas.openxmlformats.org/officeDocument/2006/relationships/tags" Target="../tags/tag230.xml"/><Relationship Id="rId21" Type="http://schemas.openxmlformats.org/officeDocument/2006/relationships/tags" Target="../tags/tag248.xml"/><Relationship Id="rId7" Type="http://schemas.openxmlformats.org/officeDocument/2006/relationships/tags" Target="../tags/tag234.xml"/><Relationship Id="rId12" Type="http://schemas.openxmlformats.org/officeDocument/2006/relationships/tags" Target="../tags/tag239.xml"/><Relationship Id="rId17" Type="http://schemas.openxmlformats.org/officeDocument/2006/relationships/tags" Target="../tags/tag244.xml"/><Relationship Id="rId2" Type="http://schemas.openxmlformats.org/officeDocument/2006/relationships/tags" Target="../tags/tag229.xml"/><Relationship Id="rId16" Type="http://schemas.openxmlformats.org/officeDocument/2006/relationships/tags" Target="../tags/tag243.xml"/><Relationship Id="rId20" Type="http://schemas.openxmlformats.org/officeDocument/2006/relationships/tags" Target="../tags/tag247.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tags" Target="../tags/tag238.xml"/><Relationship Id="rId5" Type="http://schemas.openxmlformats.org/officeDocument/2006/relationships/tags" Target="../tags/tag232.xml"/><Relationship Id="rId15" Type="http://schemas.openxmlformats.org/officeDocument/2006/relationships/tags" Target="../tags/tag242.xml"/><Relationship Id="rId23" Type="http://schemas.openxmlformats.org/officeDocument/2006/relationships/oleObject" Target="../embeddings/oleObject5.bin"/><Relationship Id="rId10" Type="http://schemas.openxmlformats.org/officeDocument/2006/relationships/tags" Target="../tags/tag237.xml"/><Relationship Id="rId19" Type="http://schemas.openxmlformats.org/officeDocument/2006/relationships/tags" Target="../tags/tag246.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tags" Target="../tags/tag241.xml"/><Relationship Id="rId2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
        <p:nvSpPr>
          <p:cNvPr id="2" name="Espace réservé de la date 1">
            <a:extLst>
              <a:ext uri="{FF2B5EF4-FFF2-40B4-BE49-F238E27FC236}">
                <a16:creationId xmlns:a16="http://schemas.microsoft.com/office/drawing/2014/main" id="{24D0B400-4F2F-4406-2AE6-1C745750204A}"/>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6205C65F-A0BD-BCBB-9726-DB6009F076CC}"/>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B926C009-91F3-F1AD-1A4B-87B40E421CE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35163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
        <p:nvSpPr>
          <p:cNvPr id="3" name="Espace réservé de la date 2">
            <a:extLst>
              <a:ext uri="{FF2B5EF4-FFF2-40B4-BE49-F238E27FC236}">
                <a16:creationId xmlns:a16="http://schemas.microsoft.com/office/drawing/2014/main" id="{3C26FA93-644B-FA2D-13A8-6917A035EA20}"/>
              </a:ext>
            </a:extLst>
          </p:cNvPr>
          <p:cNvSpPr>
            <a:spLocks noGrp="1"/>
          </p:cNvSpPr>
          <p:nvPr>
            <p:ph type="dt" sz="half" idx="14"/>
          </p:nvPr>
        </p:nvSpPr>
        <p:spPr/>
        <p:txBody>
          <a:bodyPr/>
          <a:lstStyle/>
          <a:p>
            <a:endParaRPr lang="fr-CH"/>
          </a:p>
        </p:txBody>
      </p:sp>
      <p:sp>
        <p:nvSpPr>
          <p:cNvPr id="5" name="Espace réservé du pied de page 4">
            <a:extLst>
              <a:ext uri="{FF2B5EF4-FFF2-40B4-BE49-F238E27FC236}">
                <a16:creationId xmlns:a16="http://schemas.microsoft.com/office/drawing/2014/main" id="{6CADF710-CBE7-4C3F-ADDF-FBC5312B9352}"/>
              </a:ext>
            </a:extLst>
          </p:cNvPr>
          <p:cNvSpPr>
            <a:spLocks noGrp="1"/>
          </p:cNvSpPr>
          <p:nvPr>
            <p:ph type="ftr" sz="quarter" idx="15"/>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A5B0911-2654-BC9D-131B-22F91687763F}"/>
              </a:ext>
            </a:extLst>
          </p:cNvPr>
          <p:cNvSpPr>
            <a:spLocks noGrp="1"/>
          </p:cNvSpPr>
          <p:nvPr>
            <p:ph type="sldNum" sz="quarter" idx="16"/>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14577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861536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161356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557689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24" name="Objekt 2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endParaRPr lang="fr-CH" dirty="0"/>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lvl1pPr algn="l">
              <a:defRPr/>
            </a:lvl1pPr>
          </a:lstStyle>
          <a:p>
            <a:r>
              <a:rPr lang="fr-CH" sz="1000">
                <a:solidFill>
                  <a:schemeClr val="tx1"/>
                </a:solidFill>
              </a:rPr>
              <a:t>Compte rendu</a:t>
            </a:r>
            <a:endParaRPr lang="fr-CH" sz="1000" dirty="0">
              <a:solidFill>
                <a:schemeClr val="tx1"/>
              </a:solidFill>
            </a:endParaRPr>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0F212A8B-664A-4B58-9245-4A8E1F3C8C72}" type="slidenum">
              <a:rPr lang="fr-CH" smtClean="0"/>
              <a:pPr/>
              <a:t>‹N°›</a:t>
            </a:fld>
            <a:endParaRPr lang="fr-CH" dirty="0"/>
          </a:p>
        </p:txBody>
      </p:sp>
    </p:spTree>
    <p:extLst>
      <p:ext uri="{BB962C8B-B14F-4D97-AF65-F5344CB8AC3E}">
        <p14:creationId xmlns:p14="http://schemas.microsoft.com/office/powerpoint/2010/main" val="21881051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27" name="Objekt 2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31" name="Objekt 3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28" name="Objekt 2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17" name="Objekt 1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44" name="Objekt 4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10855072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862392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r>
              <a:rPr lang="fr-CH"/>
              <a:t>Compte rendu</a:t>
            </a:r>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79213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40752099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231565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4046698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2837248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2565398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32407461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4331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279963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19944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4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1180808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8135918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1838489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1"/>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dirty="0"/>
              <a:t>Cliquez pour modifier le style du titre</a:t>
            </a:r>
            <a:endParaRPr lang="fr-CH" dirty="0"/>
          </a:p>
        </p:txBody>
      </p:sp>
    </p:spTree>
    <p:extLst>
      <p:ext uri="{BB962C8B-B14F-4D97-AF65-F5344CB8AC3E}">
        <p14:creationId xmlns:p14="http://schemas.microsoft.com/office/powerpoint/2010/main" val="31637060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4" name="ZoneTexte 3">
            <a:extLst>
              <a:ext uri="{FF2B5EF4-FFF2-40B4-BE49-F238E27FC236}">
                <a16:creationId xmlns:a16="http://schemas.microsoft.com/office/drawing/2014/main" id="{D8BD872D-5375-6695-E4FC-37494FFC2139}"/>
              </a:ext>
            </a:extLst>
          </p:cNvPr>
          <p:cNvSpPr txBox="1"/>
          <p:nvPr userDrawn="1"/>
        </p:nvSpPr>
        <p:spPr>
          <a:xfrm flipH="1">
            <a:off x="4165136" y="6381328"/>
            <a:ext cx="622888" cy="315664"/>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err="1"/>
          </a:p>
        </p:txBody>
      </p:sp>
    </p:spTree>
    <p:extLst>
      <p:ext uri="{BB962C8B-B14F-4D97-AF65-F5344CB8AC3E}">
        <p14:creationId xmlns:p14="http://schemas.microsoft.com/office/powerpoint/2010/main" val="39376420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extLst>
      <p:ext uri="{BB962C8B-B14F-4D97-AF65-F5344CB8AC3E}">
        <p14:creationId xmlns:p14="http://schemas.microsoft.com/office/powerpoint/2010/main" val="3778275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extLst>
      <p:ext uri="{BB962C8B-B14F-4D97-AF65-F5344CB8AC3E}">
        <p14:creationId xmlns:p14="http://schemas.microsoft.com/office/powerpoint/2010/main" val="1638856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3" imgW="0" imgH="0" progId="">
                  <p:embed/>
                </p:oleObj>
              </mc:Choice>
              <mc:Fallback>
                <p:oleObj name="think-cell Slide" r:id="rId23"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 name="Textplatzhalter 39"/>
          <p:cNvSpPr>
            <a:spLocks noGrp="1"/>
          </p:cNvSpPr>
          <p:nvPr>
            <p:ph type="body" sz="quarter" idx="12" hasCustomPrompt="1"/>
            <p:custDataLst>
              <p:tags r:id="rId1"/>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2"/>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3"/>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4"/>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5"/>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6"/>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7"/>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8"/>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9"/>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0"/>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1"/>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2"/>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3"/>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4"/>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5"/>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6"/>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7"/>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8"/>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19"/>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0"/>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1"/>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extLst>
      <p:ext uri="{BB962C8B-B14F-4D97-AF65-F5344CB8AC3E}">
        <p14:creationId xmlns:p14="http://schemas.microsoft.com/office/powerpoint/2010/main" val="4133153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r>
              <a:rPr lang="fr-CH"/>
              <a:t>Compte rendu</a:t>
            </a:r>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r>
              <a:rPr lang="fr-CH"/>
              <a:t>Compte rendu</a:t>
            </a:r>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r>
              <a:rPr lang="fr-CH"/>
              <a:t>Compte rendu</a:t>
            </a:r>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r>
              <a:rPr lang="fr-CH"/>
              <a:t>Compte rendu</a:t>
            </a:r>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CH"/>
              <a:t>Compte rendu</a:t>
            </a:r>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54" r:id="rId17"/>
    <p:sldLayoutId id="2147483657" r:id="rId18"/>
    <p:sldLayoutId id="2147483658" r:id="rId19"/>
    <p:sldLayoutId id="2147483667" r:id="rId20"/>
    <p:sldLayoutId id="2147483659" r:id="rId21"/>
    <p:sldLayoutId id="2147483660" r:id="rId22"/>
    <p:sldLayoutId id="2147483661" r:id="rId23"/>
    <p:sldLayoutId id="2147483662" r:id="rId24"/>
    <p:sldLayoutId id="2147483663" r:id="rId25"/>
    <p:sldLayoutId id="2147483664" r:id="rId26"/>
    <p:sldLayoutId id="2147483665" r:id="rId27"/>
    <p:sldLayoutId id="2147483697" r:id="rId28"/>
    <p:sldLayoutId id="2147483698" r:id="rId29"/>
    <p:sldLayoutId id="2147483699" r:id="rId30"/>
    <p:sldLayoutId id="2147483700" r:id="rId31"/>
    <p:sldLayoutId id="2147483701" r:id="rId32"/>
    <p:sldLayoutId id="2147483731" r:id="rId33"/>
    <p:sldLayoutId id="2147483732" r:id="rId34"/>
    <p:sldLayoutId id="2147483733" r:id="rId35"/>
    <p:sldLayoutId id="2147483734" r:id="rId36"/>
    <p:sldLayoutId id="2147483735" r:id="rId37"/>
    <p:sldLayoutId id="2147483879" r:id="rId38"/>
    <p:sldLayoutId id="2147483880" r:id="rId39"/>
    <p:sldLayoutId id="2147483881" r:id="rId40"/>
    <p:sldLayoutId id="2147483882" r:id="rId41"/>
    <p:sldLayoutId id="2147483883" r:id="rId42"/>
    <p:sldLayoutId id="2147483947" r:id="rId43"/>
    <p:sldLayoutId id="2147483948" r:id="rId44"/>
    <p:sldLayoutId id="2147483949" r:id="rId45"/>
    <p:sldLayoutId id="2147483950" r:id="rId46"/>
    <p:sldLayoutId id="2147483951" r:id="rId4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oleObject" Target="../embeddings/oleObject23.bin"/><Relationship Id="rId5" Type="http://schemas.openxmlformats.org/officeDocument/2006/relationships/notesSlide" Target="../notesSlides/notesSlide10.xml"/><Relationship Id="rId4"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6" Type="http://schemas.openxmlformats.org/officeDocument/2006/relationships/oleObject" Target="../embeddings/oleObject23.bin"/><Relationship Id="rId5" Type="http://schemas.openxmlformats.org/officeDocument/2006/relationships/notesSlide" Target="../notesSlides/notesSlide11.xml"/><Relationship Id="rId4"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oleObject" Target="../embeddings/oleObject23.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1.xml"/><Relationship Id="rId1" Type="http://schemas.openxmlformats.org/officeDocument/2006/relationships/tags" Target="../tags/tag280.xml"/><Relationship Id="rId5" Type="http://schemas.openxmlformats.org/officeDocument/2006/relationships/oleObject" Target="../embeddings/oleObject23.bin"/><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3.xml"/><Relationship Id="rId1" Type="http://schemas.openxmlformats.org/officeDocument/2006/relationships/tags" Target="../tags/tag282.xml"/><Relationship Id="rId5" Type="http://schemas.openxmlformats.org/officeDocument/2006/relationships/oleObject" Target="../embeddings/oleObject24.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oleObject" Target="../embeddings/oleObject24.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oleObject" Target="../embeddings/oleObject24.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89.xml"/><Relationship Id="rId1" Type="http://schemas.openxmlformats.org/officeDocument/2006/relationships/tags" Target="../tags/tag288.xml"/><Relationship Id="rId5" Type="http://schemas.openxmlformats.org/officeDocument/2006/relationships/oleObject" Target="../embeddings/oleObject24.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oleObject" Target="../embeddings/oleObject25.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293.xml"/><Relationship Id="rId1" Type="http://schemas.openxmlformats.org/officeDocument/2006/relationships/tags" Target="../tags/tag292.xml"/><Relationship Id="rId5" Type="http://schemas.openxmlformats.org/officeDocument/2006/relationships/oleObject" Target="../embeddings/oleObject25.bin"/><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oleObject" Target="../embeddings/oleObject17.bin"/><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2.xml"/><Relationship Id="rId1" Type="http://schemas.openxmlformats.org/officeDocument/2006/relationships/tags" Target="../tags/tag294.xml"/><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95.xml"/><Relationship Id="rId4" Type="http://schemas.openxmlformats.org/officeDocument/2006/relationships/oleObject" Target="../embeddings/oleObject25.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53.xml"/><Relationship Id="rId1" Type="http://schemas.openxmlformats.org/officeDocument/2006/relationships/tags" Target="../tags/tag252.xml"/><Relationship Id="rId5" Type="http://schemas.openxmlformats.org/officeDocument/2006/relationships/oleObject" Target="../embeddings/oleObject18.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oleObject" Target="../embeddings/oleObject19.bin"/><Relationship Id="rId5" Type="http://schemas.openxmlformats.org/officeDocument/2006/relationships/notesSlide" Target="../notesSlides/notesSlide4.xml"/><Relationship Id="rId4"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oleObject" Target="../embeddings/oleObject19.bin"/><Relationship Id="rId5" Type="http://schemas.openxmlformats.org/officeDocument/2006/relationships/notesSlide" Target="../notesSlides/notesSlide5.xml"/><Relationship Id="rId4"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oleObject" Target="../embeddings/oleObject20.bin"/><Relationship Id="rId5" Type="http://schemas.openxmlformats.org/officeDocument/2006/relationships/notesSlide" Target="../notesSlides/notesSlide6.xml"/><Relationship Id="rId4"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oleObject" Target="../embeddings/oleObject20.bin"/><Relationship Id="rId5" Type="http://schemas.openxmlformats.org/officeDocument/2006/relationships/notesSlide" Target="../notesSlides/notesSlide7.xml"/><Relationship Id="rId4"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tags" Target="../tags/tag268.xml"/><Relationship Id="rId7" Type="http://schemas.openxmlformats.org/officeDocument/2006/relationships/customXml" Target="../ink/ink1.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oleObject" Target="../embeddings/oleObject21.bin"/><Relationship Id="rId5" Type="http://schemas.openxmlformats.org/officeDocument/2006/relationships/notesSlide" Target="../notesSlides/notesSlide8.xml"/><Relationship Id="rId4" Type="http://schemas.openxmlformats.org/officeDocument/2006/relationships/slideLayout" Target="../slideLayouts/slideLayout15.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tags" Target="../tags/tag271.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oleObject" Target="../embeddings/oleObject22.bin"/><Relationship Id="rId5" Type="http://schemas.openxmlformats.org/officeDocument/2006/relationships/notesSlide" Target="../notesSlides/notesSlide9.xml"/><Relationship Id="rId4"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7" name="Objek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
        <p:nvSpPr>
          <p:cNvPr id="5" name="Textplatzhalter 13">
            <a:extLst>
              <a:ext uri="{FF2B5EF4-FFF2-40B4-BE49-F238E27FC236}">
                <a16:creationId xmlns:a16="http://schemas.microsoft.com/office/drawing/2014/main" id="{F5EA9AA9-F9EC-82D0-AA49-16878C2D7654}"/>
              </a:ext>
            </a:extLst>
          </p:cNvPr>
          <p:cNvSpPr>
            <a:spLocks noGrp="1"/>
          </p:cNvSpPr>
          <p:nvPr/>
        </p:nvSpPr>
        <p:spPr bwMode="auto">
          <a:xfrm>
            <a:off x="427037" y="3429000"/>
            <a:ext cx="8289925" cy="236988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1" fontAlgn="base" hangingPunct="1">
              <a:spcBef>
                <a:spcPct val="0"/>
              </a:spcBef>
              <a:spcAft>
                <a:spcPts val="600"/>
              </a:spcAft>
              <a:buClr>
                <a:srgbClr val="074EA1"/>
              </a:buClr>
              <a:buFont typeface="Lucida Grande" pitchFamily="-112" charset="0"/>
              <a:defRPr sz="1800" kern="1200" smtClean="0">
                <a:solidFill>
                  <a:schemeClr val="tx1"/>
                </a:solidFill>
                <a:latin typeface="Arial" charset="0"/>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spcAft>
                <a:spcPct val="0"/>
              </a:spcAft>
            </a:pPr>
            <a:r>
              <a:rPr lang="de-DE"/>
              <a:t>Sitzung des Büros vom 9. Mai 2025</a:t>
            </a:r>
            <a:endParaRPr lang="fr-CH" dirty="0">
              <a:highlight>
                <a:srgbClr val="FFFF00"/>
              </a:highlight>
            </a:endParaRP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de-DE">
                <a:latin typeface="Times New Roman"/>
                <a:cs typeface="Times New Roman"/>
                <a:sym typeface="Times New Roman"/>
              </a:rPr>
              <a:t>Art. 36 Abs. 3 GRG</a:t>
            </a:r>
          </a:p>
          <a:p>
            <a:r>
              <a:rPr lang="de-DE">
                <a:latin typeface="Times New Roman"/>
                <a:cs typeface="Times New Roman"/>
                <a:sym typeface="Times New Roman"/>
              </a:rPr>
              <a:t>Das Sekretariat gibt dem Büro einen Rechenschaftsbericht über das vergangene Jahr ab und unterbreitet ihm seine Ziele und Schwerpunkte für das kommende Jahr.</a:t>
            </a:r>
          </a:p>
          <a:p>
            <a:pPr eaLnBrk="1" hangingPunct="1">
              <a:spcAft>
                <a:spcPct val="0"/>
              </a:spcAft>
            </a:pPr>
            <a:endParaRPr lang="fr-CH" b="1" dirty="0"/>
          </a:p>
        </p:txBody>
      </p:sp>
      <p:sp>
        <p:nvSpPr>
          <p:cNvPr id="15" name="ZoneTexte 14">
            <a:extLst>
              <a:ext uri="{FF2B5EF4-FFF2-40B4-BE49-F238E27FC236}">
                <a16:creationId xmlns:a16="http://schemas.microsoft.com/office/drawing/2014/main" id="{0BAB806A-5C2D-F677-6E1C-439C3BA2B031}"/>
              </a:ext>
            </a:extLst>
          </p:cNvPr>
          <p:cNvSpPr txBox="1"/>
          <p:nvPr/>
        </p:nvSpPr>
        <p:spPr>
          <a:xfrm>
            <a:off x="323528" y="1249615"/>
            <a:ext cx="7848872" cy="1384995"/>
          </a:xfrm>
          <a:prstGeom prst="rect">
            <a:avLst/>
          </a:prstGeom>
          <a:noFill/>
        </p:spPr>
        <p:txBody>
          <a:bodyPr wrap="square">
            <a:spAutoFit/>
          </a:bodyPr>
          <a:lstStyle/>
          <a:p>
            <a:pPr algn="l"/>
            <a:r>
              <a:rPr lang="de-DE" sz="3200" b="1">
                <a:solidFill>
                  <a:srgbClr val="000000"/>
                </a:solidFill>
                <a:effectLst/>
                <a:cs typeface="ＭＳ Ｐゴシック"/>
              </a:rPr>
              <a:t>Rechenschaftsbericht 2024</a:t>
            </a:r>
            <a:br>
              <a:rPr lang="de-DE" sz="3200">
                <a:solidFill>
                  <a:srgbClr val="000000"/>
                </a:solidFill>
                <a:effectLst/>
                <a:cs typeface="ＭＳ Ｐゴシック"/>
              </a:rPr>
            </a:br>
            <a:r>
              <a:rPr lang="de-DE" sz="3200">
                <a:solidFill>
                  <a:srgbClr val="000000"/>
                </a:solidFill>
                <a:effectLst/>
                <a:cs typeface="ＭＳ Ｐゴシック"/>
              </a:rPr>
              <a:t>des</a:t>
            </a:r>
            <a:r>
              <a:rPr lang="de-DE" sz="3200" b="1">
                <a:solidFill>
                  <a:srgbClr val="000000"/>
                </a:solidFill>
                <a:effectLst/>
                <a:cs typeface="ＭＳ Ｐゴシック"/>
              </a:rPr>
              <a:t> </a:t>
            </a:r>
            <a:r>
              <a:rPr lang="de-DE" sz="3200">
                <a:solidFill>
                  <a:srgbClr val="000000"/>
                </a:solidFill>
                <a:effectLst/>
                <a:cs typeface="ＭＳ Ｐゴシック"/>
              </a:rPr>
              <a:t>Sekretariats des Grossen Rates</a:t>
            </a:r>
            <a:br>
              <a:rPr lang="de-DE" b="1">
                <a:solidFill>
                  <a:srgbClr val="000000"/>
                </a:solidFill>
                <a:effectLst/>
                <a:cs typeface="ＭＳ Ｐゴシック"/>
              </a:rPr>
            </a:br>
            <a:r>
              <a:rPr lang="de-DE" b="1">
                <a:solidFill>
                  <a:srgbClr val="000000"/>
                </a:solidFill>
                <a:effectLst/>
                <a:cs typeface="ＭＳ Ｐゴシック"/>
              </a:rPr>
              <a:t>—</a:t>
            </a:r>
            <a:endParaRPr lang="fr-CH" dirty="0"/>
          </a:p>
        </p:txBody>
      </p:sp>
      <p:pic>
        <p:nvPicPr>
          <p:cNvPr id="18" name="Image 17">
            <a:extLst>
              <a:ext uri="{FF2B5EF4-FFF2-40B4-BE49-F238E27FC236}">
                <a16:creationId xmlns:a16="http://schemas.microsoft.com/office/drawing/2014/main" id="{58BD4755-A249-E76A-F452-FAF5D3141271}"/>
              </a:ext>
            </a:extLst>
          </p:cNvPr>
          <p:cNvPicPr>
            <a:picLocks noChangeAspect="1"/>
          </p:cNvPicPr>
          <p:nvPr/>
        </p:nvPicPr>
        <p:blipFill>
          <a:blip r:embed="rId4"/>
          <a:stretch>
            <a:fillRect/>
          </a:stretch>
        </p:blipFill>
        <p:spPr>
          <a:xfrm>
            <a:off x="427037" y="379980"/>
            <a:ext cx="1901825" cy="4724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132856"/>
            <a:ext cx="8242298" cy="1923604"/>
          </a:xfrm>
        </p:spPr>
        <p:txBody>
          <a:bodyPr>
            <a:normAutofit fontScale="92500"/>
          </a:bodyPr>
          <a:lstStyle/>
          <a:p>
            <a:pPr lvl="1"/>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nimmt die Liste mit den Unterschriften entgegen und übermittelt sie innert 20 Tagen an die Wohnsitzgemeinde der Unterzeichnenden.</a:t>
            </a:r>
          </a:p>
          <a:p>
            <a:pPr lvl="1"/>
            <a:r>
              <a:rPr lang="de-DE" sz="1800" dirty="0">
                <a:latin typeface="Times New Roman"/>
                <a:cs typeface="Times New Roman"/>
                <a:sym typeface="Times New Roman"/>
              </a:rPr>
              <a:t>Nach der Erwahrung der Unterschriften und nachdem das Sekretariat die Listen zurückerhalten hat, übermittelt es die Volksmotion an den Staatsrat, damit er darauf antwortet.</a:t>
            </a:r>
          </a:p>
          <a:p>
            <a:pPr lvl="1"/>
            <a:r>
              <a:rPr lang="de-DE" sz="1800" dirty="0">
                <a:latin typeface="Times New Roman"/>
                <a:cs typeface="Times New Roman"/>
                <a:sym typeface="Times New Roman"/>
              </a:rPr>
              <a:t>Bei jeder wichtigen Etappe informiert das SGR das Komitee der Motionärinnen und Motionäre.</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84784"/>
            <a:ext cx="6694636" cy="682993"/>
          </a:xfrm>
        </p:spPr>
        <p:txBody>
          <a:bodyPr>
            <a:normAutofit/>
          </a:bodyPr>
          <a:lstStyle/>
          <a:p>
            <a:r>
              <a:rPr lang="de-DE" sz="2400">
                <a:solidFill>
                  <a:schemeClr val="bg1">
                    <a:lumMod val="50000"/>
                  </a:schemeClr>
                </a:solidFill>
              </a:rPr>
              <a:t>2024 wurden 3 Volksmotionen eingereicht</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de-DE">
                <a:latin typeface="Arial"/>
                <a:sym typeface="Arial"/>
              </a:rPr>
              <a:t>8. Volksmotionen</a:t>
            </a:r>
            <a:br>
              <a:rPr lang="de-DE">
                <a:latin typeface="Arial"/>
                <a:sym typeface="Arial"/>
              </a:rPr>
            </a:br>
            <a:r>
              <a:rPr lang="de-DE">
                <a:latin typeface="Arial"/>
                <a:sym typeface="Arial"/>
              </a:rPr>
              <a:t>—</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2492896"/>
            <a:ext cx="8242298" cy="2086784"/>
          </a:xfrm>
        </p:spPr>
        <p:txBody>
          <a:bodyPr>
            <a:normAutofit/>
          </a:bodyPr>
          <a:lstStyle/>
          <a:p>
            <a:pPr lvl="1"/>
            <a:r>
              <a:rPr lang="de-DE" sz="1800">
                <a:latin typeface="Times New Roman"/>
                <a:cs typeface="Times New Roman"/>
                <a:sym typeface="Times New Roman"/>
              </a:rPr>
              <a:t>Das Sekretariat des Grossen Rates bereitet die Wahlen vor, die das Parlament vornehmen muss, und gibt ihnen die entsprechende Folge. </a:t>
            </a:r>
          </a:p>
          <a:p>
            <a:pPr lvl="1"/>
            <a:r>
              <a:rPr lang="de-DE" sz="1800">
                <a:latin typeface="Times New Roman"/>
                <a:cs typeface="Times New Roman"/>
                <a:sym typeface="Times New Roman"/>
              </a:rPr>
              <a:t>Es erstellt namentlich die Stellungnahmen der Justizkommission zu den richterlichen Wahlen und die nötigen Unterlagen für die Grossrätinnen und Grossräte, für die Stimmenzählerinnen und Stimmenzähler und für die Präsidentin oder den Präsidenten.</a:t>
            </a:r>
            <a:endParaRPr lang="fr-FR" sz="1800" b="0" dirty="0">
              <a:latin typeface="Times New Roman" pitchFamily="18" charset="0"/>
              <a:cs typeface="Times New Roman" pitchFamily="18" charset="0"/>
            </a:endParaRPr>
          </a:p>
          <a:p>
            <a:pPr lvl="1"/>
            <a:r>
              <a:rPr lang="de-DE" sz="1800">
                <a:latin typeface="Times New Roman"/>
                <a:cs typeface="Times New Roman"/>
                <a:sym typeface="Times New Roman"/>
              </a:rPr>
              <a:t>Am Ende jeder Session informiert es die Medien mit einer Medienmitteilung, die gewählten und die nicht gewählten Personen sowie die betroffenen Instanzen.</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901700" y="1412776"/>
            <a:ext cx="7797798" cy="730032"/>
          </a:xfrm>
        </p:spPr>
        <p:txBody>
          <a:bodyPr>
            <a:normAutofit fontScale="62500" lnSpcReduction="20000"/>
          </a:bodyPr>
          <a:lstStyle/>
          <a:p>
            <a:r>
              <a:rPr lang="de-DE" dirty="0">
                <a:solidFill>
                  <a:schemeClr val="bg1">
                    <a:lumMod val="50000"/>
                  </a:schemeClr>
                </a:solidFill>
              </a:rPr>
              <a:t>39 Wahlen in Richterämter</a:t>
            </a:r>
          </a:p>
          <a:p>
            <a:r>
              <a:rPr lang="de-DE" dirty="0">
                <a:solidFill>
                  <a:schemeClr val="bg1">
                    <a:lumMod val="50000"/>
                  </a:schemeClr>
                </a:solidFill>
              </a:rPr>
              <a:t>38 Ordentliche Wahlen</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de-DE">
                <a:latin typeface="Arial"/>
                <a:sym typeface="Arial"/>
              </a:rPr>
              <a:t>9. Wahlen</a:t>
            </a:r>
            <a:br>
              <a:rPr lang="de-DE">
                <a:latin typeface="Arial"/>
                <a:sym typeface="Arial"/>
              </a:rPr>
            </a:br>
            <a:r>
              <a:rPr lang="de-DE">
                <a:latin typeface="Arial"/>
                <a:sym typeface="Arial"/>
              </a:rPr>
              <a:t>—</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556792"/>
            <a:ext cx="8242298" cy="4139595"/>
          </a:xfrm>
        </p:spPr>
        <p:txBody>
          <a:bodyPr/>
          <a:lstStyle/>
          <a:p>
            <a:pPr lvl="1"/>
            <a:r>
              <a:rPr lang="de-DE" sz="1800">
                <a:latin typeface="Times New Roman"/>
                <a:cs typeface="Times New Roman"/>
                <a:sym typeface="Times New Roman"/>
              </a:rPr>
              <a:t>Das Sekretariat verwaltet die ganze interne und externe Korrespondenz. Es beantwortet telefonische und elektronische Anfragen der Verwaltung und privater Dritter.</a:t>
            </a:r>
          </a:p>
          <a:p>
            <a:pPr lvl="1"/>
            <a:r>
              <a:rPr lang="de-DE" sz="1800">
                <a:latin typeface="Times New Roman"/>
                <a:cs typeface="Times New Roman"/>
                <a:sym typeface="Times New Roman"/>
              </a:rPr>
              <a:t>Es bereitet die nötigen Informationsdokumente für seine Gesprächspartner vor (Grossrätinnen und Grossräte, Büro, Staatsrat, Verwaltung, Medien).</a:t>
            </a:r>
          </a:p>
          <a:p>
            <a:pPr lvl="1"/>
            <a:r>
              <a:rPr lang="de-DE" sz="1800">
                <a:latin typeface="Times New Roman"/>
                <a:cs typeface="Times New Roman"/>
                <a:sym typeface="Times New Roman"/>
              </a:rPr>
              <a:t>Es registriert die Anwesenheit und die Absenzen der Grossrätinnen und Grossräte an den Sitzungen des Plenums, der Kommissionen, des Büros oder anderer Delegationen und überweist ihnen vier Mal im Jahr die Entschädigungen.</a:t>
            </a:r>
          </a:p>
          <a:p>
            <a:pPr lvl="1"/>
            <a:r>
              <a:rPr lang="de-DE" sz="1800">
                <a:latin typeface="Times New Roman"/>
                <a:cs typeface="Times New Roman"/>
                <a:sym typeface="Times New Roman"/>
              </a:rPr>
              <a:t>Das Sekretariat führt zahlreiche Register über den Grossen Rat und seine Tätigkeiten nach und archiviert sie regelmässig.</a:t>
            </a:r>
            <a:endParaRPr lang="fr-CH" sz="1800" dirty="0">
              <a:solidFill>
                <a:srgbClr val="333333"/>
              </a:solidFill>
              <a:latin typeface="Times New Roman" pitchFamily="18" charset="0"/>
              <a:cs typeface="Times New Roman" pitchFamily="18" charset="0"/>
            </a:endParaRPr>
          </a:p>
          <a:p>
            <a:pPr lvl="1"/>
            <a:r>
              <a:rPr lang="de-DE" sz="1800">
                <a:solidFill>
                  <a:srgbClr val="333333"/>
                </a:solidFill>
                <a:latin typeface="Times New Roman"/>
                <a:cs typeface="Times New Roman"/>
                <a:sym typeface="Times New Roman"/>
              </a:rPr>
              <a:t>Es verwaltet das Informationssystem des Parlaments (Parlinfo); diese Website wird gegenwärtig umgebaut. </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949325"/>
          </a:xfrm>
        </p:spPr>
        <p:txBody>
          <a:bodyPr>
            <a:normAutofit fontScale="90000"/>
          </a:bodyPr>
          <a:lstStyle/>
          <a:p>
            <a:r>
              <a:rPr lang="de-DE">
                <a:latin typeface="Arial"/>
                <a:sym typeface="Arial"/>
              </a:rPr>
              <a:t>10. Laufende Geschäfte</a:t>
            </a:r>
            <a:br>
              <a:rPr lang="de-DE">
                <a:latin typeface="Arial"/>
                <a:sym typeface="Arial"/>
              </a:rPr>
            </a:br>
            <a:r>
              <a:rPr lang="de-DE">
                <a:latin typeface="Arial"/>
                <a:sym typeface="Arial"/>
              </a:rPr>
              <a:t>—</a:t>
            </a: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lgn="just"/>
            <a:r>
              <a:rPr lang="de-DE" sz="1800">
                <a:latin typeface="Times New Roman"/>
                <a:cs typeface="Times New Roman"/>
                <a:sym typeface="Times New Roman"/>
              </a:rPr>
              <a:t>Das Sekretariat des Grossen Rates stellt die Beziehungen zum Staatsrat sicher. Dieser teilt ihm jede Woche mit, welche Gegenstände er verabschiedet hat. Das Sekretariat führt die entsprechenden Register nach.</a:t>
            </a:r>
          </a:p>
          <a:p>
            <a:pPr lvl="1" algn="just"/>
            <a:r>
              <a:rPr lang="de-DE" sz="1800">
                <a:latin typeface="Times New Roman"/>
                <a:cs typeface="Times New Roman"/>
                <a:sym typeface="Times New Roman"/>
              </a:rPr>
              <a:t>Nach jeder Session teilt es der Regierung die Ergebnisse der Beratungen im Parlament mit.</a:t>
            </a:r>
          </a:p>
          <a:p>
            <a:pPr lvl="1" algn="just"/>
            <a:r>
              <a:rPr lang="de-DE" sz="1800">
                <a:latin typeface="Times New Roman"/>
                <a:cs typeface="Times New Roman"/>
                <a:sym typeface="Times New Roman"/>
              </a:rPr>
              <a:t>Durch regelmässige Kontakte mit der Staatskanzlei übermittelt und erhält es die nötigen Informationen für eine wirksame Zusammenarbeit. Künftig ist ein jährliches Treffen zwischen den beiden Behörden (Delegation des Staatsrats und des Büros) vorgesehen, bei dem im Interesse der Effizienz verschiedene Themen besprochen werden.  </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701675"/>
            <a:ext cx="8242300" cy="723900"/>
          </a:xfrm>
        </p:spPr>
        <p:txBody>
          <a:bodyPr>
            <a:normAutofit fontScale="90000"/>
          </a:bodyPr>
          <a:lstStyle/>
          <a:p>
            <a:r>
              <a:rPr lang="de-DE">
                <a:latin typeface="Arial"/>
                <a:sym typeface="Arial"/>
              </a:rPr>
              <a:t>11. Beziehungen zum Staatsrat</a:t>
            </a: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37342" y="1628800"/>
            <a:ext cx="8242298" cy="3831818"/>
          </a:xfrm>
        </p:spPr>
        <p:txBody>
          <a:bodyPr>
            <a:normAutofit lnSpcReduction="10000"/>
          </a:bodyPr>
          <a:lstStyle/>
          <a:p>
            <a:pPr lvl="1" algn="just"/>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unterhält auch Kontakte zu den akkreditierten Medien. Es schickt ihnen die Unterlagen zu den Sessionen und informiert sie mit </a:t>
            </a:r>
            <a:r>
              <a:rPr lang="de-DE" sz="1800" dirty="0" err="1">
                <a:latin typeface="Times New Roman"/>
                <a:cs typeface="Times New Roman"/>
                <a:sym typeface="Times New Roman"/>
              </a:rPr>
              <a:t>regelmässigen</a:t>
            </a:r>
            <a:r>
              <a:rPr lang="de-DE" sz="1800" dirty="0">
                <a:latin typeface="Times New Roman"/>
                <a:cs typeface="Times New Roman"/>
                <a:sym typeface="Times New Roman"/>
              </a:rPr>
              <a:t> Medienmitteilungen über die Tätigkeiten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(Ergebnis der Wahlen usw.) und des Büros (Empfang einer Delegation usw.). Es lädt die akkreditierten Medienschaffenden auch zur Teilnahme am offiziellen Ausflug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ein.</a:t>
            </a:r>
          </a:p>
          <a:p>
            <a:pPr lvl="1" algn="just"/>
            <a:r>
              <a:rPr lang="de-DE" sz="1800" dirty="0">
                <a:latin typeface="Times New Roman"/>
                <a:cs typeface="Times New Roman"/>
                <a:sym typeface="Times New Roman"/>
              </a:rPr>
              <a:t>Während der Parlamentssessionen stehen die Änderungsanträge, die Abstimmungs- und die Wahlergebnisse den Medien zur Verfügung. Die Website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ist auch ein leistungsfähiges Instrument, um nützliche Informationen zu übermitteln.</a:t>
            </a:r>
          </a:p>
          <a:p>
            <a:pPr lvl="1" algn="just"/>
            <a:r>
              <a:rPr lang="de-DE" sz="1800" dirty="0">
                <a:latin typeface="Times New Roman"/>
                <a:cs typeface="Times New Roman"/>
                <a:sym typeface="Times New Roman"/>
              </a:rPr>
              <a:t>Das Sekretariat beantwortet zudem </a:t>
            </a:r>
            <a:r>
              <a:rPr lang="de-DE" sz="1800" dirty="0" err="1">
                <a:latin typeface="Times New Roman"/>
                <a:cs typeface="Times New Roman"/>
                <a:sym typeface="Times New Roman"/>
              </a:rPr>
              <a:t>regelmässig</a:t>
            </a:r>
            <a:r>
              <a:rPr lang="de-DE" sz="1800" dirty="0">
                <a:latin typeface="Times New Roman"/>
                <a:cs typeface="Times New Roman"/>
                <a:sym typeface="Times New Roman"/>
              </a:rPr>
              <a:t> Fragen </a:t>
            </a:r>
            <a:r>
              <a:rPr lang="de-DE" sz="1800" dirty="0" err="1">
                <a:latin typeface="Times New Roman"/>
                <a:cs typeface="Times New Roman"/>
                <a:sym typeface="Times New Roman"/>
              </a:rPr>
              <a:t>ausserhalb</a:t>
            </a:r>
            <a:r>
              <a:rPr lang="de-DE" sz="1800" dirty="0">
                <a:latin typeface="Times New Roman"/>
                <a:cs typeface="Times New Roman"/>
                <a:sym typeface="Times New Roman"/>
              </a:rPr>
              <a:t> der Sessionen (per E-Mail oder per Telefon).</a:t>
            </a:r>
          </a:p>
          <a:p>
            <a:pPr lvl="1" algn="just"/>
            <a:r>
              <a:rPr lang="de-DE" sz="1800" dirty="0">
                <a:latin typeface="Times New Roman"/>
                <a:cs typeface="Times New Roman"/>
                <a:sym typeface="Times New Roman"/>
              </a:rPr>
              <a:t>Im Jahr 2024 trafen sich der Präsident und die Generalsekretärin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zweimal mit Vertreterinnen und Vertretern der Medien zu einem Essen (Februar und November).</a:t>
            </a:r>
            <a:endParaRPr lang="fr-FR" sz="1800" b="1" dirty="0">
              <a:solidFill>
                <a:srgbClr val="FF0000"/>
              </a:solidFill>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476250"/>
            <a:ext cx="8242300" cy="949325"/>
          </a:xfrm>
        </p:spPr>
        <p:txBody>
          <a:bodyPr>
            <a:normAutofit fontScale="90000"/>
          </a:bodyPr>
          <a:lstStyle/>
          <a:p>
            <a:r>
              <a:rPr lang="de-DE">
                <a:latin typeface="Arial"/>
                <a:sym typeface="Arial"/>
              </a:rPr>
              <a:t>12. Beziehungen zu den Medien</a:t>
            </a:r>
            <a:br>
              <a:rPr lang="de-DE">
                <a:latin typeface="Arial"/>
                <a:sym typeface="Arial"/>
              </a:rPr>
            </a:br>
            <a:r>
              <a:rPr lang="de-DE">
                <a:latin typeface="Arial"/>
                <a:sym typeface="Arial"/>
              </a:rPr>
              <a:t>—</a:t>
            </a: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395536" y="1728267"/>
            <a:ext cx="8242298" cy="4616648"/>
          </a:xfrm>
        </p:spPr>
        <p:txBody>
          <a:bodyPr>
            <a:normAutofit/>
          </a:bodyPr>
          <a:lstStyle/>
          <a:p>
            <a:pPr marL="541338" indent="-365125"/>
            <a:r>
              <a:rPr lang="de-DE" sz="1800" b="0">
                <a:latin typeface="Times New Roman"/>
                <a:cs typeface="Times New Roman"/>
                <a:sym typeface="Times New Roman"/>
              </a:rPr>
              <a:t>Das Register der Interessenbindungen wird auf der Website «Parlinfo» veröffentlicht und vom Sekretariat des Grossen Rates regelmässig nachgeführt.  </a:t>
            </a:r>
          </a:p>
          <a:p>
            <a:pPr marL="541338" indent="-365125"/>
            <a:r>
              <a:rPr lang="de-DE" sz="1800" b="0">
                <a:latin typeface="Times New Roman"/>
                <a:cs typeface="Times New Roman"/>
                <a:sym typeface="Times New Roman"/>
              </a:rPr>
              <a:t>Es ist zu beachten, dass der Inhalt des Registers der Interessenbindungen jeder Grossrätin und jedes Grossrats in deren alleinigen Verantwortung liegt. Das SGR übernimmt für die Richtigkeit der angegebenen Informationen keine Garantie. </a:t>
            </a:r>
          </a:p>
          <a:p>
            <a:pPr marL="541338" indent="-365125" algn="l">
              <a:spcAft>
                <a:spcPts val="1800"/>
              </a:spcAft>
            </a:pPr>
            <a:r>
              <a:rPr lang="de-DE" sz="1800" b="0">
                <a:latin typeface="Times New Roman"/>
                <a:cs typeface="Times New Roman"/>
                <a:sym typeface="Times New Roman"/>
              </a:rPr>
              <a:t>Das Gesetz über die Politikfinanzierung (PolFiG), das am 16. Dezember 2020 verabschiedet wurde und am 1. Januar 2021 in Kraft getreten ist, verpflichtet die Mitglieder des Grossen Rates, die Einkommen aus ihrem Mandat und Einkommen aus Tätigkeiten, die mit dem Mandat zusammenhängen, zu deklarieren und zu veröffentlichen (dies betrifft alle Entschädigungen, die sie in Anwendung der Gesetzgebung über den Grossen Rat erhalten).</a:t>
            </a:r>
            <a:r>
              <a:rPr lang="de-DE" sz="1800">
                <a:latin typeface="Times New Roman"/>
                <a:cs typeface="Times New Roman"/>
                <a:sym typeface="Times New Roman"/>
              </a:rPr>
              <a:t> </a:t>
            </a:r>
            <a:r>
              <a:rPr lang="de-DE" sz="1800" b="0">
                <a:solidFill>
                  <a:srgbClr val="000000"/>
                </a:solidFill>
                <a:latin typeface="Times New Roman"/>
                <a:cs typeface="Times New Roman"/>
                <a:sym typeface="Times New Roman"/>
              </a:rPr>
              <a:t>Die Liste der Einkommen muss bis Ende August jedes Kalenderjahres an die Staatskanzlei übermittelt werden. Die Staatskanzlei und die Kantonale Steuerverwaltung (KSTV) arbeiten zusammen, um stichprobenweise zu prüfen, ob alle Einkommen deklariert wurden. Für die Erklärungen des Jahres 2023 hat die Staatskanzlei vier Fälle bei der zuständigen Strafverfolgungsbehörde wegen nicht deklarierter Einkommen angezeigt. </a:t>
            </a:r>
          </a:p>
          <a:p>
            <a:endParaRPr lang="fr-CH" sz="1800" b="0" dirty="0">
              <a:solidFill>
                <a:srgbClr val="000000"/>
              </a:solidFill>
              <a:latin typeface="Times New Roman" panose="02020603050405020304" pitchFamily="18" charset="0"/>
              <a:cs typeface="Times New Roman" panose="02020603050405020304" pitchFamily="18" charset="0"/>
            </a:endParaRPr>
          </a:p>
          <a:p>
            <a:endParaRPr lang="fr-CH" sz="1800" b="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304800"/>
            <a:ext cx="8242300" cy="1423988"/>
          </a:xfrm>
        </p:spPr>
        <p:txBody>
          <a:bodyPr>
            <a:normAutofit fontScale="90000"/>
          </a:bodyPr>
          <a:lstStyle/>
          <a:p>
            <a:r>
              <a:rPr lang="de-DE">
                <a:latin typeface="Arial"/>
                <a:sym typeface="Arial"/>
              </a:rPr>
              <a:t>13. InfoG, Register der Interessenbindungen und PolFiG </a:t>
            </a:r>
            <a:r>
              <a:rPr lang="de-DE" sz="2000">
                <a:latin typeface="Arial"/>
                <a:sym typeface="Arial"/>
              </a:rPr>
              <a:t>(Transparenz der Einkommen)</a:t>
            </a:r>
            <a:br>
              <a:rPr lang="de-DE">
                <a:latin typeface="Arial"/>
                <a:sym typeface="Arial"/>
              </a:rPr>
            </a:br>
            <a:r>
              <a:rPr lang="de-DE">
                <a:latin typeface="Arial"/>
                <a:sym typeface="Arial"/>
              </a:rPr>
              <a:t>—</a:t>
            </a: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200" y="1242620"/>
            <a:ext cx="8242298" cy="4262705"/>
          </a:xfrm>
        </p:spPr>
        <p:txBody>
          <a:bodyPr>
            <a:normAutofit/>
          </a:bodyPr>
          <a:lstStyle/>
          <a:p>
            <a:pPr lvl="1"/>
            <a:endParaRPr lang="fr-CH" sz="1800" dirty="0">
              <a:latin typeface="Times New Roman" pitchFamily="18" charset="0"/>
              <a:cs typeface="Times New Roman" pitchFamily="18" charset="0"/>
            </a:endParaRPr>
          </a:p>
          <a:p>
            <a:pPr lvl="1"/>
            <a:r>
              <a:rPr lang="de-DE" sz="1800" dirty="0">
                <a:latin typeface="Times New Roman"/>
                <a:cs typeface="Times New Roman"/>
                <a:sym typeface="Times New Roman"/>
              </a:rPr>
              <a:t>Das Jahr 2024 war ein normales Jahr für die Informatikabteilung des SGR. </a:t>
            </a:r>
          </a:p>
          <a:p>
            <a:pPr lvl="1" algn="just"/>
            <a:r>
              <a:rPr lang="de-DE" sz="1800" dirty="0">
                <a:latin typeface="Times New Roman"/>
                <a:cs typeface="Times New Roman"/>
                <a:sym typeface="Times New Roman"/>
              </a:rPr>
              <a:t>Das Projekt </a:t>
            </a:r>
            <a:r>
              <a:rPr lang="de-DE" sz="1800" dirty="0" err="1">
                <a:latin typeface="Times New Roman"/>
                <a:cs typeface="Times New Roman"/>
                <a:sym typeface="Times New Roman"/>
              </a:rPr>
              <a:t>Parlinfo</a:t>
            </a:r>
            <a:r>
              <a:rPr lang="de-DE" sz="1800" dirty="0">
                <a:latin typeface="Times New Roman"/>
                <a:cs typeface="Times New Roman"/>
                <a:sym typeface="Times New Roman"/>
              </a:rPr>
              <a:t> wurde 2024 gestartet. Dieses Projekt hat viele Fragestellungen aufgeworfen und hat sich in den Sumpf des ITA gewagt. Ob es dessen </a:t>
            </a:r>
            <a:r>
              <a:rPr lang="de-DE" sz="1800" dirty="0" err="1">
                <a:latin typeface="Times New Roman"/>
                <a:cs typeface="Times New Roman"/>
                <a:sym typeface="Times New Roman"/>
              </a:rPr>
              <a:t>ausschliessliche</a:t>
            </a:r>
            <a:r>
              <a:rPr lang="de-DE" sz="1800" dirty="0">
                <a:latin typeface="Times New Roman"/>
                <a:cs typeface="Times New Roman"/>
                <a:sym typeface="Times New Roman"/>
              </a:rPr>
              <a:t> Domäne ist oder nicht, sei dahingestellt, aber das Projekt </a:t>
            </a:r>
            <a:r>
              <a:rPr lang="de-DE" sz="1800" dirty="0" err="1">
                <a:latin typeface="Times New Roman"/>
                <a:cs typeface="Times New Roman"/>
                <a:sym typeface="Times New Roman"/>
              </a:rPr>
              <a:t>Parlinfo</a:t>
            </a:r>
            <a:r>
              <a:rPr lang="de-DE" sz="1800" dirty="0">
                <a:latin typeface="Times New Roman"/>
                <a:cs typeface="Times New Roman"/>
                <a:sym typeface="Times New Roman"/>
              </a:rPr>
              <a:t> nimmt Gestalt an und dürfte zur Zufriedenheit aller </a:t>
            </a:r>
            <a:r>
              <a:rPr lang="de-DE" sz="1800" dirty="0" err="1">
                <a:latin typeface="Times New Roman"/>
                <a:cs typeface="Times New Roman"/>
                <a:sym typeface="Times New Roman"/>
              </a:rPr>
              <a:t>Grossrätinnen</a:t>
            </a:r>
            <a:r>
              <a:rPr lang="de-DE" sz="1800" dirty="0">
                <a:latin typeface="Times New Roman"/>
                <a:cs typeface="Times New Roman"/>
                <a:sym typeface="Times New Roman"/>
              </a:rPr>
              <a:t> und </a:t>
            </a:r>
            <a:r>
              <a:rPr lang="de-DE" sz="1800" dirty="0" err="1">
                <a:latin typeface="Times New Roman"/>
                <a:cs typeface="Times New Roman"/>
                <a:sym typeface="Times New Roman"/>
              </a:rPr>
              <a:t>Grossräten</a:t>
            </a:r>
            <a:r>
              <a:rPr lang="de-DE" sz="1800" dirty="0">
                <a:latin typeface="Times New Roman"/>
                <a:cs typeface="Times New Roman"/>
                <a:sym typeface="Times New Roman"/>
              </a:rPr>
              <a:t> ausfallen. Die Aufschaltung der neuen Website für die Öffentlichkeit ist für Mitte Juni 2025 geplant. </a:t>
            </a:r>
            <a:endParaRPr lang="fr-CH" sz="1800" dirty="0">
              <a:latin typeface="Times New Roman" pitchFamily="18" charset="0"/>
              <a:cs typeface="Times New Roman" pitchFamily="18" charset="0"/>
            </a:endParaRPr>
          </a:p>
          <a:p>
            <a:pPr lvl="1" algn="just"/>
            <a:r>
              <a:rPr lang="de-DE" sz="1800" dirty="0">
                <a:latin typeface="Times New Roman"/>
                <a:cs typeface="Times New Roman"/>
                <a:sym typeface="Times New Roman"/>
              </a:rPr>
              <a:t>Zu diesen verschiedenen Projekten kommt noch die Technologiebeobachtung, um die neuen Verbesserungen und technischen Herausforderungen für die kommenden Jahre, wie KI und andere technologische Grundlagen, auf die wir uns stützen müssen, zu finden.</a:t>
            </a:r>
          </a:p>
          <a:p>
            <a:pPr lvl="1" algn="just"/>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
        <p:nvSpPr>
          <p:cNvPr id="76810" name="Titel 46"/>
          <p:cNvSpPr>
            <a:spLocks noGrp="1"/>
          </p:cNvSpPr>
          <p:nvPr>
            <p:ph type="title" idx="4294967295"/>
            <p:custDataLst>
              <p:tags r:id="rId2"/>
            </p:custDataLst>
          </p:nvPr>
        </p:nvSpPr>
        <p:spPr>
          <a:xfrm>
            <a:off x="901700" y="836712"/>
            <a:ext cx="8242300" cy="515963"/>
          </a:xfrm>
        </p:spPr>
        <p:txBody>
          <a:bodyPr>
            <a:normAutofit fontScale="90000"/>
          </a:bodyPr>
          <a:lstStyle/>
          <a:p>
            <a:r>
              <a:rPr lang="de-DE">
                <a:solidFill>
                  <a:srgbClr val="333333"/>
                </a:solidFill>
                <a:latin typeface="Arial"/>
                <a:sym typeface="Arial"/>
              </a:rPr>
              <a:t>14. Informatik</a:t>
            </a:r>
            <a:br>
              <a:rPr lang="de-DE">
                <a:latin typeface="Arial"/>
                <a:sym typeface="Arial"/>
              </a:rPr>
            </a:br>
            <a:r>
              <a:rPr lang="de-DE">
                <a:latin typeface="Arial"/>
                <a:sym typeface="Arial"/>
              </a:rPr>
              <a:t>—</a:t>
            </a:r>
            <a:br>
              <a:rPr lang="de-DE">
                <a:latin typeface="Arial"/>
                <a:sym typeface="Arial"/>
              </a:rPr>
            </a:br>
            <a:endParaRPr lang="fr-CH" dirty="0">
              <a:latin typeface="Arial"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41"/>
          <p:cNvSpPr>
            <a:spLocks noGrp="1"/>
          </p:cNvSpPr>
          <p:nvPr>
            <p:ph type="body" sz="quarter" idx="12"/>
            <p:custDataLst>
              <p:tags r:id="rId1"/>
            </p:custDataLst>
          </p:nvPr>
        </p:nvSpPr>
        <p:spPr>
          <a:xfrm>
            <a:off x="457200" y="1628800"/>
            <a:ext cx="8242298" cy="2292935"/>
          </a:xfrm>
        </p:spPr>
        <p:txBody>
          <a:bodyPr>
            <a:normAutofit/>
          </a:bodyPr>
          <a:lstStyle/>
          <a:p>
            <a:pPr lvl="1" algn="just">
              <a:buClr>
                <a:srgbClr val="000000"/>
              </a:buClr>
            </a:pPr>
            <a:r>
              <a:rPr lang="de-DE" sz="1800">
                <a:latin typeface="Times New Roman"/>
                <a:cs typeface="Times New Roman"/>
                <a:sym typeface="Times New Roman"/>
              </a:rPr>
              <a:t>Das Sekretariat des Grossen Rates ist Gesellschafterin bei der Konferenz der Parlamentssekretäre, einer einfachen Gesellschaft, die sich aus der Mehrheit der kantonalen Parlamente zusammensetzt. Das Ziel der Konferenz ist es, eine Informationsplattform für alle Kantonsparlamente aufzubauen; auf ihr werden alle Informationen und Daten, die laut den Parlamenten von Belang sind, veröffentlicht.</a:t>
            </a:r>
          </a:p>
          <a:p>
            <a:pPr lvl="1" algn="just">
              <a:buClr>
                <a:srgbClr val="000000"/>
              </a:buClr>
            </a:pPr>
            <a:r>
              <a:rPr lang="de-DE" sz="1800">
                <a:latin typeface="Times New Roman"/>
                <a:cs typeface="Times New Roman"/>
                <a:sym typeface="Times New Roman"/>
              </a:rPr>
              <a:t>Das Sekretariat des Grossen Rates arbeitet auch mit dem Sekretariat der Interparlamentarischen Koordinationsstelle BIC zusammen, insbesondere im Hinblick auf die Überwachung der interkantonalen Vereinbarungen, die sich in Verhandlung/Ratifizierung befinden.</a:t>
            </a:r>
          </a:p>
        </p:txBody>
      </p:sp>
      <p:sp>
        <p:nvSpPr>
          <p:cNvPr id="76810" name="Titel 46"/>
          <p:cNvSpPr>
            <a:spLocks noGrp="1"/>
          </p:cNvSpPr>
          <p:nvPr>
            <p:ph type="title" idx="4294967295"/>
            <p:custDataLst>
              <p:tags r:id="rId2"/>
            </p:custDataLst>
          </p:nvPr>
        </p:nvSpPr>
        <p:spPr>
          <a:xfrm>
            <a:off x="901700" y="404813"/>
            <a:ext cx="8242300" cy="949325"/>
          </a:xfrm>
        </p:spPr>
        <p:txBody>
          <a:bodyPr>
            <a:normAutofit fontScale="90000"/>
          </a:bodyPr>
          <a:lstStyle/>
          <a:p>
            <a:r>
              <a:rPr lang="de-DE">
                <a:latin typeface="Arial"/>
                <a:sym typeface="Arial"/>
              </a:rPr>
              <a:t>15. Aussenbeziehungen</a:t>
            </a:r>
            <a:br>
              <a:rPr lang="de-DE">
                <a:latin typeface="Arial"/>
                <a:sym typeface="Arial"/>
              </a:rPr>
            </a:br>
            <a:r>
              <a:rPr lang="de-DE">
                <a:latin typeface="Arial"/>
                <a:sym typeface="Arial"/>
              </a:rPr>
              <a:t>—</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1844824"/>
            <a:ext cx="8242298" cy="4092848"/>
          </a:xfrm>
        </p:spPr>
        <p:txBody>
          <a:bodyPr>
            <a:normAutofit fontScale="92500" lnSpcReduction="20000"/>
          </a:bodyPr>
          <a:lstStyle/>
          <a:p>
            <a:pPr lvl="1" algn="just"/>
            <a:r>
              <a:rPr lang="de-DE" sz="1800" dirty="0">
                <a:latin typeface="Times New Roman"/>
                <a:cs typeface="Times New Roman"/>
                <a:sym typeface="Times New Roman"/>
              </a:rPr>
              <a:t>Aufgrund des Vertrags über die Mitwirkung der Parlamente (</a:t>
            </a:r>
            <a:r>
              <a:rPr lang="de-DE" sz="1800" dirty="0" err="1">
                <a:latin typeface="Times New Roman"/>
                <a:cs typeface="Times New Roman"/>
                <a:sym typeface="Times New Roman"/>
              </a:rPr>
              <a:t>ParlVer</a:t>
            </a:r>
            <a:r>
              <a:rPr lang="de-DE" sz="1800" dirty="0">
                <a:latin typeface="Times New Roman"/>
                <a:cs typeface="Times New Roman"/>
                <a:sym typeface="Times New Roman"/>
              </a:rPr>
              <a:t>) ist der </a:t>
            </a:r>
            <a:r>
              <a:rPr lang="de-DE" sz="1800" dirty="0" err="1">
                <a:latin typeface="Times New Roman"/>
                <a:cs typeface="Times New Roman"/>
                <a:sym typeface="Times New Roman"/>
              </a:rPr>
              <a:t>Grosse</a:t>
            </a:r>
            <a:r>
              <a:rPr lang="de-DE" sz="1800" dirty="0">
                <a:latin typeface="Times New Roman"/>
                <a:cs typeface="Times New Roman"/>
                <a:sym typeface="Times New Roman"/>
              </a:rPr>
              <a:t> Rat in sieben interparlamentarischen Aufsichtskommissionen (IPK) vertreten. Diese beaufsichtigen den Vollzug der Westschweizer Schulvereinbarung (IAK CSR), die strafrechtliche </a:t>
            </a:r>
            <a:r>
              <a:rPr lang="de-DE" sz="1800" dirty="0" err="1">
                <a:latin typeface="Times New Roman"/>
                <a:cs typeface="Times New Roman"/>
                <a:sym typeface="Times New Roman"/>
              </a:rPr>
              <a:t>Einschliessung</a:t>
            </a:r>
            <a:r>
              <a:rPr lang="de-DE" sz="1800" dirty="0">
                <a:latin typeface="Times New Roman"/>
                <a:cs typeface="Times New Roman"/>
                <a:sym typeface="Times New Roman"/>
              </a:rPr>
              <a:t> Erwachsener und Jugendlicher (IPK «strafrechtliche </a:t>
            </a:r>
            <a:r>
              <a:rPr lang="de-DE" sz="1800" dirty="0" err="1">
                <a:latin typeface="Times New Roman"/>
                <a:cs typeface="Times New Roman"/>
                <a:sym typeface="Times New Roman"/>
              </a:rPr>
              <a:t>Einschliessung</a:t>
            </a:r>
            <a:r>
              <a:rPr lang="de-DE" sz="1800" dirty="0">
                <a:latin typeface="Times New Roman"/>
                <a:cs typeface="Times New Roman"/>
                <a:sym typeface="Times New Roman"/>
              </a:rPr>
              <a:t>»), das Interkantonale Gymnasium der Region Broye (IPK GYB), das Interkantonale Spital der Broye (IPK-HIB), die Fachhochschule Westschweiz (IPK HES-SO), den interkantonalen Unterhaltsdienst für das </a:t>
            </a:r>
            <a:r>
              <a:rPr lang="de-DE" sz="1800" dirty="0" err="1">
                <a:latin typeface="Times New Roman"/>
                <a:cs typeface="Times New Roman"/>
                <a:sym typeface="Times New Roman"/>
              </a:rPr>
              <a:t>Nationalstrassennetz</a:t>
            </a:r>
            <a:r>
              <a:rPr lang="de-DE" sz="1800" dirty="0">
                <a:latin typeface="Times New Roman"/>
                <a:cs typeface="Times New Roman"/>
                <a:sym typeface="Times New Roman"/>
              </a:rPr>
              <a:t> (IPK SIERA) und die Westschweizer Vereinbarung über Geldspiele (IPK CORJA).</a:t>
            </a:r>
          </a:p>
          <a:p>
            <a:pPr lvl="1" algn="just"/>
            <a:r>
              <a:rPr lang="de-DE" sz="1800" dirty="0">
                <a:latin typeface="Times New Roman"/>
                <a:cs typeface="Times New Roman"/>
                <a:sym typeface="Times New Roman"/>
              </a:rPr>
              <a:t>Am 21. November 2024 wählte der </a:t>
            </a:r>
            <a:r>
              <a:rPr lang="de-DE" sz="1800" dirty="0" err="1">
                <a:latin typeface="Times New Roman"/>
                <a:cs typeface="Times New Roman"/>
                <a:sym typeface="Times New Roman"/>
              </a:rPr>
              <a:t>Grosse</a:t>
            </a:r>
            <a:r>
              <a:rPr lang="de-DE" sz="1800" dirty="0">
                <a:latin typeface="Times New Roman"/>
                <a:cs typeface="Times New Roman"/>
                <a:sym typeface="Times New Roman"/>
              </a:rPr>
              <a:t> Rat drei Mitglieder einer neuen interparlamentarischen Kommission, die mit der Kontrolle der Umsetzung der Interkantonalen Vereinbarung über die Digitalisierung des Gesundheitswesens (IPK Digitalisierung des Gesundheitswesens) beauftragt ist. Diese achte IPK wird zum ersten Mal im Laufe des Jahres 2025 tagen.</a:t>
            </a:r>
          </a:p>
          <a:p>
            <a:pPr lvl="1" algn="just"/>
            <a:r>
              <a:rPr lang="de-DE" sz="1800" dirty="0">
                <a:latin typeface="Times New Roman"/>
                <a:cs typeface="Times New Roman"/>
                <a:sym typeface="Times New Roman"/>
              </a:rPr>
              <a:t>Im Jahr 2024 übernahm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die Verantwortung für das Sekretariat der IPK «strafrechtlicher Freiheitsentzug» und der IPK GYB. Es organisierte für diese zwei Organe drei Plenarversammlungen sowie eine Sitzung für das Büro der IPK strafrechtlicher Freiheitsentzug.</a:t>
            </a:r>
          </a:p>
          <a:p>
            <a:pPr lvl="1" algn="just"/>
            <a:r>
              <a:rPr lang="de-DE" sz="1800" dirty="0">
                <a:latin typeface="Times New Roman"/>
                <a:cs typeface="Times New Roman"/>
                <a:sym typeface="Times New Roman"/>
              </a:rPr>
              <a:t>Es organisiert die Vorbereitungssitzungen für die Freiburger Delegationen in einigen dieser interparlamentarischen Kommissionen. 2024 hat die Freiburger Delegation der IPK HIB viermal getagt. </a:t>
            </a:r>
          </a:p>
        </p:txBody>
      </p:sp>
      <p:sp>
        <p:nvSpPr>
          <p:cNvPr id="76810" name="Titel 46"/>
          <p:cNvSpPr>
            <a:spLocks noGrp="1"/>
          </p:cNvSpPr>
          <p:nvPr>
            <p:ph type="title" idx="4294967295"/>
            <p:custDataLst>
              <p:tags r:id="rId2"/>
            </p:custDataLst>
          </p:nvPr>
        </p:nvSpPr>
        <p:spPr>
          <a:xfrm>
            <a:off x="901700" y="476251"/>
            <a:ext cx="8242300" cy="864518"/>
          </a:xfrm>
        </p:spPr>
        <p:txBody>
          <a:bodyPr>
            <a:normAutofit fontScale="90000"/>
          </a:bodyPr>
          <a:lstStyle/>
          <a:p>
            <a:r>
              <a:rPr lang="de-DE">
                <a:latin typeface="Arial"/>
                <a:sym typeface="Arial"/>
              </a:rPr>
              <a:t>16. Interparlamentarische Geschäftsprüfung</a:t>
            </a:r>
            <a:br>
              <a:rPr lang="de-DE">
                <a:latin typeface="Arial"/>
                <a:sym typeface="Arial"/>
              </a:rPr>
            </a:br>
            <a:r>
              <a:rPr lang="de-DE">
                <a:latin typeface="Arial"/>
                <a:sym typeface="Arial"/>
              </a:rPr>
              <a:t>—</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platzhalter 41"/>
          <p:cNvSpPr>
            <a:spLocks noGrp="1"/>
          </p:cNvSpPr>
          <p:nvPr>
            <p:ph type="body" sz="quarter" idx="12"/>
            <p:custDataLst>
              <p:tags r:id="rId1"/>
            </p:custDataLst>
          </p:nvPr>
        </p:nvSpPr>
        <p:spPr>
          <a:xfrm>
            <a:off x="457200" y="2252310"/>
            <a:ext cx="8242298" cy="561429"/>
          </a:xfrm>
        </p:spPr>
        <p:txBody>
          <a:bodyPr>
            <a:noAutofit/>
          </a:bodyPr>
          <a:lstStyle/>
          <a:p>
            <a:pPr lvl="1"/>
            <a:r>
              <a:rPr lang="de-DE" sz="1800">
                <a:latin typeface="Times New Roman"/>
                <a:cs typeface="Times New Roman"/>
                <a:sym typeface="Times New Roman"/>
              </a:rPr>
              <a:t>Ebenfalls aufgrund des ParlVer wird der Grosse Rat regelmässig eingeladen, an den Arbeiten der interparlamentarischen Kommissionen mitzuwirken, die beauftragt sind, Entwürfe von interkantonalen Verträgen zu prüfen (Vernehmlassungs-IPK).</a:t>
            </a:r>
          </a:p>
          <a:p>
            <a:pPr lvl="1"/>
            <a:r>
              <a:rPr lang="de-DE" sz="1800">
                <a:latin typeface="Times New Roman"/>
                <a:cs typeface="Times New Roman"/>
                <a:sym typeface="Times New Roman"/>
              </a:rPr>
              <a:t>Am 19. April 2024 richtete die BIC ein Schreiben an die Grossen Räte der Kantone Freiburg, Waadt, Wallis, Neuenburg, Genf und Jura und forderte sie auf, sich zur Einsetzung einer Vernehmlassungs-IPK zu äussern, die den Entwurf einer Interkantonalen Vereinbarung über den Datenaustausch zum Betrieb gemeinsamer Abfrageplattformen und gemeinsamen Datenbanksystemen (POLAP), ein nationales Projekt, prüfen soll. An ihrer ordentlichen Sitzung vom 3. Mai 2024 beschloss die Kommission für auswärtige Angelegenheiten (KAA) nach Anhörung verschiedener Fachleute einstimmig, auf die Einrichtung einer solchen Vernehmlassungs-IPK zu verzichten. Da die übrigen Mitgliedskantone des ParlVer dasselbe beschlossen haben, wurde keine IPK für die Vernehmlassung eingesetzt.</a:t>
            </a:r>
          </a:p>
        </p:txBody>
      </p:sp>
      <p:sp>
        <p:nvSpPr>
          <p:cNvPr id="76810" name="Titel 46"/>
          <p:cNvSpPr>
            <a:spLocks noGrp="1"/>
          </p:cNvSpPr>
          <p:nvPr>
            <p:ph type="title" idx="4294967295"/>
            <p:custDataLst>
              <p:tags r:id="rId2"/>
            </p:custDataLst>
          </p:nvPr>
        </p:nvSpPr>
        <p:spPr>
          <a:xfrm>
            <a:off x="901700" y="692696"/>
            <a:ext cx="8242300" cy="561429"/>
          </a:xfrm>
        </p:spPr>
        <p:txBody>
          <a:bodyPr>
            <a:normAutofit fontScale="90000"/>
          </a:bodyPr>
          <a:lstStyle/>
          <a:p>
            <a:r>
              <a:rPr lang="de-DE">
                <a:latin typeface="Arial"/>
                <a:sym typeface="Arial"/>
              </a:rPr>
              <a:t>17. Interparlamentarische Vernehmlassungen</a:t>
            </a:r>
            <a:br>
              <a:rPr lang="de-DE">
                <a:latin typeface="Arial"/>
                <a:sym typeface="Arial"/>
              </a:rPr>
            </a:br>
            <a:r>
              <a:rPr lang="de-DE">
                <a:latin typeface="Arial"/>
                <a:sym typeface="Arial"/>
              </a:rPr>
              <a:t>—</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8" name="Objekt 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1"/>
            </p:custDataLst>
          </p:nvPr>
        </p:nvSpPr>
        <p:spPr>
          <a:xfrm>
            <a:off x="457200" y="476672"/>
            <a:ext cx="5770984" cy="893986"/>
          </a:xfrm>
        </p:spPr>
        <p:txBody>
          <a:bodyPr>
            <a:normAutofit fontScale="90000"/>
          </a:bodyPr>
          <a:lstStyle/>
          <a:p>
            <a:r>
              <a:rPr lang="de-DE">
                <a:latin typeface="Arial"/>
                <a:sym typeface="Arial"/>
              </a:rPr>
              <a:t>Inhaltsverzeichnis</a:t>
            </a:r>
            <a:br>
              <a:rPr lang="de-DE"/>
            </a:br>
            <a:r>
              <a:rPr lang="de-DE"/>
              <a:t>—</a:t>
            </a:r>
          </a:p>
        </p:txBody>
      </p:sp>
      <p:sp>
        <p:nvSpPr>
          <p:cNvPr id="5" name="Rectangle 3"/>
          <p:cNvSpPr txBox="1">
            <a:spLocks/>
          </p:cNvSpPr>
          <p:nvPr>
            <p:custDataLst>
              <p:tags r:id="rId2"/>
            </p:custDataLst>
          </p:nvPr>
        </p:nvSpPr>
        <p:spPr bwMode="auto">
          <a:xfrm>
            <a:off x="4313786" y="1680434"/>
            <a:ext cx="4608512" cy="360098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Beziehungen zum Staatsrat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Beziehungen zu den Medien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InfoG, Register der Interessenbindungen und PolFiG</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de-DE" sz="1800">
                <a:latin typeface="Times New Roman"/>
                <a:cs typeface="Times New Roman"/>
                <a:sym typeface="Times New Roman"/>
              </a:rPr>
              <a:t>Informatik  </a:t>
            </a:r>
          </a:p>
          <a:p>
            <a:pPr marL="361950" lvl="0" indent="-361950" algn="l">
              <a:spcAft>
                <a:spcPct val="50000"/>
              </a:spcAft>
              <a:buClr>
                <a:schemeClr val="tx1"/>
              </a:buClr>
              <a:buFont typeface="Lucida Grande" pitchFamily="-112" charset="0"/>
              <a:buAutoNum type="arabicPeriod" startAt="11"/>
              <a:defRPr/>
            </a:pPr>
            <a:r>
              <a:rPr lang="de-DE" sz="1800">
                <a:latin typeface="Times New Roman"/>
                <a:cs typeface="Times New Roman"/>
                <a:sym typeface="Times New Roman"/>
              </a:rPr>
              <a:t>Aussenbeziehungen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Interparlamentarische Geschäftsprüfung</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Interparlamentarische Vernehmlassungen</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a:latin typeface="Times New Roman"/>
                <a:cs typeface="Times New Roman"/>
                <a:sym typeface="Times New Roman"/>
              </a:rPr>
              <a:t>Veranstaltungen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a:ln>
                  <a:noFill/>
                </a:ln>
                <a:effectLst/>
                <a:uLnTx/>
                <a:uFillTx/>
                <a:latin typeface="Times New Roman"/>
                <a:cs typeface="Times New Roman"/>
                <a:sym typeface="Times New Roman"/>
              </a:rPr>
              <a:t>Ziele 2025</a:t>
            </a:r>
          </a:p>
        </p:txBody>
      </p:sp>
      <p:sp>
        <p:nvSpPr>
          <p:cNvPr id="4" name="Rectangle 3">
            <a:extLst>
              <a:ext uri="{FF2B5EF4-FFF2-40B4-BE49-F238E27FC236}">
                <a16:creationId xmlns:a16="http://schemas.microsoft.com/office/drawing/2014/main" id="{95CE35AC-D6BB-9BAC-6DC8-DAA7FADB7B2F}"/>
              </a:ext>
            </a:extLst>
          </p:cNvPr>
          <p:cNvSpPr>
            <a:spLocks noGrp="1"/>
          </p:cNvSpPr>
          <p:nvPr>
            <p:ph idx="1"/>
            <p:custDataLst>
              <p:tags r:id="rId3"/>
            </p:custDataLst>
          </p:nvPr>
        </p:nvSpPr>
        <p:spPr>
          <a:xfrm>
            <a:off x="457200" y="1628800"/>
            <a:ext cx="3682752" cy="4016484"/>
          </a:xfrm>
        </p:spPr>
        <p:txBody>
          <a:bodyPr>
            <a:normAutofit fontScale="77500" lnSpcReduction="20000"/>
          </a:bodyPr>
          <a:lstStyle/>
          <a:p>
            <a:pPr marL="361950" indent="-361950"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Personal</a:t>
            </a: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Voranschlag</a:t>
            </a: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Sessionen</a:t>
            </a: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Büro</a:t>
            </a: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Kommissionen</a:t>
            </a: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Tagblätter des </a:t>
            </a:r>
            <a:r>
              <a:rPr lang="de-DE" sz="2100" dirty="0" err="1">
                <a:latin typeface="Times New Roman"/>
                <a:ea typeface="ＭＳ Ｐゴシック"/>
                <a:cs typeface="Times New Roman"/>
                <a:sym typeface="Times New Roman"/>
              </a:rPr>
              <a:t>Grossen</a:t>
            </a:r>
            <a:r>
              <a:rPr lang="de-DE" sz="2100" dirty="0">
                <a:latin typeface="Times New Roman"/>
                <a:ea typeface="ＭＳ Ｐゴシック"/>
                <a:cs typeface="Times New Roman"/>
                <a:sym typeface="Times New Roman"/>
              </a:rPr>
              <a:t> Rates</a:t>
            </a: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parlamentarische </a:t>
            </a:r>
            <a:r>
              <a:rPr lang="de-DE" sz="2100" dirty="0" err="1">
                <a:latin typeface="Times New Roman"/>
                <a:ea typeface="ＭＳ Ｐゴシック"/>
                <a:cs typeface="Times New Roman"/>
                <a:sym typeface="Times New Roman"/>
              </a:rPr>
              <a:t>Vorstösse</a:t>
            </a:r>
            <a:endParaRPr lang="de-DE" sz="2100" dirty="0">
              <a:latin typeface="Times New Roman"/>
              <a:ea typeface="ＭＳ Ｐゴシック"/>
              <a:cs typeface="Times New Roman"/>
              <a:sym typeface="Times New Roman"/>
            </a:endParaRPr>
          </a:p>
          <a:p>
            <a:pPr defTabSz="457200" fontAlgn="base">
              <a:lnSpc>
                <a:spcPct val="120000"/>
              </a:lnSpc>
              <a:spcBef>
                <a:spcPct val="0"/>
              </a:spcBef>
              <a:buFont typeface="Lucida Grande" pitchFamily="-112" charset="0"/>
              <a:buAutoNum type="arabicPeriod"/>
              <a:defRPr/>
            </a:pPr>
            <a:r>
              <a:rPr lang="de-DE" sz="2100" dirty="0" err="1">
                <a:latin typeface="Times New Roman"/>
                <a:ea typeface="ＭＳ Ｐゴシック"/>
                <a:cs typeface="Times New Roman"/>
                <a:sym typeface="Times New Roman"/>
              </a:rPr>
              <a:t>Volksmotionen</a:t>
            </a:r>
            <a:endParaRPr lang="de-DE" sz="2100" dirty="0">
              <a:latin typeface="Times New Roman"/>
              <a:ea typeface="ＭＳ Ｐゴシック"/>
              <a:cs typeface="Times New Roman"/>
              <a:sym typeface="Times New Roman"/>
            </a:endParaRP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Wahlen</a:t>
            </a:r>
          </a:p>
          <a:p>
            <a:pPr defTabSz="457200" fontAlgn="base">
              <a:lnSpc>
                <a:spcPct val="120000"/>
              </a:lnSpc>
              <a:spcBef>
                <a:spcPct val="0"/>
              </a:spcBef>
              <a:buFont typeface="Lucida Grande" pitchFamily="-112" charset="0"/>
              <a:buAutoNum type="arabicPeriod"/>
              <a:defRPr/>
            </a:pPr>
            <a:r>
              <a:rPr lang="de-DE" sz="2100" dirty="0">
                <a:latin typeface="Times New Roman"/>
                <a:ea typeface="ＭＳ Ｐゴシック"/>
                <a:cs typeface="Times New Roman"/>
                <a:sym typeface="Times New Roman"/>
              </a:rPr>
              <a:t>Laufende Geschäfte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556792"/>
            <a:ext cx="8242300" cy="2848174"/>
          </a:xfrm>
        </p:spPr>
        <p:txBody>
          <a:bodyPr/>
          <a:lstStyle/>
          <a:p>
            <a:pPr>
              <a:buNone/>
            </a:pPr>
            <a:r>
              <a:rPr lang="de-DE" sz="1800" dirty="0">
                <a:latin typeface="Times New Roman"/>
                <a:cs typeface="Times New Roman"/>
                <a:sym typeface="Times New Roman"/>
              </a:rPr>
              <a:t>	</a:t>
            </a:r>
          </a:p>
          <a:p>
            <a:pPr marL="0" indent="0">
              <a:buNone/>
            </a:pPr>
            <a:r>
              <a:rPr lang="de-DE" sz="1800" dirty="0">
                <a:latin typeface="Times New Roman"/>
                <a:cs typeface="Times New Roman"/>
                <a:sym typeface="Times New Roman"/>
              </a:rPr>
              <a:t>2024 organisierte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t>
            </a:r>
          </a:p>
          <a:p>
            <a:pPr marL="285750" indent="-285750">
              <a:buFont typeface="Arial" panose="020B0604020202020204" pitchFamily="34" charset="0"/>
              <a:buChar char="•"/>
            </a:pPr>
            <a:r>
              <a:rPr lang="de-DE" sz="1800" dirty="0">
                <a:latin typeface="Times New Roman"/>
                <a:cs typeface="Times New Roman"/>
                <a:sym typeface="Times New Roman"/>
              </a:rPr>
              <a:t>das Forum der Parlamentsdienste; </a:t>
            </a:r>
          </a:p>
          <a:p>
            <a:pPr marL="285750" indent="-285750">
              <a:buFont typeface="Arial" panose="020B0604020202020204" pitchFamily="34" charset="0"/>
              <a:buChar char="•"/>
            </a:pPr>
            <a:r>
              <a:rPr lang="de-DE" sz="1800" dirty="0">
                <a:latin typeface="Times New Roman"/>
                <a:cs typeface="Times New Roman"/>
                <a:sym typeface="Times New Roman"/>
              </a:rPr>
              <a:t>den Tag der Zweisprachigkeit.</a:t>
            </a: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285750" indent="-285750">
              <a:buFont typeface="Arial" panose="020B0604020202020204" pitchFamily="34" charset="0"/>
              <a:buChar char="•"/>
            </a:pPr>
            <a:endParaRPr lang="fr-CH" sz="1800" dirty="0">
              <a:latin typeface="Times New Roman" pitchFamily="18" charset="0"/>
              <a:cs typeface="Times New Roman" pitchFamily="18" charset="0"/>
            </a:endParaRP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
        <p:nvSpPr>
          <p:cNvPr id="76810" name="Titel 46"/>
          <p:cNvSpPr>
            <a:spLocks noGrp="1"/>
          </p:cNvSpPr>
          <p:nvPr>
            <p:ph type="title"/>
            <p:custDataLst>
              <p:tags r:id="rId1"/>
            </p:custDataLst>
          </p:nvPr>
        </p:nvSpPr>
        <p:spPr>
          <a:xfrm>
            <a:off x="457200" y="1124745"/>
            <a:ext cx="8242300" cy="202455"/>
          </a:xfrm>
        </p:spPr>
        <p:txBody>
          <a:bodyPr>
            <a:normAutofit fontScale="90000"/>
          </a:bodyPr>
          <a:lstStyle/>
          <a:p>
            <a:r>
              <a:rPr lang="de-DE">
                <a:latin typeface="Arial"/>
                <a:sym typeface="Arial"/>
              </a:rPr>
              <a:t>18. Veranstaltungen</a:t>
            </a:r>
            <a:br>
              <a:rPr lang="de-DE">
                <a:latin typeface="Arial"/>
                <a:sym typeface="Arial"/>
              </a:rPr>
            </a:br>
            <a:r>
              <a:rPr lang="de-DE">
                <a:latin typeface="Arial"/>
                <a:sym typeface="Arial"/>
              </a:rPr>
              <a:t>—</a:t>
            </a:r>
            <a:br>
              <a:rPr lang="de-DE">
                <a:latin typeface="Arial"/>
                <a:sym typeface="Arial"/>
              </a:rPr>
            </a:br>
            <a:br>
              <a:rPr lang="de-DE">
                <a:latin typeface="Arial"/>
                <a:sym typeface="Arial"/>
              </a:rPr>
            </a:br>
            <a:endParaRPr lang="fr-CH" dirty="0">
              <a:latin typeface="Arial"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Espace réservé du contenu 11"/>
          <p:cNvSpPr>
            <a:spLocks noGrp="1"/>
          </p:cNvSpPr>
          <p:nvPr>
            <p:ph idx="1"/>
          </p:nvPr>
        </p:nvSpPr>
        <p:spPr>
          <a:xfrm>
            <a:off x="457200" y="1327200"/>
            <a:ext cx="8242300" cy="2354491"/>
          </a:xfrm>
        </p:spPr>
        <p:txBody>
          <a:bodyPr>
            <a:normAutofit lnSpcReduction="10000"/>
          </a:bodyPr>
          <a:lstStyle/>
          <a:p>
            <a:pPr lvl="1">
              <a:buNone/>
            </a:pPr>
            <a:r>
              <a:rPr lang="de-DE" sz="1800" dirty="0">
                <a:latin typeface="Times New Roman"/>
                <a:cs typeface="Times New Roman"/>
                <a:sym typeface="Times New Roman"/>
              </a:rPr>
              <a:t>2025 wird sich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namentlich mit folgenden Geschäften befassen:</a:t>
            </a:r>
          </a:p>
          <a:p>
            <a:pPr lvl="1">
              <a:buNone/>
            </a:pPr>
            <a:endParaRPr lang="fr-CH" sz="1800" dirty="0">
              <a:latin typeface="Times New Roman" pitchFamily="18" charset="0"/>
              <a:cs typeface="Times New Roman" pitchFamily="18" charset="0"/>
            </a:endParaRPr>
          </a:p>
          <a:p>
            <a:pPr lvl="1"/>
            <a:r>
              <a:rPr lang="de-DE" sz="1800" dirty="0">
                <a:latin typeface="Times New Roman"/>
                <a:cs typeface="Times New Roman"/>
                <a:sym typeface="Times New Roman"/>
              </a:rPr>
              <a:t>die Neugestaltung der Website «</a:t>
            </a:r>
            <a:r>
              <a:rPr lang="de-DE" sz="1800" dirty="0" err="1">
                <a:latin typeface="Times New Roman"/>
                <a:cs typeface="Times New Roman"/>
                <a:sym typeface="Times New Roman"/>
              </a:rPr>
              <a:t>Parlinfo</a:t>
            </a:r>
            <a:r>
              <a:rPr lang="de-DE" sz="1800" dirty="0">
                <a:latin typeface="Times New Roman"/>
                <a:cs typeface="Times New Roman"/>
                <a:sym typeface="Times New Roman"/>
              </a:rPr>
              <a:t>», die den </a:t>
            </a:r>
            <a:r>
              <a:rPr lang="de-DE" sz="1800" dirty="0" err="1">
                <a:latin typeface="Times New Roman"/>
                <a:cs typeface="Times New Roman"/>
                <a:sym typeface="Times New Roman"/>
              </a:rPr>
              <a:t>Grossrätinnen</a:t>
            </a:r>
            <a:r>
              <a:rPr lang="de-DE" sz="1800" dirty="0">
                <a:latin typeface="Times New Roman"/>
                <a:cs typeface="Times New Roman"/>
                <a:sym typeface="Times New Roman"/>
              </a:rPr>
              <a:t> und </a:t>
            </a:r>
            <a:r>
              <a:rPr lang="de-DE" sz="1800" dirty="0" err="1">
                <a:latin typeface="Times New Roman"/>
                <a:cs typeface="Times New Roman"/>
                <a:sym typeface="Times New Roman"/>
              </a:rPr>
              <a:t>Grossräten</a:t>
            </a:r>
            <a:r>
              <a:rPr lang="de-DE" sz="1800" dirty="0">
                <a:latin typeface="Times New Roman"/>
                <a:cs typeface="Times New Roman"/>
                <a:sym typeface="Times New Roman"/>
              </a:rPr>
              <a:t> wahrscheinlich in der Maisession 2025 vorgestellt wird;</a:t>
            </a:r>
          </a:p>
          <a:p>
            <a:pPr lvl="1"/>
            <a:r>
              <a:rPr lang="de-DE" sz="1800" dirty="0">
                <a:latin typeface="Times New Roman"/>
                <a:cs typeface="Times New Roman"/>
                <a:sym typeface="Times New Roman"/>
              </a:rPr>
              <a:t>der kontinuierlichen Verbesserung der Sichtbarkeit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als oberste Behörde des Kantons (institutionelle Kommunikation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Entwicklung einer Plattform). </a:t>
            </a:r>
          </a:p>
          <a:p>
            <a:pPr marL="1587" lvl="1" indent="0">
              <a:buNone/>
            </a:pPr>
            <a:r>
              <a:rPr lang="de-DE" sz="1800" dirty="0">
                <a:latin typeface="Times New Roman"/>
                <a:cs typeface="Times New Roman"/>
                <a:sym typeface="Times New Roman"/>
              </a:rPr>
              <a:t> </a:t>
            </a:r>
          </a:p>
          <a:p>
            <a:pPr lvl="1"/>
            <a:endParaRPr lang="fr-CH" dirty="0"/>
          </a:p>
        </p:txBody>
      </p:sp>
      <p:sp>
        <p:nvSpPr>
          <p:cNvPr id="76810" name="Titel 46"/>
          <p:cNvSpPr>
            <a:spLocks noGrp="1"/>
          </p:cNvSpPr>
          <p:nvPr>
            <p:ph type="title"/>
            <p:custDataLst>
              <p:tags r:id="rId1"/>
            </p:custDataLst>
          </p:nvPr>
        </p:nvSpPr>
        <p:spPr>
          <a:xfrm>
            <a:off x="457200" y="304800"/>
            <a:ext cx="8242300" cy="984885"/>
          </a:xfrm>
        </p:spPr>
        <p:txBody>
          <a:bodyPr>
            <a:normAutofit fontScale="90000"/>
          </a:bodyPr>
          <a:lstStyle/>
          <a:p>
            <a:r>
              <a:rPr lang="de-DE">
                <a:latin typeface="Arial"/>
                <a:sym typeface="Arial"/>
              </a:rPr>
              <a:t>19. Ziele 2025</a:t>
            </a:r>
            <a:br>
              <a:rPr lang="de-DE">
                <a:latin typeface="Arial"/>
                <a:sym typeface="Arial"/>
              </a:rPr>
            </a:br>
            <a:r>
              <a:rPr lang="de-DE">
                <a:latin typeface="Arial"/>
                <a:sym typeface="Arial"/>
              </a:rPr>
              <a:t>—</a:t>
            </a:r>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5" name="Objekt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8" name="Text Placeholder 27"/>
          <p:cNvSpPr>
            <a:spLocks noGrp="1"/>
          </p:cNvSpPr>
          <p:nvPr>
            <p:ph type="body" sz="quarter" idx="12"/>
            <p:custDataLst>
              <p:tags r:id="rId1"/>
            </p:custDataLst>
          </p:nvPr>
        </p:nvSpPr>
        <p:spPr>
          <a:xfrm>
            <a:off x="457199" y="1124744"/>
            <a:ext cx="8218487" cy="4477123"/>
          </a:xfrm>
        </p:spPr>
        <p:txBody>
          <a:bodyPr/>
          <a:lstStyle/>
          <a:p>
            <a:pPr marL="0" indent="176213">
              <a:spcAft>
                <a:spcPts val="0"/>
              </a:spcAft>
              <a:buNone/>
              <a:tabLst>
                <a:tab pos="4572000" algn="l"/>
                <a:tab pos="5287963" algn="l"/>
              </a:tabLst>
            </a:pPr>
            <a:r>
              <a:rPr lang="de-DE" sz="1400" b="1" dirty="0">
                <a:cs typeface="Times New Roman"/>
              </a:rPr>
              <a:t>Festangestelltes Personal:</a:t>
            </a:r>
            <a:r>
              <a:rPr lang="de-DE" sz="1400" b="1" dirty="0">
                <a:solidFill>
                  <a:srgbClr val="FF0000"/>
                </a:solidFill>
                <a:cs typeface="Times New Roman"/>
              </a:rPr>
              <a:t> </a:t>
            </a:r>
            <a:r>
              <a:rPr lang="de-DE" sz="1400" b="1" dirty="0">
                <a:cs typeface="Times New Roman"/>
              </a:rPr>
              <a:t>8 VZÄ</a:t>
            </a:r>
          </a:p>
          <a:p>
            <a:pPr marL="0" indent="176213">
              <a:spcAft>
                <a:spcPts val="0"/>
              </a:spcAft>
              <a:buNone/>
              <a:tabLst>
                <a:tab pos="4572000" algn="l"/>
                <a:tab pos="5287963" algn="l"/>
              </a:tabLst>
            </a:pPr>
            <a:r>
              <a:rPr lang="de-DE" sz="1400" dirty="0">
                <a:latin typeface="Times New Roman"/>
                <a:cs typeface="Times New Roman"/>
                <a:sym typeface="Times New Roman"/>
              </a:rPr>
              <a:t>1 Generalsekretärin	1	VZÄ</a:t>
            </a:r>
          </a:p>
          <a:p>
            <a:pPr marL="0" indent="176213">
              <a:spcAft>
                <a:spcPts val="0"/>
              </a:spcAft>
              <a:buNone/>
              <a:tabLst>
                <a:tab pos="4572000" algn="l"/>
                <a:tab pos="5287963" algn="l"/>
              </a:tabLst>
            </a:pPr>
            <a:r>
              <a:rPr lang="de-DE" sz="1400" dirty="0">
                <a:latin typeface="Times New Roman"/>
                <a:cs typeface="Times New Roman"/>
                <a:sym typeface="Times New Roman"/>
              </a:rPr>
              <a:t>1 Stellvertretender Generalsekretär	1	VZÄ</a:t>
            </a:r>
          </a:p>
          <a:p>
            <a:pPr marL="0" indent="176213">
              <a:spcAft>
                <a:spcPts val="0"/>
              </a:spcAft>
              <a:buNone/>
              <a:tabLst>
                <a:tab pos="4572000" algn="l"/>
                <a:tab pos="5287963" algn="l"/>
              </a:tabLst>
            </a:pPr>
            <a:r>
              <a:rPr lang="de-DE" sz="1400" dirty="0">
                <a:latin typeface="Times New Roman"/>
                <a:cs typeface="Times New Roman"/>
                <a:sym typeface="Times New Roman"/>
              </a:rPr>
              <a:t>2 Parlamentssekretäre	2	VZÄ</a:t>
            </a:r>
          </a:p>
          <a:p>
            <a:pPr marL="0" indent="176213">
              <a:spcAft>
                <a:spcPts val="0"/>
              </a:spcAft>
              <a:buNone/>
              <a:tabLst>
                <a:tab pos="4572000" algn="l"/>
                <a:tab pos="5287963" algn="l"/>
              </a:tabLst>
            </a:pPr>
            <a:r>
              <a:rPr lang="de-DE" sz="1400" dirty="0">
                <a:latin typeface="Times New Roman"/>
                <a:cs typeface="Times New Roman"/>
                <a:sym typeface="Times New Roman"/>
              </a:rPr>
              <a:t>1 Direktionsassistentin + 1 Direktionssekretärin	1,5	VZÄ</a:t>
            </a:r>
          </a:p>
          <a:p>
            <a:pPr marL="0" indent="176213">
              <a:spcAft>
                <a:spcPts val="0"/>
              </a:spcAft>
              <a:buNone/>
              <a:tabLst>
                <a:tab pos="4572000" algn="l"/>
                <a:tab pos="5287963" algn="l"/>
              </a:tabLst>
            </a:pPr>
            <a:r>
              <a:rPr lang="de-DE" sz="1400" dirty="0">
                <a:latin typeface="Times New Roman"/>
                <a:cs typeface="Times New Roman"/>
                <a:sym typeface="Times New Roman"/>
              </a:rPr>
              <a:t>1 Weibelin	0,5	VZÄ</a:t>
            </a:r>
          </a:p>
          <a:p>
            <a:pPr marL="0" indent="176213">
              <a:spcAft>
                <a:spcPts val="0"/>
              </a:spcAft>
              <a:buNone/>
              <a:tabLst>
                <a:tab pos="4572000" algn="l"/>
                <a:tab pos="5287963" algn="l"/>
              </a:tabLst>
            </a:pPr>
            <a:r>
              <a:rPr lang="de-DE" sz="1400" dirty="0">
                <a:latin typeface="Times New Roman"/>
                <a:cs typeface="Times New Roman"/>
                <a:sym typeface="Times New Roman"/>
              </a:rPr>
              <a:t>1 Verwalter 	1	VZÄ</a:t>
            </a:r>
          </a:p>
          <a:p>
            <a:pPr marL="0" indent="176213">
              <a:spcAft>
                <a:spcPts val="0"/>
              </a:spcAft>
              <a:buNone/>
              <a:tabLst>
                <a:tab pos="4572000" algn="l"/>
                <a:tab pos="5287963" algn="l"/>
              </a:tabLst>
            </a:pPr>
            <a:r>
              <a:rPr lang="de-DE" sz="1400" dirty="0">
                <a:latin typeface="Times New Roman"/>
                <a:cs typeface="Times New Roman"/>
                <a:sym typeface="Times New Roman"/>
              </a:rPr>
              <a:t>1 für Informatik zuständige Person	1	VZÄ</a:t>
            </a:r>
          </a:p>
          <a:p>
            <a:pPr algn="just">
              <a:spcAft>
                <a:spcPts val="0"/>
              </a:spcAft>
              <a:tabLst>
                <a:tab pos="4572000" algn="l"/>
                <a:tab pos="5287963" algn="l"/>
              </a:tabLst>
            </a:pPr>
            <a:r>
              <a:rPr lang="de-DE" sz="1400" dirty="0">
                <a:latin typeface="Times New Roman"/>
                <a:cs typeface="Times New Roman"/>
                <a:sym typeface="Times New Roman"/>
              </a:rPr>
              <a:t>Das Sekretariat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(SGR) verzeichnete einen Weggang: Christophe Dupasquier, Informatikverantwortlicher, hat nach siebenjähriger Tätigkeit auf den 31. Dezember 2024 gekündigt, um eine neue berufliche Herausforderung anzunehmen. Ihm sei an dieser Stelle herzlich für seinen Einsatz gedankt. Er wurde durch Simon </a:t>
            </a:r>
            <a:r>
              <a:rPr lang="de-DE" sz="1400" dirty="0" err="1">
                <a:latin typeface="Times New Roman"/>
                <a:cs typeface="Times New Roman"/>
                <a:sym typeface="Times New Roman"/>
              </a:rPr>
              <a:t>Corbaz</a:t>
            </a:r>
            <a:r>
              <a:rPr lang="de-DE" sz="1400" dirty="0">
                <a:latin typeface="Times New Roman"/>
                <a:cs typeface="Times New Roman"/>
                <a:sym typeface="Times New Roman"/>
              </a:rPr>
              <a:t> ersetzt. Am 1. März 2024 stellte das SGR Nicole Pasquier als Weibelin zu 50% an, sie ist die Nachfolgerin von Annick Berger. </a:t>
            </a:r>
          </a:p>
          <a:p>
            <a:pPr hangingPunct="0">
              <a:spcAft>
                <a:spcPts val="0"/>
              </a:spcAft>
              <a:tabLst>
                <a:tab pos="2155825" algn="l"/>
                <a:tab pos="2511425" algn="l"/>
              </a:tabLst>
            </a:pPr>
            <a:r>
              <a:rPr lang="de-DE" sz="1400" dirty="0" err="1">
                <a:latin typeface="Times New Roman"/>
                <a:cs typeface="Times New Roman"/>
                <a:sym typeface="Times New Roman"/>
              </a:rPr>
              <a:t>Gemäss</a:t>
            </a:r>
            <a:r>
              <a:rPr lang="de-DE" sz="1400" dirty="0">
                <a:latin typeface="Times New Roman"/>
                <a:cs typeface="Times New Roman"/>
                <a:sym typeface="Times New Roman"/>
              </a:rPr>
              <a:t> der Leistungsvereinbarung vom 18. Dezember 2018 über die Leistungen der Staatskanzlei für das Sekretariat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und umgekehrt, sei noch auf Folgendes hingewiesen:</a:t>
            </a: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594055" y="5392524"/>
            <a:ext cx="5270606" cy="861774"/>
          </a:xfrm>
          <a:prstGeom prst="rect">
            <a:avLst/>
          </a:prstGeom>
        </p:spPr>
        <p:txBody>
          <a:bodyPr vert="horz" wrap="square" lIns="0" tIns="0" rIns="0" bIns="0" rtlCol="0">
            <a:spAutoFit/>
          </a:bodyPr>
          <a:lstStyle/>
          <a:p>
            <a:pPr algn="just" hangingPunct="0">
              <a:spcAft>
                <a:spcPts val="0"/>
              </a:spcAft>
              <a:tabLst>
                <a:tab pos="1792288" algn="l"/>
                <a:tab pos="2154238" algn="l"/>
              </a:tabLst>
            </a:pPr>
            <a:r>
              <a:rPr lang="de-DE" sz="1400" b="1" dirty="0">
                <a:latin typeface="+mn-lt"/>
                <a:cs typeface="Times New Roman"/>
                <a:sym typeface="Calibri"/>
              </a:rPr>
              <a:t>Zusätzliches, Hilfs- und temporäres Personal:  0,65</a:t>
            </a:r>
            <a:endParaRPr lang="fr-CH" sz="1400" b="1" dirty="0">
              <a:highlight>
                <a:srgbClr val="FFFF00"/>
              </a:highlight>
              <a:latin typeface="+mn-lt"/>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Übersetzung	0,15	VZÄ</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Buchhaltung	0,10	VZÄ</a:t>
            </a:r>
          </a:p>
          <a:p>
            <a:pPr lvl="0" algn="just" hangingPunct="0">
              <a:spcAft>
                <a:spcPts val="0"/>
              </a:spcAft>
              <a:tabLst>
                <a:tab pos="1792288" algn="l"/>
                <a:tab pos="2154238" algn="l"/>
              </a:tabLst>
            </a:pPr>
            <a:r>
              <a:rPr lang="de-DE" sz="1400" dirty="0">
                <a:latin typeface="Times New Roman"/>
                <a:cs typeface="Times New Roman"/>
                <a:sym typeface="Times New Roman"/>
              </a:rPr>
              <a:t>Sektor Weibel 0,10	VZÄ</a:t>
            </a:r>
          </a:p>
        </p:txBody>
      </p:sp>
      <p:sp>
        <p:nvSpPr>
          <p:cNvPr id="14" name="ZoneTexte 13"/>
          <p:cNvSpPr txBox="1"/>
          <p:nvPr/>
        </p:nvSpPr>
        <p:spPr>
          <a:xfrm>
            <a:off x="5796136" y="5401960"/>
            <a:ext cx="237626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de-DE" sz="1400" b="1">
                <a:cs typeface="Times New Roman"/>
              </a:rPr>
              <a:t>Hilfspersonal</a:t>
            </a:r>
          </a:p>
          <a:p>
            <a:pPr algn="l" defTabSz="180975" hangingPunct="0">
              <a:spcAft>
                <a:spcPts val="0"/>
              </a:spcAft>
              <a:tabLst>
                <a:tab pos="2603500" algn="l"/>
                <a:tab pos="3051175" algn="l"/>
              </a:tabLst>
            </a:pPr>
            <a:r>
              <a:rPr lang="de-DE" sz="1400">
                <a:latin typeface="Times New Roman"/>
                <a:cs typeface="Times New Roman"/>
                <a:sym typeface="Times New Roman"/>
              </a:rPr>
              <a:t>Verbalistinnen 0,3 VZÄ</a:t>
            </a:r>
          </a:p>
          <a:p>
            <a:pPr algn="l" defTabSz="180975" hangingPunct="0">
              <a:spcAft>
                <a:spcPts val="0"/>
              </a:spcAft>
              <a:tabLst>
                <a:tab pos="2603500" algn="l"/>
                <a:tab pos="3051175" algn="l"/>
              </a:tabLst>
            </a:pPr>
            <a:r>
              <a:rPr lang="de-DE" sz="1400">
                <a:latin typeface="Times New Roman"/>
                <a:cs typeface="Times New Roman"/>
                <a:sym typeface="Times New Roman"/>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de-DE" sz="2400" b="1">
                <a:solidFill>
                  <a:schemeClr val="bg1">
                    <a:lumMod val="50000"/>
                  </a:schemeClr>
                </a:solidFill>
                <a:latin typeface="+mn-lt"/>
                <a:cs typeface="Times New Roman"/>
                <a:sym typeface="Calibri"/>
              </a:rPr>
              <a:t>Total:  8,65 VZÄ</a:t>
            </a:r>
            <a:endParaRPr lang="fr-FR" sz="2400" dirty="0">
              <a:solidFill>
                <a:schemeClr val="bg1">
                  <a:lumMod val="50000"/>
                </a:schemeClr>
              </a:solidFill>
              <a:latin typeface="Times New Roman" pitchFamily="18" charset="0"/>
              <a:cs typeface="Times New Roman" pitchFamily="18" charset="0"/>
            </a:endParaRPr>
          </a:p>
        </p:txBody>
      </p:sp>
      <p:sp>
        <p:nvSpPr>
          <p:cNvPr id="12" name="Rectangle 4">
            <a:extLst>
              <a:ext uri="{FF2B5EF4-FFF2-40B4-BE49-F238E27FC236}">
                <a16:creationId xmlns:a16="http://schemas.microsoft.com/office/drawing/2014/main" id="{004EC8F5-6B7A-3FED-8F0F-E75A85B20B07}"/>
              </a:ext>
            </a:extLst>
          </p:cNvPr>
          <p:cNvSpPr txBox="1">
            <a:spLocks/>
          </p:cNvSpPr>
          <p:nvPr>
            <p:custDataLst>
              <p:tags r:id="rId2"/>
            </p:custDataLst>
          </p:nvPr>
        </p:nvSpPr>
        <p:spPr>
          <a:xfrm>
            <a:off x="457200" y="255768"/>
            <a:ext cx="8242300" cy="948978"/>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de-DE">
                <a:latin typeface="Arial"/>
                <a:sym typeface="Arial"/>
              </a:rPr>
              <a:t>1</a:t>
            </a:r>
            <a:r>
              <a:rPr lang="de-DE" sz="4700">
                <a:latin typeface="Arial"/>
                <a:sym typeface="Arial"/>
              </a:rPr>
              <a:t>. Personal</a:t>
            </a:r>
            <a:br>
              <a:rPr lang="de-DE">
                <a:latin typeface="Arial"/>
                <a:sym typeface="Arial"/>
              </a:rPr>
            </a:br>
            <a:r>
              <a:rPr lang="de-DE">
                <a:latin typeface="Arial"/>
                <a:sym typeface="Arial"/>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2. Voranschlag</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457200" y="2492896"/>
            <a:ext cx="8242300" cy="1716367"/>
          </a:xfrm>
        </p:spPr>
        <p:txBody>
          <a:bodyPr/>
          <a:lstStyle/>
          <a:p>
            <a:pPr lvl="1"/>
            <a:r>
              <a:rPr lang="de-DE" sz="1800">
                <a:latin typeface="Times New Roman"/>
                <a:cs typeface="Times New Roman"/>
                <a:sym typeface="Times New Roman"/>
              </a:rPr>
              <a:t>Das Sekretariat verwaltet einen Voranschlag von insgesamt 4’181’930 Franken, der die Ausgaben im Zusammenhang mit den Tätigkeiten des Grossen Rates und dessen Sekretariat umfasst.</a:t>
            </a:r>
          </a:p>
          <a:p>
            <a:pPr lvl="1"/>
            <a:r>
              <a:rPr lang="de-DE" sz="1800">
                <a:latin typeface="Times New Roman"/>
                <a:cs typeface="Times New Roman"/>
                <a:sym typeface="Times New Roman"/>
              </a:rPr>
              <a:t>Ein Betrag von Fr. 29’895 war nötig für die Transkription der Beratungen, d. h. ca. Fr. 3’736.85 pro Session.</a:t>
            </a:r>
            <a:endParaRPr lang="fr-FR" sz="1800" dirty="0">
              <a:latin typeface="Times New Roman" pitchFamily="18" charset="0"/>
              <a:cs typeface="Times New Roman" pitchFamily="18" charset="0"/>
            </a:endParaRPr>
          </a:p>
          <a:p>
            <a:pPr lvl="1"/>
            <a:r>
              <a:rPr lang="de-DE" sz="1800">
                <a:latin typeface="Times New Roman"/>
                <a:cs typeface="Times New Roman"/>
                <a:sym typeface="Times New Roman"/>
              </a:rPr>
              <a:t>Die Kosten der Simultanübersetzung belaufen sich auf Fr. 65‘374.15 für 31 Sitzungen des Grossen Rates, d. h. ca. Fr. 2'108.85 pro Sitzung.</a:t>
            </a:r>
          </a:p>
        </p:txBody>
      </p:sp>
      <p:sp>
        <p:nvSpPr>
          <p:cNvPr id="8" name="Textplatzhalter 7"/>
          <p:cNvSpPr>
            <a:spLocks noGrp="1"/>
          </p:cNvSpPr>
          <p:nvPr>
            <p:ph type="body" sz="quarter" idx="13"/>
            <p:custDataLst>
              <p:tags r:id="rId3"/>
            </p:custDataLst>
          </p:nvPr>
        </p:nvSpPr>
        <p:spPr>
          <a:xfrm>
            <a:off x="468313" y="1628775"/>
            <a:ext cx="8242300" cy="424732"/>
          </a:xfrm>
        </p:spPr>
        <p:txBody>
          <a:bodyPr/>
          <a:lstStyle/>
          <a:p>
            <a:r>
              <a:rPr lang="de-DE">
                <a:solidFill>
                  <a:schemeClr val="bg1">
                    <a:lumMod val="50000"/>
                  </a:schemeClr>
                </a:solidFill>
              </a:rPr>
              <a:t>Total: 4’181’930 Franken </a:t>
            </a:r>
            <a:r>
              <a:rPr lang="de-DE">
                <a:solidFill>
                  <a:schemeClr val="bg1">
                    <a:lumMod val="50000"/>
                  </a:schemeClr>
                </a:solidFill>
                <a:highlight>
                  <a:srgbClr val="C0C0C0"/>
                </a:highlight>
              </a:rPr>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3. Sessionen</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457200" y="2132856"/>
            <a:ext cx="8242300" cy="2895664"/>
          </a:xfrm>
        </p:spPr>
        <p:txBody>
          <a:bodyPr/>
          <a:lstStyle/>
          <a:p>
            <a:pPr marL="0" lvl="1" indent="1588">
              <a:buNone/>
            </a:pPr>
            <a:r>
              <a:rPr lang="de-DE" sz="1800">
                <a:latin typeface="Times New Roman"/>
                <a:cs typeface="Times New Roman"/>
                <a:sym typeface="Times New Roman"/>
              </a:rPr>
              <a:t>Das Sekretariat des Grossen Rates führt die Vorbereitungs-, Organisations-, Verwaltungs- und Kontrollarbeiten für die Sitzungen des Kantonsparlaments aus.</a:t>
            </a:r>
            <a:endParaRPr lang="fr-FR" sz="1800" dirty="0">
              <a:latin typeface="Times New Roman" pitchFamily="18" charset="0"/>
              <a:cs typeface="Times New Roman" pitchFamily="18" charset="0"/>
            </a:endParaRPr>
          </a:p>
          <a:p>
            <a:pPr marL="0" lvl="1" indent="1588">
              <a:buNone/>
            </a:pPr>
            <a:r>
              <a:rPr lang="de-DE" sz="1800">
                <a:latin typeface="Times New Roman"/>
                <a:cs typeface="Times New Roman"/>
                <a:sym typeface="Times New Roman"/>
              </a:rPr>
              <a:t>2024 hat es 8 Sessionen oder 31 Sitzungen des Grossen Rates organisiert.</a:t>
            </a:r>
          </a:p>
          <a:p>
            <a:pPr marL="0" lvl="1" indent="1588">
              <a:buNone/>
            </a:pPr>
            <a:r>
              <a:rPr lang="de-DE" sz="1800">
                <a:latin typeface="Times New Roman"/>
                <a:cs typeface="Times New Roman"/>
                <a:sym typeface="Times New Roman"/>
              </a:rPr>
              <a:t>Es stellte namentlich die Arbeiten für die Prüfung und die Behandlung folgender Vorlagen durch den Grossen Rat sicher:</a:t>
            </a:r>
          </a:p>
          <a:p>
            <a:pPr lvl="1"/>
            <a:r>
              <a:rPr lang="de-DE" sz="1600">
                <a:latin typeface="Times New Roman"/>
                <a:cs typeface="Times New Roman"/>
                <a:sym typeface="Times New Roman"/>
              </a:rPr>
              <a:t>13 Gesetzesentwürfe (18)</a:t>
            </a:r>
          </a:p>
          <a:p>
            <a:pPr lvl="1"/>
            <a:r>
              <a:rPr lang="de-DE" sz="1600">
                <a:solidFill>
                  <a:srgbClr val="333333"/>
                </a:solidFill>
                <a:latin typeface="Times New Roman"/>
                <a:cs typeface="Times New Roman"/>
                <a:sym typeface="Times New Roman"/>
              </a:rPr>
              <a:t>23  Dekretsentwürfe (23)</a:t>
            </a:r>
          </a:p>
          <a:p>
            <a:pPr lvl="1"/>
            <a:r>
              <a:rPr lang="de-DE" sz="1600">
                <a:solidFill>
                  <a:srgbClr val="333333"/>
                </a:solidFill>
                <a:latin typeface="Times New Roman"/>
                <a:cs typeface="Times New Roman"/>
                <a:sym typeface="Times New Roman"/>
              </a:rPr>
              <a:t>51 Berichte, darunter verschiedene Berichte und Rechnungen von Anstalten (52)</a:t>
            </a:r>
          </a:p>
          <a:p>
            <a:pPr lvl="1"/>
            <a:r>
              <a:rPr lang="de-DE" sz="1600">
                <a:latin typeface="Times New Roman"/>
                <a:cs typeface="Times New Roman"/>
                <a:sym typeface="Times New Roman"/>
              </a:rPr>
              <a:t>36 Motionen (30), 7 Postulate (11),</a:t>
            </a:r>
            <a:r>
              <a:rPr lang="de-DE" sz="1600">
                <a:solidFill>
                  <a:srgbClr val="00B050"/>
                </a:solidFill>
                <a:latin typeface="Times New Roman"/>
                <a:cs typeface="Times New Roman"/>
                <a:sym typeface="Times New Roman"/>
              </a:rPr>
              <a:t> </a:t>
            </a:r>
            <a:r>
              <a:rPr lang="de-DE" sz="1600">
                <a:latin typeface="Times New Roman"/>
                <a:cs typeface="Times New Roman"/>
                <a:sym typeface="Times New Roman"/>
              </a:rPr>
              <a:t>6</a:t>
            </a:r>
            <a:r>
              <a:rPr lang="de-DE" sz="1600">
                <a:solidFill>
                  <a:srgbClr val="00B050"/>
                </a:solidFill>
                <a:latin typeface="Times New Roman"/>
                <a:cs typeface="Times New Roman"/>
                <a:sym typeface="Times New Roman"/>
              </a:rPr>
              <a:t> </a:t>
            </a:r>
            <a:r>
              <a:rPr lang="de-DE" sz="1600">
                <a:latin typeface="Times New Roman"/>
                <a:cs typeface="Times New Roman"/>
                <a:sym typeface="Times New Roman"/>
              </a:rPr>
              <a:t>Aufträge (6), 3</a:t>
            </a:r>
            <a:r>
              <a:rPr lang="de-DE" sz="1600">
                <a:solidFill>
                  <a:srgbClr val="00B050"/>
                </a:solidFill>
                <a:latin typeface="Times New Roman"/>
                <a:cs typeface="Times New Roman"/>
                <a:sym typeface="Times New Roman"/>
              </a:rPr>
              <a:t> </a:t>
            </a:r>
            <a:r>
              <a:rPr lang="de-DE" sz="1600">
                <a:latin typeface="Times New Roman"/>
                <a:cs typeface="Times New Roman"/>
                <a:sym typeface="Times New Roman"/>
              </a:rPr>
              <a:t>Resolutionen (4) , 0</a:t>
            </a:r>
            <a:r>
              <a:rPr lang="de-DE" sz="1600">
                <a:solidFill>
                  <a:srgbClr val="00B050"/>
                </a:solidFill>
                <a:latin typeface="Times New Roman"/>
                <a:cs typeface="Times New Roman"/>
                <a:sym typeface="Times New Roman"/>
              </a:rPr>
              <a:t> </a:t>
            </a:r>
            <a:r>
              <a:rPr lang="de-DE" sz="1600">
                <a:latin typeface="Times New Roman"/>
                <a:cs typeface="Times New Roman"/>
                <a:sym typeface="Times New Roman"/>
              </a:rPr>
              <a:t>Eingaben (4)</a:t>
            </a:r>
          </a:p>
          <a:p>
            <a:pPr lvl="1"/>
            <a:r>
              <a:rPr lang="de-DE" sz="1600">
                <a:latin typeface="Times New Roman"/>
                <a:cs typeface="Times New Roman"/>
                <a:sym typeface="Times New Roman"/>
              </a:rPr>
              <a:t>Staatsrechnung und -voranschlag</a:t>
            </a:r>
          </a:p>
        </p:txBody>
      </p:sp>
      <p:sp>
        <p:nvSpPr>
          <p:cNvPr id="8" name="Textplatzhalter 7"/>
          <p:cNvSpPr>
            <a:spLocks noGrp="1"/>
          </p:cNvSpPr>
          <p:nvPr>
            <p:ph type="body" sz="quarter" idx="13"/>
            <p:custDataLst>
              <p:tags r:id="rId3"/>
            </p:custDataLst>
          </p:nvPr>
        </p:nvSpPr>
        <p:spPr>
          <a:xfrm>
            <a:off x="323528" y="1448432"/>
            <a:ext cx="8242300" cy="424732"/>
          </a:xfrm>
        </p:spPr>
        <p:txBody>
          <a:bodyPr/>
          <a:lstStyle/>
          <a:p>
            <a:r>
              <a:rPr lang="de-DE">
                <a:solidFill>
                  <a:schemeClr val="tx1"/>
                </a:solidFill>
              </a:rPr>
              <a:t>31 </a:t>
            </a:r>
            <a:r>
              <a:rPr lang="de-DE" b="0"/>
              <a:t> </a:t>
            </a:r>
            <a:r>
              <a:rPr lang="de-DE"/>
              <a:t>Sitzungen des Grossen Rates (31 </a:t>
            </a:r>
            <a:r>
              <a:rPr lang="de-DE" sz="2000"/>
              <a:t>im Jahr 2023</a:t>
            </a:r>
            <a:r>
              <a:rPr lang="de-DE"/>
              <a:t>)</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ZoneTexte 2">
            <a:extLst>
              <a:ext uri="{FF2B5EF4-FFF2-40B4-BE49-F238E27FC236}">
                <a16:creationId xmlns:a16="http://schemas.microsoft.com/office/drawing/2014/main" id="{8049C65B-388C-0E6C-C7C5-F5523D4B7D89}"/>
              </a:ext>
            </a:extLst>
          </p:cNvPr>
          <p:cNvSpPr txBox="1"/>
          <p:nvPr/>
        </p:nvSpPr>
        <p:spPr>
          <a:xfrm>
            <a:off x="4093063" y="6453336"/>
            <a:ext cx="65" cy="243656"/>
          </a:xfrm>
          <a:prstGeom prst="rect">
            <a:avLst/>
          </a:prstGeom>
        </p:spPr>
        <p:txBody>
          <a:bodyPr vert="horz" wrap="none" lIns="0" tIns="0" rIns="0" bIns="0" rtlCol="0">
            <a:spAutoFit/>
          </a:bodyPr>
          <a:lstStyle/>
          <a:p>
            <a:pPr>
              <a:lnSpc>
                <a:spcPts val="1900"/>
              </a:lnSpc>
              <a:spcAft>
                <a:spcPts val="600"/>
              </a:spcAft>
              <a:buClr>
                <a:srgbClr val="074EA1"/>
              </a:buClr>
            </a:pPr>
            <a:endParaRPr lang="fr-CH" sz="1600" b="1" dirty="0" err="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4. Büro</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457200" y="2266800"/>
            <a:ext cx="8242300" cy="830997"/>
          </a:xfrm>
        </p:spPr>
        <p:txBody>
          <a:bodyPr/>
          <a:lstStyle/>
          <a:p>
            <a:pPr marL="0" lvl="1" indent="1588">
              <a:buNone/>
            </a:pPr>
            <a:r>
              <a:rPr lang="de-DE" sz="1800">
                <a:latin typeface="Times New Roman"/>
                <a:cs typeface="Times New Roman"/>
                <a:sym typeface="Times New Roman"/>
              </a:rPr>
              <a:t>Das Sekretariat des Grossen Rates beruft die Sitzungen des Büros des Grossen Rates ein und organisiert sie. Es übermittelt die Vorlagen, die vom Büro geprüft werden müssen, und erstellt das Protokoll der Sitzungen. Es organisiert die Tätigkeiten des Büros, bereitet sie vor und gibt ihnen Folge. </a:t>
            </a:r>
          </a:p>
        </p:txBody>
      </p:sp>
      <p:sp>
        <p:nvSpPr>
          <p:cNvPr id="8" name="Textplatzhalter 7"/>
          <p:cNvSpPr>
            <a:spLocks noGrp="1"/>
          </p:cNvSpPr>
          <p:nvPr>
            <p:ph type="body" sz="quarter" idx="13"/>
            <p:custDataLst>
              <p:tags r:id="rId3"/>
            </p:custDataLst>
          </p:nvPr>
        </p:nvSpPr>
        <p:spPr>
          <a:xfrm>
            <a:off x="457200" y="1454668"/>
            <a:ext cx="8242300" cy="424732"/>
          </a:xfrm>
        </p:spPr>
        <p:txBody>
          <a:bodyPr/>
          <a:lstStyle/>
          <a:p>
            <a:r>
              <a:rPr lang="de-DE"/>
              <a:t>16</a:t>
            </a:r>
            <a:r>
              <a:rPr lang="de-DE" b="0"/>
              <a:t> </a:t>
            </a:r>
            <a:r>
              <a:rPr lang="de-DE"/>
              <a:t>Sitzungen – 128 Seiten Protokoll</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1"/>
            </p:custDataLst>
          </p:nvPr>
        </p:nvSpPr>
        <p:spPr>
          <a:xfrm>
            <a:off x="457200" y="304800"/>
            <a:ext cx="8242300" cy="948978"/>
          </a:xfrm>
        </p:spPr>
        <p:txBody>
          <a:bodyPr>
            <a:normAutofit fontScale="90000"/>
          </a:bodyPr>
          <a:lstStyle/>
          <a:p>
            <a:r>
              <a:rPr lang="de-DE">
                <a:latin typeface="Arial"/>
                <a:sym typeface="Arial"/>
              </a:rPr>
              <a:t>5. Kommissionen</a:t>
            </a:r>
            <a:br>
              <a:rPr lang="de-DE">
                <a:latin typeface="Arial"/>
                <a:sym typeface="Arial"/>
              </a:rPr>
            </a:br>
            <a:r>
              <a:rPr lang="de-DE">
                <a:latin typeface="Arial"/>
                <a:sym typeface="Arial"/>
              </a:rPr>
              <a:t>—</a:t>
            </a:r>
          </a:p>
        </p:txBody>
      </p:sp>
      <p:sp>
        <p:nvSpPr>
          <p:cNvPr id="10" name="Inhaltsplatzhalter 9"/>
          <p:cNvSpPr>
            <a:spLocks noGrp="1"/>
          </p:cNvSpPr>
          <p:nvPr>
            <p:ph type="body" sz="quarter" idx="12"/>
            <p:custDataLst>
              <p:tags r:id="rId2"/>
            </p:custDataLst>
          </p:nvPr>
        </p:nvSpPr>
        <p:spPr>
          <a:xfrm>
            <a:off x="539552" y="2384847"/>
            <a:ext cx="8242300" cy="2268289"/>
          </a:xfrm>
        </p:spPr>
        <p:txBody>
          <a:bodyPr/>
          <a:lstStyle/>
          <a:p>
            <a:pPr marL="180975" lvl="1" indent="-179388"/>
            <a:r>
              <a:rPr lang="de-DE" sz="1800">
                <a:latin typeface="Times New Roman"/>
                <a:cs typeface="Times New Roman"/>
                <a:sym typeface="Times New Roman"/>
              </a:rPr>
              <a:t>Das Sekretariat des Grossen Rates bereitet die Sitzungen der parlamentarischen Kommissionen vor, organisiert und unterstützt die Arbeiten und stellt die Folge der Sitzungen sicher. Seit April 2016 gilt dies auch für die Sitzungen der Einbürgerungskommission. </a:t>
            </a:r>
          </a:p>
          <a:p>
            <a:pPr marL="180975" lvl="1" indent="-179388"/>
            <a:r>
              <a:rPr lang="de-DE" sz="1800">
                <a:latin typeface="Times New Roman"/>
                <a:cs typeface="Times New Roman"/>
                <a:sym typeface="Times New Roman"/>
              </a:rPr>
              <a:t>Es organisiert die Ernennung der Kommissionen, verwaltet deren Sitzungsagenda und plant die Übermittlung der Botschaften und weiterer Unterlagen.</a:t>
            </a:r>
          </a:p>
          <a:p>
            <a:pPr marL="180975" lvl="1" indent="-179388"/>
            <a:r>
              <a:rPr lang="de-DE" sz="1800">
                <a:latin typeface="Times New Roman"/>
                <a:cs typeface="Times New Roman"/>
                <a:sym typeface="Times New Roman"/>
              </a:rPr>
              <a:t>Es erstellt die Protokolle der Sitzungen der parlamentarischen Kommissionen und die Anhänge mit deren Schlussanträgen (projet bis).	</a:t>
            </a:r>
          </a:p>
          <a:p>
            <a:pPr marL="1587" lvl="1" indent="0">
              <a:buNone/>
            </a:pPr>
            <a:r>
              <a:rPr lang="de-DE" sz="1800">
                <a:latin typeface="Times New Roman"/>
                <a:cs typeface="Times New Roman"/>
                <a:sym typeface="Times New Roman"/>
              </a:rPr>
              <a:t> 	</a:t>
            </a:r>
          </a:p>
          <a:p>
            <a:pPr marL="0" indent="0" algn="l">
              <a:buNone/>
            </a:pPr>
            <a:endParaRPr lang="fr-FR" sz="1800" dirty="0">
              <a:latin typeface="Times New Roman"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de-DE">
                <a:latin typeface="Times New Roman"/>
                <a:cs typeface="Times New Roman"/>
                <a:sym typeface="Times New Roman"/>
              </a:rPr>
              <a:t> </a:t>
            </a:r>
          </a:p>
        </p:txBody>
      </p:sp>
      <p:sp>
        <p:nvSpPr>
          <p:cNvPr id="8" name="Textplatzhalter 7"/>
          <p:cNvSpPr>
            <a:spLocks noGrp="1"/>
          </p:cNvSpPr>
          <p:nvPr>
            <p:ph type="body" sz="quarter" idx="13"/>
            <p:custDataLst>
              <p:tags r:id="rId3"/>
            </p:custDataLst>
          </p:nvPr>
        </p:nvSpPr>
        <p:spPr>
          <a:xfrm>
            <a:off x="457200" y="1628775"/>
            <a:ext cx="8242300" cy="424732"/>
          </a:xfrm>
        </p:spPr>
        <p:txBody>
          <a:bodyPr/>
          <a:lstStyle/>
          <a:p>
            <a:r>
              <a:rPr lang="de-DE">
                <a:solidFill>
                  <a:schemeClr val="bg1">
                    <a:lumMod val="50000"/>
                  </a:schemeClr>
                </a:solidFill>
              </a:rPr>
              <a:t>136 Sitzungen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5234"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9728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1"/>
            </p:custDataLst>
          </p:nvPr>
        </p:nvSpPr>
        <p:spPr>
          <a:xfrm>
            <a:off x="457200" y="158750"/>
            <a:ext cx="8242300" cy="1899841"/>
          </a:xfrm>
        </p:spPr>
        <p:txBody>
          <a:bodyPr>
            <a:normAutofit fontScale="90000"/>
          </a:bodyPr>
          <a:lstStyle/>
          <a:p>
            <a:r>
              <a:rPr lang="de-DE">
                <a:latin typeface="Arial"/>
                <a:sym typeface="Arial"/>
              </a:rPr>
              <a:t>6. Tagblätter des Grossen Rates (TGR)</a:t>
            </a:r>
            <a:br>
              <a:rPr lang="de-DE">
                <a:latin typeface="Arial"/>
                <a:sym typeface="Arial"/>
              </a:rPr>
            </a:br>
            <a:r>
              <a:rPr lang="de-DE">
                <a:latin typeface="Arial"/>
                <a:sym typeface="Arial"/>
              </a:rPr>
              <a:t>—</a:t>
            </a:r>
          </a:p>
        </p:txBody>
      </p:sp>
      <p:sp>
        <p:nvSpPr>
          <p:cNvPr id="34" name="Textplatzhalter 33"/>
          <p:cNvSpPr>
            <a:spLocks noGrp="1"/>
          </p:cNvSpPr>
          <p:nvPr>
            <p:ph type="body" sz="quarter" idx="16"/>
            <p:custDataLst>
              <p:tags r:id="rId2"/>
            </p:custDataLst>
          </p:nvPr>
        </p:nvSpPr>
        <p:spPr>
          <a:xfrm>
            <a:off x="470376" y="2058592"/>
            <a:ext cx="8203248" cy="424732"/>
          </a:xfrm>
        </p:spPr>
        <p:txBody>
          <a:bodyPr/>
          <a:lstStyle/>
          <a:p>
            <a:r>
              <a:rPr lang="de-DE" dirty="0"/>
              <a:t>Mittlere Kosten pro TGR:  </a:t>
            </a:r>
            <a:r>
              <a:rPr lang="de-DE" dirty="0">
                <a:solidFill>
                  <a:schemeClr val="bg1">
                    <a:lumMod val="50000"/>
                  </a:schemeClr>
                </a:solidFill>
                <a:latin typeface="Times New Roman"/>
                <a:cs typeface="Times New Roman"/>
                <a:sym typeface="Times New Roman"/>
              </a:rPr>
              <a:t>Fr. 4’319.80</a:t>
            </a:r>
            <a:r>
              <a:rPr lang="de-DE" dirty="0">
                <a:highlight>
                  <a:srgbClr val="FFFF00"/>
                </a:highlight>
              </a:rPr>
              <a:t> </a:t>
            </a:r>
          </a:p>
        </p:txBody>
      </p:sp>
      <p:sp>
        <p:nvSpPr>
          <p:cNvPr id="36" name="Textplatzhalter 35"/>
          <p:cNvSpPr>
            <a:spLocks noGrp="1"/>
          </p:cNvSpPr>
          <p:nvPr>
            <p:ph type="body" sz="quarter" idx="17"/>
            <p:custDataLst>
              <p:tags r:id="rId3"/>
            </p:custDataLst>
          </p:nvPr>
        </p:nvSpPr>
        <p:spPr>
          <a:xfrm>
            <a:off x="450912" y="2708920"/>
            <a:ext cx="7931224" cy="3690779"/>
          </a:xfrm>
          <a:ln>
            <a:solidFill>
              <a:schemeClr val="bg1"/>
            </a:solidFill>
          </a:ln>
        </p:spPr>
        <p:txBody>
          <a:bodyPr>
            <a:normAutofit/>
          </a:bodyPr>
          <a:lstStyle/>
          <a:p>
            <a:pPr lvl="1"/>
            <a:r>
              <a:rPr lang="de-DE" sz="1800" b="0" dirty="0">
                <a:latin typeface="Times New Roman"/>
                <a:cs typeface="Times New Roman"/>
                <a:sym typeface="Times New Roman"/>
              </a:rPr>
              <a:t>Das Sekretariat hat auch die Aufgabe, die Beratungen der Sessionen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zu transkribieren.</a:t>
            </a:r>
          </a:p>
          <a:p>
            <a:pPr lvl="1">
              <a:spcAft>
                <a:spcPts val="1200"/>
              </a:spcAft>
            </a:pPr>
            <a:r>
              <a:rPr lang="de-DE" sz="1800" b="0" dirty="0">
                <a:latin typeface="Times New Roman"/>
                <a:cs typeface="Times New Roman"/>
                <a:sym typeface="Times New Roman"/>
              </a:rPr>
              <a:t>Die drei Parlamentssekretäre lasen die Transkription durch und korrigierten sie. Sie stellen die Veröffentlichung der TGR sicher.</a:t>
            </a:r>
          </a:p>
          <a:p>
            <a:pPr marL="717550" lvl="1" indent="-1588">
              <a:spcAft>
                <a:spcPts val="0"/>
              </a:spcAft>
              <a:buNone/>
              <a:tabLst>
                <a:tab pos="4933950" algn="l"/>
                <a:tab pos="6192838" algn="l"/>
              </a:tabLst>
            </a:pPr>
            <a:r>
              <a:rPr lang="de-DE" sz="1600" b="0" dirty="0">
                <a:latin typeface="Times New Roman"/>
                <a:cs typeface="Times New Roman"/>
                <a:sym typeface="Times New Roman"/>
              </a:rPr>
              <a:t>		</a:t>
            </a:r>
            <a:r>
              <a:rPr lang="de-DE" sz="1600" b="0" u="sng" dirty="0">
                <a:latin typeface="Times New Roman"/>
                <a:cs typeface="Times New Roman"/>
                <a:sym typeface="Times New Roman"/>
              </a:rPr>
              <a:t>Fr.</a:t>
            </a:r>
          </a:p>
          <a:p>
            <a:pPr marL="717550" lvl="1" indent="-1588">
              <a:spcAft>
                <a:spcPts val="0"/>
              </a:spcAft>
              <a:buNone/>
              <a:tabLst>
                <a:tab pos="5468938" algn="r"/>
                <a:tab pos="6192838" algn="l"/>
              </a:tabLst>
            </a:pPr>
            <a:r>
              <a:rPr lang="de-DE" sz="1600" b="0" dirty="0">
                <a:latin typeface="Times New Roman"/>
                <a:cs typeface="Times New Roman"/>
                <a:sym typeface="Times New Roman"/>
              </a:rPr>
              <a:t>Druck (Febr. 2024 – Dez. 2024)	</a:t>
            </a:r>
            <a:r>
              <a:rPr lang="de-DE" sz="1600" dirty="0">
                <a:solidFill>
                  <a:srgbClr val="FF0000"/>
                </a:solidFill>
                <a:latin typeface="Times New Roman"/>
                <a:cs typeface="Times New Roman"/>
                <a:sym typeface="Times New Roman"/>
              </a:rPr>
              <a:t> </a:t>
            </a:r>
            <a:r>
              <a:rPr lang="de-DE" sz="1600" b="0" dirty="0">
                <a:latin typeface="Times New Roman"/>
                <a:cs typeface="Times New Roman"/>
                <a:sym typeface="Times New Roman"/>
              </a:rPr>
              <a:t>4’663.50</a:t>
            </a:r>
          </a:p>
          <a:p>
            <a:pPr marL="717550" lvl="1" indent="-1588">
              <a:spcAft>
                <a:spcPts val="0"/>
              </a:spcAft>
              <a:buNone/>
              <a:tabLst>
                <a:tab pos="5468938" algn="r"/>
                <a:tab pos="6192838" algn="l"/>
              </a:tabLst>
            </a:pPr>
            <a:r>
              <a:rPr lang="de-DE" sz="1600" b="0" u="sng" dirty="0">
                <a:latin typeface="Times New Roman"/>
                <a:cs typeface="Times New Roman"/>
                <a:sym typeface="Times New Roman"/>
              </a:rPr>
              <a:t>Transkription	  29’895.00</a:t>
            </a:r>
            <a:r>
              <a:rPr lang="de-DE" sz="1600" b="0" u="sng" dirty="0">
                <a:highlight>
                  <a:srgbClr val="FFFF00"/>
                </a:highlight>
                <a:latin typeface="Times New Roman"/>
                <a:cs typeface="Times New Roman"/>
                <a:sym typeface="Times New Roman"/>
              </a:rPr>
              <a:t> </a:t>
            </a:r>
            <a:endParaRPr lang="fr-FR" sz="1600" b="0" u="sng" dirty="0">
              <a:solidFill>
                <a:srgbClr val="FF0000"/>
              </a:solidFill>
              <a:highlight>
                <a:srgbClr val="FFFF00"/>
              </a:highlight>
              <a:latin typeface="Times New Roman" pitchFamily="18" charset="0"/>
              <a:cs typeface="Times New Roman" pitchFamily="18" charset="0"/>
            </a:endParaRPr>
          </a:p>
          <a:p>
            <a:pPr marL="717550" lvl="1" indent="-1588">
              <a:spcAft>
                <a:spcPts val="1200"/>
              </a:spcAft>
              <a:buNone/>
              <a:tabLst>
                <a:tab pos="5468938" algn="r"/>
                <a:tab pos="6192838" algn="l"/>
              </a:tabLst>
            </a:pPr>
            <a:r>
              <a:rPr lang="de-DE" sz="1600" b="0" dirty="0">
                <a:latin typeface="Times New Roman"/>
                <a:cs typeface="Times New Roman"/>
                <a:sym typeface="Times New Roman"/>
              </a:rPr>
              <a:t>Total (8 TGR)*	34’558.50</a:t>
            </a:r>
            <a:endParaRPr lang="fr-FR" sz="1600" b="0" dirty="0">
              <a:highlight>
                <a:srgbClr val="FFFF00"/>
              </a:highlight>
              <a:latin typeface="Times New Roman" pitchFamily="18" charset="0"/>
              <a:cs typeface="Times New Roman" pitchFamily="18" charset="0"/>
            </a:endParaRPr>
          </a:p>
          <a:p>
            <a:pPr lvl="1"/>
            <a:r>
              <a:rPr lang="de-DE" sz="1800" b="0" dirty="0">
                <a:solidFill>
                  <a:srgbClr val="333333"/>
                </a:solidFill>
                <a:latin typeface="Times New Roman"/>
                <a:cs typeface="Times New Roman"/>
                <a:sym typeface="Times New Roman"/>
              </a:rPr>
              <a:t>Stundenzahl für das Erfassen durch die </a:t>
            </a:r>
            <a:r>
              <a:rPr lang="de-DE" sz="1800" b="0" dirty="0" err="1">
                <a:solidFill>
                  <a:srgbClr val="333333"/>
                </a:solidFill>
                <a:latin typeface="Times New Roman"/>
                <a:cs typeface="Times New Roman"/>
                <a:sym typeface="Times New Roman"/>
              </a:rPr>
              <a:t>Verbalistinnen</a:t>
            </a:r>
            <a:r>
              <a:rPr lang="de-DE" sz="1800" b="0" dirty="0">
                <a:solidFill>
                  <a:srgbClr val="333333"/>
                </a:solidFill>
                <a:latin typeface="Times New Roman"/>
                <a:cs typeface="Times New Roman"/>
                <a:sym typeface="Times New Roman"/>
              </a:rPr>
              <a:t>:</a:t>
            </a:r>
            <a:br>
              <a:rPr lang="de-DE" sz="1800" b="0" dirty="0">
                <a:solidFill>
                  <a:srgbClr val="333333"/>
                </a:solidFill>
                <a:latin typeface="Times New Roman"/>
                <a:cs typeface="Times New Roman"/>
                <a:sym typeface="Times New Roman"/>
              </a:rPr>
            </a:br>
            <a:r>
              <a:rPr lang="de-DE" sz="1800" b="0" dirty="0">
                <a:solidFill>
                  <a:srgbClr val="333333"/>
                </a:solidFill>
                <a:latin typeface="Times New Roman"/>
                <a:cs typeface="Times New Roman"/>
                <a:sym typeface="Times New Roman"/>
              </a:rPr>
              <a:t>613,8 Stunden </a:t>
            </a:r>
            <a:r>
              <a:rPr lang="de-DE" sz="1800" b="0" dirty="0">
                <a:latin typeface="Times New Roman"/>
                <a:cs typeface="Times New Roman"/>
                <a:sym typeface="Times New Roman"/>
              </a:rPr>
              <a:t>= 0,3 VZÄ</a:t>
            </a:r>
          </a:p>
          <a:p>
            <a:pPr marL="0" lvl="1" indent="0">
              <a:buNone/>
            </a:pPr>
            <a:r>
              <a:rPr lang="de-DE" sz="1400" b="0" dirty="0">
                <a:latin typeface="Times New Roman"/>
                <a:cs typeface="Times New Roman"/>
                <a:sym typeface="Times New Roman"/>
              </a:rPr>
              <a:t>*Druckkosten + Zahlung der Transkription. Der Arbeitsanteil der Parlamentssekretäre ist nicht berücksichtigt.</a:t>
            </a:r>
            <a:endParaRPr lang="fr-CH" sz="1400" b="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7">
            <p14:nvContentPartPr>
              <p14:cNvPr id="21" name="Encre 20"/>
              <p14:cNvContentPartPr/>
              <p14:nvPr/>
            </p14:nvContentPartPr>
            <p14:xfrm>
              <a:off x="5163124" y="3565371"/>
              <a:ext cx="360" cy="360"/>
            </p14:xfrm>
          </p:contentPart>
        </mc:Choice>
        <mc:Fallback xmlns="">
          <p:pic>
            <p:nvPicPr>
              <p:cNvPr id="21" name="Encre 20"/>
              <p:cNvPicPr/>
              <p:nvPr/>
            </p:nvPicPr>
            <p:blipFill>
              <a:blip r:embed="rId9"/>
              <a:stretch>
                <a:fillRect/>
              </a:stretch>
            </p:blipFill>
            <p:spPr>
              <a:xfrm>
                <a:off x="5152684" y="3554931"/>
                <a:ext cx="20880" cy="20880"/>
              </a:xfrm>
              <a:prstGeom prst="rect">
                <a:avLst/>
              </a:prstGeom>
            </p:spPr>
          </p:pic>
        </mc:Fallback>
      </mc:AlternateContent>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7680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Textplatzhalter 41"/>
          <p:cNvSpPr>
            <a:spLocks noGrp="1"/>
          </p:cNvSpPr>
          <p:nvPr>
            <p:ph type="body" sz="quarter" idx="12"/>
            <p:custDataLst>
              <p:tags r:id="rId1"/>
            </p:custDataLst>
          </p:nvPr>
        </p:nvSpPr>
        <p:spPr>
          <a:xfrm>
            <a:off x="457199" y="3140968"/>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de-DE" sz="1800" b="0">
                <a:latin typeface="Times New Roman"/>
                <a:cs typeface="Times New Roman"/>
                <a:sym typeface="Times New Roman"/>
              </a:rPr>
              <a:t>Das Sekretariat des Grossen Rates besorgt die Entgegennahme, die Registrierung, die Kontrolle und die Korrektur der parlamentarischen Vorstösse sowie deren Übermittlung an den Staatsrat. Es ist zu beachten, dass das SGR seit dem 1. Januar 2023 auch Anfragen behandelt, die vor dem Inkrafttreten der Revision des GRG an die Staatskanzlei gerichtet wurden.  </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13"/>
            <p:custDataLst>
              <p:tags r:id="rId2"/>
            </p:custDataLst>
          </p:nvPr>
        </p:nvSpPr>
        <p:spPr>
          <a:xfrm>
            <a:off x="454749" y="1556792"/>
            <a:ext cx="8242299" cy="1708160"/>
          </a:xfrm>
        </p:spPr>
        <p:txBody>
          <a:bodyPr>
            <a:normAutofit fontScale="77500" lnSpcReduction="20000"/>
          </a:bodyPr>
          <a:lstStyle/>
          <a:p>
            <a:r>
              <a:rPr lang="de-DE">
                <a:solidFill>
                  <a:schemeClr val="bg1">
                    <a:lumMod val="50000"/>
                  </a:schemeClr>
                </a:solidFill>
              </a:rPr>
              <a:t>Eingereicht:</a:t>
            </a:r>
          </a:p>
          <a:p>
            <a:r>
              <a:rPr lang="de-DE">
                <a:solidFill>
                  <a:schemeClr val="bg1">
                    <a:lumMod val="50000"/>
                  </a:schemeClr>
                </a:solidFill>
              </a:rPr>
              <a:t>36 Motionen (53) – 7 Postulate (16) – 6 Aufträge (7) – </a:t>
            </a:r>
          </a:p>
          <a:p>
            <a:r>
              <a:rPr lang="de-DE">
                <a:solidFill>
                  <a:schemeClr val="bg1">
                    <a:lumMod val="50000"/>
                  </a:schemeClr>
                </a:solidFill>
              </a:rPr>
              <a:t>0 parlamentarische Initiativen (0) – 3 Resolutionen (4) – </a:t>
            </a:r>
          </a:p>
          <a:p>
            <a:r>
              <a:rPr lang="de-DE">
                <a:solidFill>
                  <a:schemeClr val="bg1">
                    <a:lumMod val="50000"/>
                  </a:schemeClr>
                </a:solidFill>
              </a:rPr>
              <a:t>0 Eingaben (4) –  119 Anfragen (95)</a:t>
            </a:r>
          </a:p>
        </p:txBody>
      </p:sp>
      <p:sp>
        <p:nvSpPr>
          <p:cNvPr id="76810" name="Titel 46"/>
          <p:cNvSpPr>
            <a:spLocks noGrp="1"/>
          </p:cNvSpPr>
          <p:nvPr>
            <p:ph type="title" idx="4294967295"/>
            <p:custDataLst>
              <p:tags r:id="rId3"/>
            </p:custDataLst>
          </p:nvPr>
        </p:nvSpPr>
        <p:spPr>
          <a:xfrm>
            <a:off x="901700" y="304800"/>
            <a:ext cx="8242300" cy="952500"/>
          </a:xfrm>
        </p:spPr>
        <p:txBody>
          <a:bodyPr>
            <a:normAutofit fontScale="90000"/>
          </a:bodyPr>
          <a:lstStyle/>
          <a:p>
            <a:r>
              <a:rPr lang="de-DE">
                <a:latin typeface="Arial"/>
                <a:sym typeface="Arial"/>
              </a:rPr>
              <a:t>7. Parlamentarische Vorstösse</a:t>
            </a:r>
            <a:br>
              <a:rPr lang="de-DE">
                <a:latin typeface="Arial"/>
                <a:sym typeface="Arial"/>
              </a:rPr>
            </a:br>
            <a:r>
              <a:rPr lang="de-DE">
                <a:latin typeface="Arial"/>
                <a:sym typeface="Arial"/>
              </a:rPr>
              <a:t>—</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heme/theme1.xml><?xml version="1.0" encoding="utf-8"?>
<a:theme xmlns:a="http://schemas.openxmlformats.org/drawingml/2006/main" name="Conception personnalisée">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2305</Words>
  <Application>Microsoft Office PowerPoint</Application>
  <PresentationFormat>Affichage à l'écran (4:3)</PresentationFormat>
  <Paragraphs>160</Paragraphs>
  <Slides>21</Slides>
  <Notes>21</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21</vt:i4>
      </vt:variant>
    </vt:vector>
  </HeadingPairs>
  <TitlesOfParts>
    <vt:vector size="29" baseType="lpstr">
      <vt:lpstr>ＭＳ Ｐゴシック</vt:lpstr>
      <vt:lpstr>Arial</vt:lpstr>
      <vt:lpstr>Calibri</vt:lpstr>
      <vt:lpstr>Calibri Light</vt:lpstr>
      <vt:lpstr>Lucida Grande</vt:lpstr>
      <vt:lpstr>Times New Roman</vt:lpstr>
      <vt:lpstr>Conception personnalisée</vt:lpstr>
      <vt:lpstr>think-cell Slide</vt:lpstr>
      <vt:lpstr>Présentation PowerPoint</vt:lpstr>
      <vt:lpstr>Inhaltsverzeichnis —</vt:lpstr>
      <vt:lpstr>Présentation PowerPoint</vt:lpstr>
      <vt:lpstr>2. Voranschlag —</vt:lpstr>
      <vt:lpstr>3. Sessionen —</vt:lpstr>
      <vt:lpstr>4. Büro —</vt:lpstr>
      <vt:lpstr>5. Kommissionen —</vt:lpstr>
      <vt:lpstr>6. Tagblätter des Grossen Rates (TGR) —</vt:lpstr>
      <vt:lpstr>7. Parlamentarische Vorstösse —</vt:lpstr>
      <vt:lpstr>8. Volksmotionen —</vt:lpstr>
      <vt:lpstr>9. Wahlen —</vt:lpstr>
      <vt:lpstr>10. Laufende Geschäfte —</vt:lpstr>
      <vt:lpstr>11. Beziehungen zum Staatsrat</vt:lpstr>
      <vt:lpstr>12. Beziehungen zu den Medien —</vt:lpstr>
      <vt:lpstr>13. InfoG, Register der Interessenbindungen und PolFiG (Transparenz der Einkommen) —</vt:lpstr>
      <vt:lpstr>14. Informatik — </vt:lpstr>
      <vt:lpstr>15. Aussenbeziehungen —</vt:lpstr>
      <vt:lpstr>16. Interparlamentarische Geschäftsprüfung —</vt:lpstr>
      <vt:lpstr>17. Interparlamentarische Vernehmlassungen —</vt:lpstr>
      <vt:lpstr>18. Veranstaltungen —  </vt:lpstr>
      <vt:lpstr>19. Ziele 2025 —</vt:lpstr>
    </vt:vector>
  </TitlesOfParts>
  <Company>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Fügen Sie Ihen Titel ein Ich bin ein fiktiver Titel über drei Linien —</dc:title>
  <dc:creator>Sylvie Barras</dc:creator>
  <cp:lastModifiedBy>Corbaz Simon</cp:lastModifiedBy>
  <cp:revision>1124</cp:revision>
  <cp:lastPrinted>2023-03-02T09:50:32Z</cp:lastPrinted>
  <dcterms:created xsi:type="dcterms:W3CDTF">2012-02-15T10:01:34Z</dcterms:created>
  <dcterms:modified xsi:type="dcterms:W3CDTF">2025-05-15T09:20:14Z</dcterms:modified>
</cp:coreProperties>
</file>