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58" r:id="rId1"/>
  </p:sldMasterIdLst>
  <p:notesMasterIdLst>
    <p:notesMasterId r:id="rId15"/>
  </p:notesMasterIdLst>
  <p:handoutMasterIdLst>
    <p:handoutMasterId r:id="rId16"/>
  </p:handoutMasterIdLst>
  <p:sldIdLst>
    <p:sldId id="256" r:id="rId2"/>
    <p:sldId id="260" r:id="rId3"/>
    <p:sldId id="258" r:id="rId4"/>
    <p:sldId id="262" r:id="rId5"/>
    <p:sldId id="263" r:id="rId6"/>
    <p:sldId id="264" r:id="rId7"/>
    <p:sldId id="265" r:id="rId8"/>
    <p:sldId id="266" r:id="rId9"/>
    <p:sldId id="267" r:id="rId10"/>
    <p:sldId id="269" r:id="rId11"/>
    <p:sldId id="270" r:id="rId12"/>
    <p:sldId id="271" r:id="rId13"/>
    <p:sldId id="272" r:id="rId14"/>
  </p:sldIdLst>
  <p:sldSz cx="9144000" cy="5143500" type="screen16x9"/>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417">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0F7B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9322" autoAdjust="0"/>
  </p:normalViewPr>
  <p:slideViewPr>
    <p:cSldViewPr snapToGrid="0" snapToObjects="1">
      <p:cViewPr varScale="1">
        <p:scale>
          <a:sx n="129" d="100"/>
          <a:sy n="129" d="100"/>
        </p:scale>
        <p:origin x="1032" y="126"/>
      </p:cViewPr>
      <p:guideLst>
        <p:guide pos="5417"/>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showGuides="1">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DEC0B015-EC11-564E-A964-94873134EF82}" type="slidenum">
              <a:rPr lang="fr-FR" smtClean="0"/>
              <a:t>‹N°›</a:t>
            </a:fld>
            <a:endParaRPr lang="fr-FR"/>
          </a:p>
        </p:txBody>
      </p:sp>
    </p:spTree>
    <p:extLst>
      <p:ext uri="{BB962C8B-B14F-4D97-AF65-F5344CB8AC3E}">
        <p14:creationId xmlns:p14="http://schemas.microsoft.com/office/powerpoint/2010/main" val="157738032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endParaRPr lang="fr-FR"/>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A9EFA27-853E-6D46-B869-1A54A8924F98}" type="slidenum">
              <a:rPr lang="fr-FR" smtClean="0"/>
              <a:t>‹N°›</a:t>
            </a:fld>
            <a:endParaRPr lang="fr-FR"/>
          </a:p>
        </p:txBody>
      </p:sp>
    </p:spTree>
    <p:extLst>
      <p:ext uri="{BB962C8B-B14F-4D97-AF65-F5344CB8AC3E}">
        <p14:creationId xmlns:p14="http://schemas.microsoft.com/office/powerpoint/2010/main" val="227079286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A9EFA27-853E-6D46-B869-1A54A8924F98}" type="slidenum">
              <a:rPr lang="fr-FR" smtClean="0"/>
              <a:t>5</a:t>
            </a:fld>
            <a:endParaRPr lang="fr-FR"/>
          </a:p>
        </p:txBody>
      </p:sp>
    </p:spTree>
    <p:extLst>
      <p:ext uri="{BB962C8B-B14F-4D97-AF65-F5344CB8AC3E}">
        <p14:creationId xmlns:p14="http://schemas.microsoft.com/office/powerpoint/2010/main" val="305434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None/>
            </a:pPr>
            <a:r>
              <a:rPr lang="fr-CH" b="0" i="0" dirty="0">
                <a:solidFill>
                  <a:srgbClr val="374151"/>
                </a:solidFill>
                <a:effectLst/>
                <a:latin typeface="Söhne"/>
              </a:rPr>
              <a:t>Soins infirmiers en cardiologie :</a:t>
            </a:r>
          </a:p>
          <a:p>
            <a:pPr marL="285750" lvl="0" indent="-285750" algn="l">
              <a:buFont typeface="Arial" panose="020B0604020202020204" pitchFamily="34" charset="0"/>
              <a:buChar char="•"/>
            </a:pPr>
            <a:r>
              <a:rPr lang="fr-CH" b="0" i="0" dirty="0">
                <a:solidFill>
                  <a:srgbClr val="374151"/>
                </a:solidFill>
                <a:effectLst/>
                <a:latin typeface="Söhne"/>
              </a:rPr>
              <a:t>Réduction des taux de </a:t>
            </a:r>
            <a:r>
              <a:rPr lang="fr-CH" b="0" i="0" dirty="0" err="1">
                <a:solidFill>
                  <a:srgbClr val="374151"/>
                </a:solidFill>
                <a:effectLst/>
                <a:latin typeface="Söhne"/>
              </a:rPr>
              <a:t>réhospitalisation</a:t>
            </a:r>
            <a:r>
              <a:rPr lang="fr-CH" b="0" i="0" dirty="0">
                <a:solidFill>
                  <a:srgbClr val="374151"/>
                </a:solidFill>
                <a:effectLst/>
                <a:latin typeface="Söhne"/>
              </a:rPr>
              <a:t> pour des problèmes cardiaques.</a:t>
            </a:r>
          </a:p>
          <a:p>
            <a:pPr marL="285750" lvl="0" indent="-285750" algn="l">
              <a:buFont typeface="Arial" panose="020B0604020202020204" pitchFamily="34" charset="0"/>
              <a:buChar char="•"/>
            </a:pPr>
            <a:r>
              <a:rPr lang="fr-CH" b="0" i="0" dirty="0">
                <a:solidFill>
                  <a:srgbClr val="374151"/>
                </a:solidFill>
                <a:effectLst/>
                <a:latin typeface="Söhne"/>
              </a:rPr>
              <a:t>Amélioration de la gestion des maladies cardiaques chroniques grâce à l'éducation et au suivi des patients.</a:t>
            </a:r>
          </a:p>
          <a:p>
            <a:pPr marL="0" lvl="0" indent="0" algn="l">
              <a:buFont typeface="+mj-lt"/>
              <a:buNone/>
            </a:pPr>
            <a:r>
              <a:rPr lang="fr-CH" b="0" i="0" dirty="0">
                <a:solidFill>
                  <a:srgbClr val="374151"/>
                </a:solidFill>
                <a:effectLst/>
                <a:latin typeface="Söhne"/>
              </a:rPr>
              <a:t>Soins infirmiers en pédiatrie :</a:t>
            </a:r>
          </a:p>
          <a:p>
            <a:pPr marL="285750" lvl="0" indent="-285750" algn="l">
              <a:buFont typeface="Arial" panose="020B0604020202020204" pitchFamily="34" charset="0"/>
              <a:buChar char="•"/>
            </a:pPr>
            <a:r>
              <a:rPr lang="fr-CH" b="0" i="0" dirty="0">
                <a:solidFill>
                  <a:srgbClr val="374151"/>
                </a:solidFill>
                <a:effectLst/>
                <a:latin typeface="Söhne"/>
              </a:rPr>
              <a:t>Amélioration de la gestion des maladies pédiatriques complexes.</a:t>
            </a:r>
          </a:p>
          <a:p>
            <a:pPr marL="285750" lvl="0" indent="-285750" algn="l">
              <a:buFont typeface="Arial" panose="020B0604020202020204" pitchFamily="34" charset="0"/>
              <a:buChar char="•"/>
            </a:pPr>
            <a:r>
              <a:rPr lang="fr-CH" b="0" i="0" dirty="0">
                <a:solidFill>
                  <a:srgbClr val="374151"/>
                </a:solidFill>
                <a:effectLst/>
                <a:latin typeface="Söhne"/>
              </a:rPr>
              <a:t>Réduction des complications postopératoires chez les enfants.</a:t>
            </a:r>
          </a:p>
          <a:p>
            <a:pPr algn="l">
              <a:buFont typeface="+mj-lt"/>
              <a:buNone/>
            </a:pPr>
            <a:r>
              <a:rPr lang="fr-CH" b="0" i="0" dirty="0">
                <a:solidFill>
                  <a:srgbClr val="374151"/>
                </a:solidFill>
                <a:effectLst/>
                <a:latin typeface="Söhne"/>
              </a:rPr>
              <a:t>Soins infirmiers en oncologie :</a:t>
            </a:r>
          </a:p>
          <a:p>
            <a:pPr marL="285750" lvl="0" indent="-285750" algn="l">
              <a:buFont typeface="Arial" panose="020B0604020202020204" pitchFamily="34" charset="0"/>
              <a:buChar char="•"/>
            </a:pPr>
            <a:r>
              <a:rPr lang="fr-CH" b="0" i="0" dirty="0">
                <a:solidFill>
                  <a:srgbClr val="374151"/>
                </a:solidFill>
                <a:effectLst/>
                <a:latin typeface="Söhne"/>
              </a:rPr>
              <a:t>Amélioration de la qualité de vie des patients atteints de cancer grâce à une gestion efficace des symptômes et de la douleur.</a:t>
            </a:r>
          </a:p>
          <a:p>
            <a:pPr marL="285750" lvl="0" indent="-285750" algn="l">
              <a:buFont typeface="Arial" panose="020B0604020202020204" pitchFamily="34" charset="0"/>
              <a:buChar char="•"/>
            </a:pPr>
            <a:r>
              <a:rPr lang="fr-CH" b="0" i="0" dirty="0">
                <a:solidFill>
                  <a:srgbClr val="374151"/>
                </a:solidFill>
                <a:effectLst/>
                <a:latin typeface="Söhne"/>
              </a:rPr>
              <a:t>Coordination des soins pour assurer une continuité des soins pendant les traitements.</a:t>
            </a:r>
          </a:p>
          <a:p>
            <a:pPr algn="l">
              <a:buFont typeface="+mj-lt"/>
              <a:buNone/>
            </a:pPr>
            <a:r>
              <a:rPr lang="fr-CH" b="0" i="0" dirty="0">
                <a:solidFill>
                  <a:srgbClr val="374151"/>
                </a:solidFill>
                <a:effectLst/>
                <a:latin typeface="Söhne"/>
              </a:rPr>
              <a:t>Soins infirmiers en psychiatrie :</a:t>
            </a:r>
          </a:p>
          <a:p>
            <a:pPr marL="285750" lvl="0" indent="-285750" algn="l">
              <a:buFont typeface="Arial" panose="020B0604020202020204" pitchFamily="34" charset="0"/>
              <a:buChar char="•"/>
            </a:pPr>
            <a:r>
              <a:rPr lang="fr-CH" b="0" i="0" dirty="0">
                <a:solidFill>
                  <a:srgbClr val="374151"/>
                </a:solidFill>
                <a:effectLst/>
                <a:latin typeface="Söhne"/>
              </a:rPr>
              <a:t>Réduction des crises chez les patients souffrant de troubles mentaux.</a:t>
            </a:r>
          </a:p>
          <a:p>
            <a:pPr marL="285750" lvl="0" indent="-285750" algn="l">
              <a:buFont typeface="Arial" panose="020B0604020202020204" pitchFamily="34" charset="0"/>
              <a:buChar char="•"/>
            </a:pPr>
            <a:r>
              <a:rPr lang="fr-CH" b="0" i="0" dirty="0">
                <a:solidFill>
                  <a:srgbClr val="374151"/>
                </a:solidFill>
                <a:effectLst/>
                <a:latin typeface="Söhne"/>
              </a:rPr>
              <a:t>Amélioration de la gestion des médicaments psychiatriques et de la stabilité émotionnelle.</a:t>
            </a:r>
          </a:p>
          <a:p>
            <a:pPr algn="l">
              <a:buFont typeface="+mj-lt"/>
              <a:buNone/>
            </a:pPr>
            <a:r>
              <a:rPr lang="fr-CH" b="0" i="0" dirty="0">
                <a:solidFill>
                  <a:srgbClr val="374151"/>
                </a:solidFill>
                <a:effectLst/>
                <a:latin typeface="Söhne"/>
              </a:rPr>
              <a:t>Soins infirmiers en gériatrie :</a:t>
            </a:r>
          </a:p>
          <a:p>
            <a:pPr marL="285750" lvl="0" indent="-285750" algn="l">
              <a:buFont typeface="Arial" panose="020B0604020202020204" pitchFamily="34" charset="0"/>
              <a:buChar char="•"/>
            </a:pPr>
            <a:r>
              <a:rPr lang="fr-CH" b="0" i="0" dirty="0">
                <a:solidFill>
                  <a:srgbClr val="374151"/>
                </a:solidFill>
                <a:effectLst/>
                <a:latin typeface="Söhne"/>
              </a:rPr>
              <a:t>Prévention des chutes et des complications liées à la fragilité chez les personnes âgées.</a:t>
            </a:r>
          </a:p>
          <a:p>
            <a:pPr marL="285750" lvl="0" indent="-285750" algn="l">
              <a:buFont typeface="Arial" panose="020B0604020202020204" pitchFamily="34" charset="0"/>
              <a:buChar char="•"/>
            </a:pPr>
            <a:r>
              <a:rPr lang="fr-CH" b="0" i="0" dirty="0">
                <a:solidFill>
                  <a:srgbClr val="374151"/>
                </a:solidFill>
                <a:effectLst/>
                <a:latin typeface="Söhne"/>
              </a:rPr>
              <a:t>Amélioration de la qualité de vie des personnes âgées en établissant des plans de soins adaptés à leurs besoins spécifiques.</a:t>
            </a:r>
            <a:endParaRPr lang="fr-CH" dirty="0"/>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A9EFA27-853E-6D46-B869-1A54A8924F98}" type="slidenum">
              <a:rPr lang="fr-FR" smtClean="0"/>
              <a:t>6</a:t>
            </a:fld>
            <a:endParaRPr lang="fr-FR"/>
          </a:p>
        </p:txBody>
      </p:sp>
    </p:spTree>
    <p:extLst>
      <p:ext uri="{BB962C8B-B14F-4D97-AF65-F5344CB8AC3E}">
        <p14:creationId xmlns:p14="http://schemas.microsoft.com/office/powerpoint/2010/main" val="400190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dirty="0"/>
              <a:t>En novembre 2017, le Grand Conseil du Canton de Vaud a adopté</a:t>
            </a:r>
            <a:r>
              <a:rPr lang="fr-CH" baseline="0" dirty="0"/>
              <a:t> une modification de la Loi sur la santé publique (LSP), portant sur l’article 124b. Cet article pose les bases légales pour la pratique d’un nouveau rôle infirmier: l’infirmier praticien spécialisé.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H"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dirty="0"/>
              <a:t>La pratique dispose actuellement d’un cadre légal uniquement dans le Canton de Vaud, mais d’autres cantons étudient actuellement une adaptation de leur cadre légal. Des hôpitaux comme les HUG engagent déjà des IPS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H"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200" b="1" dirty="0">
                <a:latin typeface="Arial" panose="020B0604020202020204" pitchFamily="34" charset="0"/>
                <a:cs typeface="Arial" panose="020B0604020202020204" pitchFamily="34" charset="0"/>
              </a:rPr>
              <a:t>Teresa </a:t>
            </a:r>
            <a:r>
              <a:rPr lang="fr-CH" sz="1200" b="1" dirty="0" err="1">
                <a:latin typeface="Arial" panose="020B0604020202020204" pitchFamily="34" charset="0"/>
                <a:cs typeface="Arial" panose="020B0604020202020204" pitchFamily="34" charset="0"/>
              </a:rPr>
              <a:t>Gyuriga</a:t>
            </a:r>
            <a:r>
              <a:rPr lang="fr-CH" sz="1200" dirty="0">
                <a:latin typeface="Arial" panose="020B0604020202020204" pitchFamily="34" charset="0"/>
                <a:cs typeface="Arial" panose="020B0604020202020204" pitchFamily="34" charset="0"/>
              </a:rPr>
              <a:t>, Infirmière Cantonale VD et Présidente de la Commission IPS</a:t>
            </a:r>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A9EFA27-853E-6D46-B869-1A54A8924F98}" type="slidenum">
              <a:rPr lang="fr-FR" smtClean="0"/>
              <a:t>10</a:t>
            </a:fld>
            <a:endParaRPr lang="fr-FR"/>
          </a:p>
        </p:txBody>
      </p:sp>
    </p:spTree>
    <p:extLst>
      <p:ext uri="{BB962C8B-B14F-4D97-AF65-F5344CB8AC3E}">
        <p14:creationId xmlns:p14="http://schemas.microsoft.com/office/powerpoint/2010/main" val="295980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None/>
            </a:pPr>
            <a:r>
              <a:rPr lang="fr-CH" b="0" i="0" dirty="0">
                <a:solidFill>
                  <a:srgbClr val="000000"/>
                </a:solidFill>
                <a:effectLst/>
                <a:latin typeface="Söhne"/>
              </a:rPr>
              <a:t>Soins primaires :</a:t>
            </a:r>
          </a:p>
          <a:p>
            <a:pPr marL="285750" lvl="0" indent="-285750" algn="l">
              <a:buFont typeface="Arial" panose="020B0604020202020204" pitchFamily="34" charset="0"/>
              <a:buChar char="•"/>
            </a:pPr>
            <a:r>
              <a:rPr lang="fr-CH" b="0" i="0" dirty="0">
                <a:solidFill>
                  <a:srgbClr val="000000"/>
                </a:solidFill>
                <a:effectLst/>
                <a:latin typeface="Söhne"/>
              </a:rPr>
              <a:t>Amélioration de l'accès aux soins de santé, en particulier dans les zones rurales ou sous-desservies.</a:t>
            </a:r>
          </a:p>
          <a:p>
            <a:pPr marL="285750" lvl="0" indent="-285750" algn="l">
              <a:buFont typeface="Arial" panose="020B0604020202020204" pitchFamily="34" charset="0"/>
              <a:buChar char="•"/>
            </a:pPr>
            <a:r>
              <a:rPr lang="fr-CH" b="0" i="0" dirty="0">
                <a:solidFill>
                  <a:srgbClr val="000000"/>
                </a:solidFill>
                <a:effectLst/>
                <a:latin typeface="Söhne"/>
              </a:rPr>
              <a:t>Réduction des taux d'hospitalisation et des visites aux services d'urgence grâce à une gestion plus proactive des affections courantes.</a:t>
            </a:r>
          </a:p>
          <a:p>
            <a:pPr algn="l">
              <a:buFont typeface="+mj-lt"/>
              <a:buNone/>
            </a:pPr>
            <a:r>
              <a:rPr lang="fr-CH" b="0" i="0" dirty="0">
                <a:solidFill>
                  <a:srgbClr val="000000"/>
                </a:solidFill>
                <a:effectLst/>
                <a:latin typeface="Söhne"/>
              </a:rPr>
              <a:t>Pédiatrie :</a:t>
            </a:r>
          </a:p>
          <a:p>
            <a:pPr marL="285750" lvl="0" indent="-285750" algn="l">
              <a:buFont typeface="Arial" panose="020B0604020202020204" pitchFamily="34" charset="0"/>
              <a:buChar char="•"/>
            </a:pPr>
            <a:r>
              <a:rPr lang="fr-CH" b="0" i="0" dirty="0">
                <a:solidFill>
                  <a:srgbClr val="000000"/>
                </a:solidFill>
                <a:effectLst/>
                <a:latin typeface="Söhne"/>
              </a:rPr>
              <a:t>Amélioration de la gestion des affections pédiatriques courantes, telles que les infections de l'oreille et les infections respiratoires.</a:t>
            </a:r>
          </a:p>
          <a:p>
            <a:pPr marL="285750" lvl="0" indent="-285750" algn="l">
              <a:buFont typeface="Arial" panose="020B0604020202020204" pitchFamily="34" charset="0"/>
              <a:buChar char="•"/>
            </a:pPr>
            <a:r>
              <a:rPr lang="fr-CH" b="0" i="0" dirty="0">
                <a:solidFill>
                  <a:srgbClr val="000000"/>
                </a:solidFill>
                <a:effectLst/>
                <a:latin typeface="Söhne"/>
              </a:rPr>
              <a:t>Amélioration de la coordination des soins pour les enfants atteints de maladies chroniques.</a:t>
            </a:r>
          </a:p>
          <a:p>
            <a:pPr algn="l">
              <a:buFont typeface="+mj-lt"/>
              <a:buNone/>
            </a:pPr>
            <a:r>
              <a:rPr lang="fr-CH" b="0" i="0" dirty="0">
                <a:solidFill>
                  <a:srgbClr val="000000"/>
                </a:solidFill>
                <a:effectLst/>
                <a:latin typeface="Söhne"/>
              </a:rPr>
              <a:t>Gériatrie :</a:t>
            </a:r>
          </a:p>
          <a:p>
            <a:pPr marL="285750" lvl="0" indent="-285750" algn="l">
              <a:buFont typeface="Arial" panose="020B0604020202020204" pitchFamily="34" charset="0"/>
              <a:buChar char="•"/>
            </a:pPr>
            <a:r>
              <a:rPr lang="fr-CH" b="0" i="0" dirty="0">
                <a:solidFill>
                  <a:srgbClr val="000000"/>
                </a:solidFill>
                <a:effectLst/>
                <a:latin typeface="Söhne"/>
              </a:rPr>
              <a:t>Prévention des chutes et des complications liées au vieillissement chez les personnes âgées.</a:t>
            </a:r>
          </a:p>
          <a:p>
            <a:pPr marL="285750" lvl="0" indent="-285750" algn="l">
              <a:buFont typeface="Arial" panose="020B0604020202020204" pitchFamily="34" charset="0"/>
              <a:buChar char="•"/>
            </a:pPr>
            <a:r>
              <a:rPr lang="fr-CH" b="0" i="0" dirty="0">
                <a:solidFill>
                  <a:srgbClr val="000000"/>
                </a:solidFill>
                <a:effectLst/>
                <a:latin typeface="Söhne"/>
              </a:rPr>
              <a:t>Amélioration de la qualité de vie des personnes âgées en établissant des plans de soins adaptés à leurs besoins spécifiques.</a:t>
            </a:r>
          </a:p>
          <a:p>
            <a:pPr marL="0" lvl="0" indent="0" algn="l">
              <a:buFont typeface="Arial" panose="020B0604020202020204" pitchFamily="34" charset="0"/>
              <a:buNone/>
            </a:pPr>
            <a:r>
              <a:rPr lang="fr-CH" b="0" i="0" dirty="0">
                <a:solidFill>
                  <a:srgbClr val="000000"/>
                </a:solidFill>
                <a:effectLst/>
                <a:latin typeface="Söhne"/>
              </a:rPr>
              <a:t>Psychiatrie :</a:t>
            </a:r>
          </a:p>
          <a:p>
            <a:pPr marL="285750" lvl="0" indent="-285750" algn="l">
              <a:buFont typeface="Arial" panose="020B0604020202020204" pitchFamily="34" charset="0"/>
              <a:buChar char="•"/>
            </a:pPr>
            <a:r>
              <a:rPr lang="fr-CH" b="0" i="0" dirty="0">
                <a:solidFill>
                  <a:srgbClr val="000000"/>
                </a:solidFill>
                <a:effectLst/>
                <a:latin typeface="Söhne"/>
              </a:rPr>
              <a:t>Amélioration de la gestion des troubles mentaux courants, tels que la dépression et l'anxiété.</a:t>
            </a:r>
          </a:p>
          <a:p>
            <a:pPr marL="285750" lvl="0" indent="-285750" algn="l">
              <a:buFont typeface="Arial" panose="020B0604020202020204" pitchFamily="34" charset="0"/>
              <a:buChar char="•"/>
            </a:pPr>
            <a:r>
              <a:rPr lang="fr-CH" b="0" i="0" dirty="0">
                <a:solidFill>
                  <a:srgbClr val="000000"/>
                </a:solidFill>
                <a:effectLst/>
                <a:latin typeface="Söhne"/>
              </a:rPr>
              <a:t>Réduction des hospitalisations psychiatriques grâce à un suivi et une gestion appropriée.</a:t>
            </a:r>
          </a:p>
          <a:p>
            <a:pPr algn="l">
              <a:buFont typeface="+mj-lt"/>
              <a:buNone/>
            </a:pPr>
            <a:r>
              <a:rPr lang="fr-CH" b="0" i="0" dirty="0">
                <a:solidFill>
                  <a:srgbClr val="000000"/>
                </a:solidFill>
                <a:effectLst/>
                <a:latin typeface="Söhne"/>
              </a:rPr>
              <a:t>Oncologie :</a:t>
            </a:r>
          </a:p>
          <a:p>
            <a:pPr marL="285750" lvl="0" indent="-285750" algn="l">
              <a:buFont typeface="Arial" panose="020B0604020202020204" pitchFamily="34" charset="0"/>
              <a:buChar char="•"/>
            </a:pPr>
            <a:r>
              <a:rPr lang="fr-CH" b="0" i="0" dirty="0">
                <a:solidFill>
                  <a:srgbClr val="000000"/>
                </a:solidFill>
                <a:effectLst/>
                <a:latin typeface="Söhne"/>
              </a:rPr>
              <a:t>Amélioration de la qualité de vie des patients atteints de cancer grâce à une gestion efficace des symptômes et de la douleur.</a:t>
            </a:r>
          </a:p>
          <a:p>
            <a:pPr marL="285750" lvl="0" indent="-285750" algn="l">
              <a:buFont typeface="Arial" panose="020B0604020202020204" pitchFamily="34" charset="0"/>
              <a:buChar char="•"/>
            </a:pPr>
            <a:r>
              <a:rPr lang="fr-CH" b="0" i="0" dirty="0">
                <a:solidFill>
                  <a:srgbClr val="000000"/>
                </a:solidFill>
                <a:effectLst/>
                <a:latin typeface="Söhne"/>
              </a:rPr>
              <a:t>Coordination des soins pour assurer une continuité des soins pendant les traitements.</a:t>
            </a:r>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A9EFA27-853E-6D46-B869-1A54A8924F98}" type="slidenum">
              <a:rPr lang="fr-FR" smtClean="0"/>
              <a:t>11</a:t>
            </a:fld>
            <a:endParaRPr lang="fr-FR"/>
          </a:p>
        </p:txBody>
      </p:sp>
    </p:spTree>
    <p:extLst>
      <p:ext uri="{BB962C8B-B14F-4D97-AF65-F5344CB8AC3E}">
        <p14:creationId xmlns:p14="http://schemas.microsoft.com/office/powerpoint/2010/main" val="353004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_Titre_1">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2243DCF-91D8-17C2-6172-B28A446EDAA7}"/>
              </a:ext>
            </a:extLst>
          </p:cNvPr>
          <p:cNvSpPr>
            <a:spLocks noGrp="1"/>
          </p:cNvSpPr>
          <p:nvPr>
            <p:ph type="dt" sz="half" idx="10"/>
          </p:nvPr>
        </p:nvSpPr>
        <p:spPr/>
        <p:txBody>
          <a:bodyPr/>
          <a:lstStyle/>
          <a:p>
            <a:fld id="{DBF13976-C295-4171-BCBB-72AF41A921D6}" type="datetime1">
              <a:rPr lang="fr-CH" smtClean="0"/>
              <a:t>30.09.2024</a:t>
            </a:fld>
            <a:endParaRPr lang="fr-CH" dirty="0"/>
          </a:p>
        </p:txBody>
      </p:sp>
      <p:sp>
        <p:nvSpPr>
          <p:cNvPr id="4" name="Espace réservé du numéro de diapositive 3">
            <a:extLst>
              <a:ext uri="{FF2B5EF4-FFF2-40B4-BE49-F238E27FC236}">
                <a16:creationId xmlns:a16="http://schemas.microsoft.com/office/drawing/2014/main" id="{6949410D-2CD9-38AC-D266-27941CD28114}"/>
              </a:ext>
            </a:extLst>
          </p:cNvPr>
          <p:cNvSpPr>
            <a:spLocks noGrp="1"/>
          </p:cNvSpPr>
          <p:nvPr>
            <p:ph type="sldNum" sz="quarter" idx="11"/>
          </p:nvPr>
        </p:nvSpPr>
        <p:spPr/>
        <p:txBody>
          <a:bodyPr/>
          <a:lstStyle/>
          <a:p>
            <a:fld id="{93954E36-B195-4A0A-A530-CE34383C1F85}" type="slidenum">
              <a:rPr lang="fr-CH" smtClean="0"/>
              <a:pPr/>
              <a:t>‹N°›</a:t>
            </a:fld>
            <a:endParaRPr lang="fr-CH" dirty="0"/>
          </a:p>
        </p:txBody>
      </p:sp>
      <p:sp>
        <p:nvSpPr>
          <p:cNvPr id="5" name="Espace réservé du pied de page 4">
            <a:extLst>
              <a:ext uri="{FF2B5EF4-FFF2-40B4-BE49-F238E27FC236}">
                <a16:creationId xmlns:a16="http://schemas.microsoft.com/office/drawing/2014/main" id="{9C4ADD77-954D-1AD7-E764-7C81B88909BA}"/>
              </a:ext>
            </a:extLst>
          </p:cNvPr>
          <p:cNvSpPr>
            <a:spLocks noGrp="1"/>
          </p:cNvSpPr>
          <p:nvPr>
            <p:ph type="ftr" sz="quarter" idx="12"/>
          </p:nvPr>
        </p:nvSpPr>
        <p:spPr/>
        <p:txBody>
          <a:bodyPr/>
          <a:lstStyle/>
          <a:p>
            <a:pPr algn="l"/>
            <a:r>
              <a:rPr lang="fr-CH"/>
              <a:t>Faculté de biologie et de médecine - Institut universitaire de formation et de recherche en soins (IUFRS)</a:t>
            </a:r>
            <a:endParaRPr lang="fr-CH" dirty="0"/>
          </a:p>
        </p:txBody>
      </p:sp>
      <p:sp>
        <p:nvSpPr>
          <p:cNvPr id="6" name="Espace réservé du texte 6">
            <a:extLst>
              <a:ext uri="{FF2B5EF4-FFF2-40B4-BE49-F238E27FC236}">
                <a16:creationId xmlns:a16="http://schemas.microsoft.com/office/drawing/2014/main" id="{6E2ED1E1-1005-727A-FD18-3C4C821090BD}"/>
              </a:ext>
            </a:extLst>
          </p:cNvPr>
          <p:cNvSpPr>
            <a:spLocks noGrp="1"/>
          </p:cNvSpPr>
          <p:nvPr>
            <p:ph type="body" sz="quarter" idx="13" hasCustomPrompt="1"/>
          </p:nvPr>
        </p:nvSpPr>
        <p:spPr>
          <a:xfrm>
            <a:off x="252000" y="838672"/>
            <a:ext cx="8640000" cy="691200"/>
          </a:xfrm>
        </p:spPr>
        <p:txBody>
          <a:bodyPr tIns="46800" bIns="46800">
            <a:noAutofit/>
          </a:bodyPr>
          <a:lstStyle>
            <a:lvl1pPr algn="ctr">
              <a:lnSpc>
                <a:spcPct val="90000"/>
              </a:lnSpc>
              <a:spcBef>
                <a:spcPts val="0"/>
              </a:spcBef>
              <a:defRPr lang="fr-FR" sz="3600" b="1" kern="1200" cap="all" dirty="0">
                <a:solidFill>
                  <a:srgbClr val="31859C"/>
                </a:solidFill>
                <a:latin typeface="Arial" panose="020B0604020202020204" pitchFamily="34" charset="0"/>
                <a:ea typeface="+mj-ea"/>
                <a:cs typeface="Arial" panose="020B0604020202020204" pitchFamily="34" charset="0"/>
              </a:defRPr>
            </a:lvl1pPr>
          </a:lstStyle>
          <a:p>
            <a:pPr lvl="0"/>
            <a:r>
              <a:rPr lang="fr-FR" dirty="0"/>
              <a:t>Modifier les styles</a:t>
            </a:r>
          </a:p>
        </p:txBody>
      </p:sp>
      <p:sp>
        <p:nvSpPr>
          <p:cNvPr id="7" name="Espace réservé du texte 6">
            <a:extLst>
              <a:ext uri="{FF2B5EF4-FFF2-40B4-BE49-F238E27FC236}">
                <a16:creationId xmlns:a16="http://schemas.microsoft.com/office/drawing/2014/main" id="{CC2019B2-8C60-FD7A-9A7F-580F573A4388}"/>
              </a:ext>
            </a:extLst>
          </p:cNvPr>
          <p:cNvSpPr>
            <a:spLocks noGrp="1"/>
          </p:cNvSpPr>
          <p:nvPr>
            <p:ph type="body" sz="quarter" idx="14" hasCustomPrompt="1"/>
          </p:nvPr>
        </p:nvSpPr>
        <p:spPr>
          <a:xfrm>
            <a:off x="252000" y="1637872"/>
            <a:ext cx="8640000" cy="612000"/>
          </a:xfrm>
        </p:spPr>
        <p:txBody>
          <a:bodyPr>
            <a:noAutofit/>
          </a:bodyPr>
          <a:lstStyle>
            <a:lvl1pPr marL="0" indent="0" algn="ctr" defTabSz="914373" rtl="0" eaLnBrk="1" latinLnBrk="0" hangingPunct="1">
              <a:lnSpc>
                <a:spcPct val="90000"/>
              </a:lnSpc>
              <a:spcBef>
                <a:spcPts val="1000"/>
              </a:spcBef>
              <a:buFont typeface="Arial" panose="020B0604020202020204" pitchFamily="34" charset="0"/>
              <a:buNone/>
              <a:defRPr lang="fr-FR" sz="2800" kern="1200" dirty="0" smtClean="0">
                <a:solidFill>
                  <a:schemeClr val="bg1">
                    <a:lumMod val="50000"/>
                  </a:schemeClr>
                </a:solidFill>
                <a:latin typeface="Arial" panose="020B0604020202020204" pitchFamily="34" charset="0"/>
                <a:ea typeface="+mn-ea"/>
                <a:cs typeface="Arial" panose="020B0604020202020204" pitchFamily="34" charset="0"/>
              </a:defRPr>
            </a:lvl1pPr>
          </a:lstStyle>
          <a:p>
            <a:pPr lvl="0"/>
            <a:r>
              <a:rPr lang="fr-FR" dirty="0"/>
              <a:t>(SOUS-TITRE)</a:t>
            </a:r>
          </a:p>
        </p:txBody>
      </p:sp>
      <p:sp>
        <p:nvSpPr>
          <p:cNvPr id="12" name="Espace réservé du texte 6">
            <a:extLst>
              <a:ext uri="{FF2B5EF4-FFF2-40B4-BE49-F238E27FC236}">
                <a16:creationId xmlns:a16="http://schemas.microsoft.com/office/drawing/2014/main" id="{9E1AB809-BBE0-D1F1-CE0A-DCB9554369BD}"/>
              </a:ext>
            </a:extLst>
          </p:cNvPr>
          <p:cNvSpPr>
            <a:spLocks noGrp="1"/>
          </p:cNvSpPr>
          <p:nvPr>
            <p:ph type="body" sz="quarter" idx="17" hasCustomPrompt="1"/>
          </p:nvPr>
        </p:nvSpPr>
        <p:spPr>
          <a:xfrm>
            <a:off x="252000" y="2896723"/>
            <a:ext cx="8640000" cy="343446"/>
          </a:xfrm>
        </p:spPr>
        <p:txBody>
          <a:bodyPr>
            <a:noAutofit/>
          </a:bodyPr>
          <a:lstStyle>
            <a:lvl1pPr marL="0" indent="0" algn="ctr" defTabSz="914373" rtl="0" eaLnBrk="1" latinLnBrk="0" hangingPunct="1">
              <a:lnSpc>
                <a:spcPct val="100000"/>
              </a:lnSpc>
              <a:spcBef>
                <a:spcPts val="432"/>
              </a:spcBef>
              <a:buFont typeface="Arial" panose="020B0604020202020204" pitchFamily="34" charset="0"/>
              <a:buNone/>
              <a:defRPr lang="fr-FR"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fr-FR" dirty="0"/>
              <a:t>Auteur-e-s [Prénom, Nom, ...,]</a:t>
            </a:r>
          </a:p>
        </p:txBody>
      </p:sp>
      <p:sp>
        <p:nvSpPr>
          <p:cNvPr id="16" name="Espace réservé du texte 6">
            <a:extLst>
              <a:ext uri="{FF2B5EF4-FFF2-40B4-BE49-F238E27FC236}">
                <a16:creationId xmlns:a16="http://schemas.microsoft.com/office/drawing/2014/main" id="{63346F59-1EEA-84A7-36F7-B95D7F245D02}"/>
              </a:ext>
            </a:extLst>
          </p:cNvPr>
          <p:cNvSpPr>
            <a:spLocks noGrp="1"/>
          </p:cNvSpPr>
          <p:nvPr>
            <p:ph type="body" sz="quarter" idx="18" hasCustomPrompt="1"/>
          </p:nvPr>
        </p:nvSpPr>
        <p:spPr>
          <a:xfrm>
            <a:off x="150400" y="4083908"/>
            <a:ext cx="8640000" cy="540000"/>
          </a:xfrm>
        </p:spPr>
        <p:txBody>
          <a:bodyPr>
            <a:noAutofit/>
          </a:bodyPr>
          <a:lstStyle>
            <a:lvl1pPr marL="0" indent="0" algn="ctr" defTabSz="914373" rtl="0" eaLnBrk="1" latinLnBrk="0" hangingPunct="1">
              <a:lnSpc>
                <a:spcPct val="100000"/>
              </a:lnSpc>
              <a:spcBef>
                <a:spcPts val="0"/>
              </a:spcBef>
              <a:buFont typeface="Arial" panose="020B0604020202020204" pitchFamily="34" charset="0"/>
              <a:buNone/>
              <a:defRPr lang="fr-FR" sz="16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fr-CH" dirty="0"/>
              <a:t>Nom de la conférence, institution</a:t>
            </a:r>
            <a:br>
              <a:rPr lang="fr-CH" dirty="0"/>
            </a:br>
            <a:r>
              <a:rPr lang="fr-CH" dirty="0"/>
              <a:t>Lieu | date </a:t>
            </a:r>
          </a:p>
        </p:txBody>
      </p:sp>
      <p:sp>
        <p:nvSpPr>
          <p:cNvPr id="18" name="ZoneTexte 17">
            <a:extLst>
              <a:ext uri="{FF2B5EF4-FFF2-40B4-BE49-F238E27FC236}">
                <a16:creationId xmlns:a16="http://schemas.microsoft.com/office/drawing/2014/main" id="{437C5DDC-16A5-66FF-02E8-77F7CC04A252}"/>
              </a:ext>
            </a:extLst>
          </p:cNvPr>
          <p:cNvSpPr txBox="1"/>
          <p:nvPr userDrawn="1"/>
        </p:nvSpPr>
        <p:spPr>
          <a:xfrm>
            <a:off x="252000" y="3352230"/>
            <a:ext cx="8640000" cy="553998"/>
          </a:xfrm>
          <a:prstGeom prst="rect">
            <a:avLst/>
          </a:prstGeom>
          <a:noFill/>
        </p:spPr>
        <p:txBody>
          <a:bodyPr wrap="square" lIns="90000" tIns="0" rIns="90000" bIns="0" rtlCol="0">
            <a:spAutoFit/>
          </a:bodyPr>
          <a:lstStyle/>
          <a:p>
            <a:pPr algn="ctr">
              <a:spcBef>
                <a:spcPts val="336"/>
              </a:spcBef>
            </a:pPr>
            <a:r>
              <a:rPr lang="fr-CH" sz="1200" dirty="0">
                <a:solidFill>
                  <a:schemeClr val="bg1">
                    <a:lumMod val="50000"/>
                  </a:schemeClr>
                </a:solidFill>
                <a:latin typeface="Arial" panose="020B0604020202020204" pitchFamily="34" charset="0"/>
                <a:cs typeface="Arial" panose="020B0604020202020204" pitchFamily="34" charset="0"/>
              </a:rPr>
              <a:t>Institut universitaire de formation et de recherche en soins (IUFRS)</a:t>
            </a:r>
            <a:br>
              <a:rPr lang="fr-CH" sz="1200" dirty="0">
                <a:solidFill>
                  <a:schemeClr val="bg1">
                    <a:lumMod val="50000"/>
                  </a:schemeClr>
                </a:solidFill>
                <a:latin typeface="Arial" panose="020B0604020202020204" pitchFamily="34" charset="0"/>
                <a:cs typeface="Arial" panose="020B0604020202020204" pitchFamily="34" charset="0"/>
              </a:rPr>
            </a:br>
            <a:r>
              <a:rPr lang="fr-CH" sz="1200" dirty="0">
                <a:solidFill>
                  <a:schemeClr val="bg1">
                    <a:lumMod val="50000"/>
                  </a:schemeClr>
                </a:solidFill>
                <a:latin typeface="Arial" panose="020B0604020202020204" pitchFamily="34" charset="0"/>
                <a:cs typeface="Arial" panose="020B0604020202020204" pitchFamily="34" charset="0"/>
              </a:rPr>
              <a:t>Faculté de biologie et de médecine</a:t>
            </a:r>
            <a:br>
              <a:rPr lang="fr-CH" sz="1200" dirty="0">
                <a:solidFill>
                  <a:schemeClr val="bg1">
                    <a:lumMod val="50000"/>
                  </a:schemeClr>
                </a:solidFill>
                <a:latin typeface="Arial" panose="020B0604020202020204" pitchFamily="34" charset="0"/>
                <a:cs typeface="Arial" panose="020B0604020202020204" pitchFamily="34" charset="0"/>
              </a:rPr>
            </a:br>
            <a:r>
              <a:rPr lang="fr-CH" sz="1200" dirty="0">
                <a:solidFill>
                  <a:schemeClr val="bg1">
                    <a:lumMod val="50000"/>
                  </a:schemeClr>
                </a:solidFill>
                <a:latin typeface="Arial" panose="020B0604020202020204" pitchFamily="34" charset="0"/>
                <a:cs typeface="Arial" panose="020B0604020202020204" pitchFamily="34" charset="0"/>
              </a:rPr>
              <a:t>Université de Lausanne (UNIL) | Centre hospitalier universitaire vaudois (CHUV)</a:t>
            </a:r>
          </a:p>
        </p:txBody>
      </p:sp>
      <p:grpSp>
        <p:nvGrpSpPr>
          <p:cNvPr id="2" name="Groupe 1">
            <a:extLst>
              <a:ext uri="{FF2B5EF4-FFF2-40B4-BE49-F238E27FC236}">
                <a16:creationId xmlns:a16="http://schemas.microsoft.com/office/drawing/2014/main" id="{AE30E20F-8C91-CD8F-D197-C08D824EAC47}"/>
              </a:ext>
            </a:extLst>
          </p:cNvPr>
          <p:cNvGrpSpPr/>
          <p:nvPr userDrawn="1"/>
        </p:nvGrpSpPr>
        <p:grpSpPr>
          <a:xfrm>
            <a:off x="133350" y="156179"/>
            <a:ext cx="8758272" cy="227755"/>
            <a:chOff x="133350" y="156179"/>
            <a:chExt cx="8758272" cy="227755"/>
          </a:xfrm>
        </p:grpSpPr>
        <p:sp>
          <p:nvSpPr>
            <p:cNvPr id="8" name="ZoneTexte 7">
              <a:extLst>
                <a:ext uri="{FF2B5EF4-FFF2-40B4-BE49-F238E27FC236}">
                  <a16:creationId xmlns:a16="http://schemas.microsoft.com/office/drawing/2014/main" id="{BBC2DB54-5D2D-D895-5C26-F3EA4977202F}"/>
                </a:ext>
              </a:extLst>
            </p:cNvPr>
            <p:cNvSpPr txBox="1"/>
            <p:nvPr userDrawn="1"/>
          </p:nvSpPr>
          <p:spPr>
            <a:xfrm>
              <a:off x="133350" y="156179"/>
              <a:ext cx="8124825" cy="227755"/>
            </a:xfrm>
            <a:prstGeom prst="rect">
              <a:avLst/>
            </a:prstGeom>
            <a:noFill/>
          </p:spPr>
          <p:txBody>
            <a:bodyPr wrap="square" rtlCol="0">
              <a:spAutoFit/>
            </a:bodyPr>
            <a:lstStyle/>
            <a:p>
              <a:pPr marL="0" marR="0" lvl="0" indent="0" algn="l" defTabSz="609567" rtl="0" eaLnBrk="1" fontAlgn="auto" latinLnBrk="0" hangingPunct="1">
                <a:lnSpc>
                  <a:spcPct val="100000"/>
                </a:lnSpc>
                <a:spcBef>
                  <a:spcPts val="0"/>
                </a:spcBef>
                <a:spcAft>
                  <a:spcPts val="0"/>
                </a:spcAft>
                <a:buClrTx/>
                <a:buSzTx/>
                <a:buFontTx/>
                <a:buNone/>
                <a:tabLst/>
                <a:defRPr/>
              </a:pPr>
              <a:r>
                <a:rPr kumimoji="0" lang="fr-CH" sz="880" b="0" i="0" u="none" strike="noStrike" kern="1200" cap="none" spc="-10" normalizeH="0" baseline="0" noProof="0" dirty="0">
                  <a:ln>
                    <a:noFill/>
                  </a:ln>
                  <a:solidFill>
                    <a:schemeClr val="tx1"/>
                  </a:solidFill>
                  <a:effectLst/>
                  <a:uLnTx/>
                  <a:uFillTx/>
                  <a:latin typeface="Calibri"/>
                  <a:ea typeface="+mn-ea"/>
                  <a:cs typeface="+mn-cs"/>
                </a:rPr>
                <a:t>||||||||||||||||||||||||||||||||||||||||||||||||||||||||||||||||||||||||||||||||||||||||||||||||||||||||||||||||||||||||||||||||||||||||||||||||||||||||||||||</a:t>
              </a:r>
            </a:p>
          </p:txBody>
        </p:sp>
        <p:pic>
          <p:nvPicPr>
            <p:cNvPr id="9" name="Image 8">
              <a:extLst>
                <a:ext uri="{FF2B5EF4-FFF2-40B4-BE49-F238E27FC236}">
                  <a16:creationId xmlns:a16="http://schemas.microsoft.com/office/drawing/2014/main" id="{875639ED-DCC8-F637-8AFB-D69AD64EE8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219089"/>
              <a:ext cx="814422" cy="102323"/>
            </a:xfrm>
            <a:prstGeom prst="rect">
              <a:avLst/>
            </a:prstGeom>
          </p:spPr>
        </p:pic>
      </p:grpSp>
    </p:spTree>
    <p:extLst>
      <p:ext uri="{BB962C8B-B14F-4D97-AF65-F5344CB8AC3E}">
        <p14:creationId xmlns:p14="http://schemas.microsoft.com/office/powerpoint/2010/main" val="379551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_Titre_2">
    <p:spTree>
      <p:nvGrpSpPr>
        <p:cNvPr id="1" name=""/>
        <p:cNvGrpSpPr/>
        <p:nvPr/>
      </p:nvGrpSpPr>
      <p:grpSpPr>
        <a:xfrm>
          <a:off x="0" y="0"/>
          <a:ext cx="0" cy="0"/>
          <a:chOff x="0" y="0"/>
          <a:chExt cx="0" cy="0"/>
        </a:xfrm>
      </p:grpSpPr>
      <p:sp>
        <p:nvSpPr>
          <p:cNvPr id="7" name="Espace réservé du texte 6"/>
          <p:cNvSpPr>
            <a:spLocks noGrp="1"/>
          </p:cNvSpPr>
          <p:nvPr>
            <p:ph type="body" sz="quarter" idx="11" hasCustomPrompt="1"/>
          </p:nvPr>
        </p:nvSpPr>
        <p:spPr>
          <a:xfrm>
            <a:off x="252000" y="2700000"/>
            <a:ext cx="8640000" cy="1242000"/>
          </a:xfrm>
        </p:spPr>
        <p:txBody>
          <a:bodyPr>
            <a:noAutofit/>
          </a:bodyPr>
          <a:lstStyle>
            <a:lvl1pPr marL="0" indent="0" algn="ctr" defTabSz="914373" rtl="0" eaLnBrk="1" latinLnBrk="0" hangingPunct="1">
              <a:lnSpc>
                <a:spcPct val="90000"/>
              </a:lnSpc>
              <a:spcBef>
                <a:spcPts val="1000"/>
              </a:spcBef>
              <a:buFont typeface="Arial" panose="020B0604020202020204" pitchFamily="34" charset="0"/>
              <a:buNone/>
              <a:defRPr lang="fr-FR" sz="2800" b="1" kern="1200" dirty="0">
                <a:solidFill>
                  <a:schemeClr val="bg1">
                    <a:lumMod val="50000"/>
                  </a:schemeClr>
                </a:solidFill>
                <a:latin typeface="Arial" panose="020B0604020202020204" pitchFamily="34" charset="0"/>
                <a:ea typeface="+mn-ea"/>
                <a:cs typeface="Arial" panose="020B0604020202020204" pitchFamily="34" charset="0"/>
              </a:defRPr>
            </a:lvl1pPr>
          </a:lstStyle>
          <a:p>
            <a:pPr lvl="0"/>
            <a:r>
              <a:rPr lang="fr-FR" dirty="0"/>
              <a:t>Modifier les styles du texte du masque</a:t>
            </a:r>
          </a:p>
        </p:txBody>
      </p:sp>
      <p:sp>
        <p:nvSpPr>
          <p:cNvPr id="3" name="Espace réservé du texte 6">
            <a:extLst>
              <a:ext uri="{FF2B5EF4-FFF2-40B4-BE49-F238E27FC236}">
                <a16:creationId xmlns:a16="http://schemas.microsoft.com/office/drawing/2014/main" id="{372E2EA5-7576-F774-5E40-6B35F4F47A63}"/>
              </a:ext>
            </a:extLst>
          </p:cNvPr>
          <p:cNvSpPr>
            <a:spLocks noGrp="1"/>
          </p:cNvSpPr>
          <p:nvPr>
            <p:ph type="body" sz="quarter" idx="12" hasCustomPrompt="1"/>
          </p:nvPr>
        </p:nvSpPr>
        <p:spPr>
          <a:xfrm>
            <a:off x="252000" y="716400"/>
            <a:ext cx="8640000" cy="691200"/>
          </a:xfrm>
        </p:spPr>
        <p:txBody>
          <a:bodyPr tIns="46800" bIns="46800">
            <a:noAutofit/>
          </a:bodyPr>
          <a:lstStyle>
            <a:lvl1pPr algn="ctr">
              <a:lnSpc>
                <a:spcPct val="90000"/>
              </a:lnSpc>
              <a:spcBef>
                <a:spcPts val="0"/>
              </a:spcBef>
              <a:defRPr lang="fr-FR" sz="3600" b="1" kern="1200" cap="all" dirty="0">
                <a:solidFill>
                  <a:srgbClr val="31859C"/>
                </a:solidFill>
                <a:latin typeface="Arial" panose="020B0604020202020204" pitchFamily="34" charset="0"/>
                <a:ea typeface="+mj-ea"/>
                <a:cs typeface="Arial" panose="020B0604020202020204" pitchFamily="34" charset="0"/>
              </a:defRPr>
            </a:lvl1pPr>
          </a:lstStyle>
          <a:p>
            <a:pPr lvl="0"/>
            <a:r>
              <a:rPr lang="fr-FR" dirty="0"/>
              <a:t>Modifier les styles du texte du masque</a:t>
            </a:r>
          </a:p>
        </p:txBody>
      </p:sp>
      <p:sp>
        <p:nvSpPr>
          <p:cNvPr id="2" name="Espace réservé de la date 3">
            <a:extLst>
              <a:ext uri="{FF2B5EF4-FFF2-40B4-BE49-F238E27FC236}">
                <a16:creationId xmlns:a16="http://schemas.microsoft.com/office/drawing/2014/main" id="{D4850122-B198-FE8F-7EFC-3ED5F628E369}"/>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5" name="Espace réservé du numéro de diapositive 5">
            <a:extLst>
              <a:ext uri="{FF2B5EF4-FFF2-40B4-BE49-F238E27FC236}">
                <a16:creationId xmlns:a16="http://schemas.microsoft.com/office/drawing/2014/main" id="{315E3BC1-A09A-D694-EADF-5B06A15FC87B}"/>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6" name="Espace réservé du pied de page 4">
            <a:extLst>
              <a:ext uri="{FF2B5EF4-FFF2-40B4-BE49-F238E27FC236}">
                <a16:creationId xmlns:a16="http://schemas.microsoft.com/office/drawing/2014/main" id="{222BF02C-9E94-5282-1902-F8D4724732B3}"/>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grpSp>
        <p:nvGrpSpPr>
          <p:cNvPr id="4" name="Groupe 3">
            <a:extLst>
              <a:ext uri="{FF2B5EF4-FFF2-40B4-BE49-F238E27FC236}">
                <a16:creationId xmlns:a16="http://schemas.microsoft.com/office/drawing/2014/main" id="{03218C29-8EFD-A3BF-B3D3-CF44AC6B3B5E}"/>
              </a:ext>
            </a:extLst>
          </p:cNvPr>
          <p:cNvGrpSpPr/>
          <p:nvPr userDrawn="1"/>
        </p:nvGrpSpPr>
        <p:grpSpPr>
          <a:xfrm>
            <a:off x="133350" y="156179"/>
            <a:ext cx="8758272" cy="227755"/>
            <a:chOff x="133350" y="156179"/>
            <a:chExt cx="8758272" cy="227755"/>
          </a:xfrm>
        </p:grpSpPr>
        <p:sp>
          <p:nvSpPr>
            <p:cNvPr id="12" name="ZoneTexte 11">
              <a:extLst>
                <a:ext uri="{FF2B5EF4-FFF2-40B4-BE49-F238E27FC236}">
                  <a16:creationId xmlns:a16="http://schemas.microsoft.com/office/drawing/2014/main" id="{C263CFEF-F03F-D6DD-25E3-9A120B1EE48D}"/>
                </a:ext>
              </a:extLst>
            </p:cNvPr>
            <p:cNvSpPr txBox="1"/>
            <p:nvPr userDrawn="1"/>
          </p:nvSpPr>
          <p:spPr>
            <a:xfrm>
              <a:off x="133350" y="156179"/>
              <a:ext cx="8124825" cy="227755"/>
            </a:xfrm>
            <a:prstGeom prst="rect">
              <a:avLst/>
            </a:prstGeom>
            <a:noFill/>
          </p:spPr>
          <p:txBody>
            <a:bodyPr wrap="square" rtlCol="0">
              <a:spAutoFit/>
            </a:bodyPr>
            <a:lstStyle/>
            <a:p>
              <a:pPr marL="0" marR="0" lvl="0" indent="0" algn="l" defTabSz="609567" rtl="0" eaLnBrk="1" fontAlgn="auto" latinLnBrk="0" hangingPunct="1">
                <a:lnSpc>
                  <a:spcPct val="100000"/>
                </a:lnSpc>
                <a:spcBef>
                  <a:spcPts val="0"/>
                </a:spcBef>
                <a:spcAft>
                  <a:spcPts val="0"/>
                </a:spcAft>
                <a:buClrTx/>
                <a:buSzTx/>
                <a:buFontTx/>
                <a:buNone/>
                <a:tabLst/>
                <a:defRPr/>
              </a:pPr>
              <a:r>
                <a:rPr kumimoji="0" lang="fr-CH" sz="880" b="0" i="0" u="none" strike="noStrike" kern="1200" cap="none" spc="-10" normalizeH="0" baseline="0" noProof="0" dirty="0">
                  <a:ln>
                    <a:noFill/>
                  </a:ln>
                  <a:solidFill>
                    <a:schemeClr val="tx1"/>
                  </a:solidFill>
                  <a:effectLst/>
                  <a:uLnTx/>
                  <a:uFillTx/>
                  <a:latin typeface="Calibri"/>
                  <a:ea typeface="+mn-ea"/>
                  <a:cs typeface="+mn-cs"/>
                </a:rPr>
                <a:t>||||||||||||||||||||||||||||||||||||||||||||||||||||||||||||||||||||||||||||||||||||||||||||||||||||||||||||||||||||||||||||||||||||||||||||||||||||||||||||||</a:t>
              </a:r>
            </a:p>
          </p:txBody>
        </p:sp>
        <p:pic>
          <p:nvPicPr>
            <p:cNvPr id="13" name="Image 12">
              <a:extLst>
                <a:ext uri="{FF2B5EF4-FFF2-40B4-BE49-F238E27FC236}">
                  <a16:creationId xmlns:a16="http://schemas.microsoft.com/office/drawing/2014/main" id="{F197DD62-81A2-F688-CA50-2FBC5E9371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219089"/>
              <a:ext cx="814422" cy="102323"/>
            </a:xfrm>
            <a:prstGeom prst="rect">
              <a:avLst/>
            </a:prstGeom>
          </p:spPr>
        </p:pic>
      </p:grpSp>
    </p:spTree>
    <p:extLst>
      <p:ext uri="{BB962C8B-B14F-4D97-AF65-F5344CB8AC3E}">
        <p14:creationId xmlns:p14="http://schemas.microsoft.com/office/powerpoint/2010/main" val="2201625582"/>
      </p:ext>
    </p:extLst>
  </p:cSld>
  <p:clrMapOvr>
    <a:masterClrMapping/>
  </p:clrMapOvr>
  <p:extLst>
    <p:ext uri="{DCECCB84-F9BA-43D5-87BE-67443E8EF086}">
      <p15:sldGuideLst xmlns:p15="http://schemas.microsoft.com/office/powerpoint/2012/main">
        <p15:guide id="1" orient="horz" pos="3162">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_Titre_3">
    <p:spTree>
      <p:nvGrpSpPr>
        <p:cNvPr id="1" name=""/>
        <p:cNvGrpSpPr/>
        <p:nvPr/>
      </p:nvGrpSpPr>
      <p:grpSpPr>
        <a:xfrm>
          <a:off x="0" y="0"/>
          <a:ext cx="0" cy="0"/>
          <a:chOff x="0" y="0"/>
          <a:chExt cx="0" cy="0"/>
        </a:xfrm>
      </p:grpSpPr>
      <p:sp>
        <p:nvSpPr>
          <p:cNvPr id="6" name="Espace réservé du texte 6">
            <a:extLst>
              <a:ext uri="{FF2B5EF4-FFF2-40B4-BE49-F238E27FC236}">
                <a16:creationId xmlns:a16="http://schemas.microsoft.com/office/drawing/2014/main" id="{EE2EA10F-3BB1-42B0-D78C-7FF056325FC1}"/>
              </a:ext>
            </a:extLst>
          </p:cNvPr>
          <p:cNvSpPr>
            <a:spLocks noGrp="1"/>
          </p:cNvSpPr>
          <p:nvPr>
            <p:ph type="body" sz="quarter" idx="13" hasCustomPrompt="1"/>
          </p:nvPr>
        </p:nvSpPr>
        <p:spPr>
          <a:xfrm>
            <a:off x="457200" y="972000"/>
            <a:ext cx="8229600" cy="504000"/>
          </a:xfrm>
        </p:spPr>
        <p:txBody>
          <a:bodyPr tIns="0" bIns="0">
            <a:noAutofit/>
          </a:bodyPr>
          <a:lstStyle>
            <a:lvl1pPr algn="ctr">
              <a:defRPr sz="2600" b="1">
                <a:solidFill>
                  <a:schemeClr val="tx1"/>
                </a:solidFill>
                <a:latin typeface="Arial" panose="020B0604020202020204" pitchFamily="34" charset="0"/>
                <a:cs typeface="Arial" panose="020B0604020202020204" pitchFamily="34" charset="0"/>
              </a:defRPr>
            </a:lvl1p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278840AC-0FC7-5EA5-0D11-AA4F00411D78}"/>
              </a:ext>
            </a:extLst>
          </p:cNvPr>
          <p:cNvSpPr>
            <a:spLocks noGrp="1"/>
          </p:cNvSpPr>
          <p:nvPr>
            <p:ph type="body" sz="quarter" idx="14" hasCustomPrompt="1"/>
          </p:nvPr>
        </p:nvSpPr>
        <p:spPr>
          <a:xfrm>
            <a:off x="457200" y="1620000"/>
            <a:ext cx="8229600" cy="2880000"/>
          </a:xfrm>
        </p:spPr>
        <p:txBody>
          <a:bodyPr tIns="0" bIns="0">
            <a:noAutofit/>
          </a:bodyPr>
          <a:lstStyle>
            <a:lvl1pPr algn="ctr">
              <a:defRPr sz="2200" b="0">
                <a:solidFill>
                  <a:schemeClr val="tx1"/>
                </a:solidFill>
                <a:latin typeface="Arial" panose="020B0604020202020204" pitchFamily="34" charset="0"/>
                <a:cs typeface="Arial" panose="020B0604020202020204" pitchFamily="34" charset="0"/>
              </a:defRPr>
            </a:lvl1pPr>
          </a:lstStyle>
          <a:p>
            <a:pPr lvl="0"/>
            <a:r>
              <a:rPr lang="fr-FR" dirty="0"/>
              <a:t>Modifier les styles du texte du masque</a:t>
            </a:r>
          </a:p>
        </p:txBody>
      </p:sp>
      <p:sp>
        <p:nvSpPr>
          <p:cNvPr id="10" name="Espace réservé du titre 1">
            <a:extLst>
              <a:ext uri="{FF2B5EF4-FFF2-40B4-BE49-F238E27FC236}">
                <a16:creationId xmlns:a16="http://schemas.microsoft.com/office/drawing/2014/main" id="{A7E8E861-49A2-EDD2-FFE4-1CF62C1B3C97}"/>
              </a:ext>
            </a:extLst>
          </p:cNvPr>
          <p:cNvSpPr>
            <a:spLocks noGrp="1"/>
          </p:cNvSpPr>
          <p:nvPr>
            <p:ph type="title" hasCustomPrompt="1"/>
          </p:nvPr>
        </p:nvSpPr>
        <p:spPr>
          <a:xfrm>
            <a:off x="457200" y="288000"/>
            <a:ext cx="8229600" cy="504000"/>
          </a:xfrm>
          <a:prstGeom prst="rect">
            <a:avLst/>
          </a:prstGeom>
        </p:spPr>
        <p:txBody>
          <a:bodyPr vert="horz" lIns="91440" tIns="0" rIns="91440" bIns="0" rtlCol="0" anchor="ctr">
            <a:noAutofit/>
          </a:bodyPr>
          <a:lstStyle>
            <a:lvl1pPr algn="l">
              <a:defRPr sz="2600" cap="none" baseline="0">
                <a:latin typeface="Arial" panose="020B0604020202020204" pitchFamily="34" charset="0"/>
                <a:cs typeface="Arial" panose="020B0604020202020204" pitchFamily="34" charset="0"/>
              </a:defRPr>
            </a:lvl1pPr>
          </a:lstStyle>
          <a:p>
            <a:r>
              <a:rPr lang="fr-CH" dirty="0"/>
              <a:t>Cliquez et modifiez le titre</a:t>
            </a:r>
            <a:endParaRPr lang="fr-FR" dirty="0"/>
          </a:p>
        </p:txBody>
      </p:sp>
      <p:sp>
        <p:nvSpPr>
          <p:cNvPr id="2" name="Espace réservé de la date 3">
            <a:extLst>
              <a:ext uri="{FF2B5EF4-FFF2-40B4-BE49-F238E27FC236}">
                <a16:creationId xmlns:a16="http://schemas.microsoft.com/office/drawing/2014/main" id="{E21012BC-9488-64EF-19B8-3FF097C61D01}"/>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11" name="Espace réservé du numéro de diapositive 5">
            <a:extLst>
              <a:ext uri="{FF2B5EF4-FFF2-40B4-BE49-F238E27FC236}">
                <a16:creationId xmlns:a16="http://schemas.microsoft.com/office/drawing/2014/main" id="{9F8C4C1C-1555-BEE0-17F9-C7F77DA7F20D}"/>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12" name="Espace réservé du pied de page 4">
            <a:extLst>
              <a:ext uri="{FF2B5EF4-FFF2-40B4-BE49-F238E27FC236}">
                <a16:creationId xmlns:a16="http://schemas.microsoft.com/office/drawing/2014/main" id="{3078717F-FD7C-853A-2D53-85ECBDBEBA64}"/>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Tree>
    <p:extLst>
      <p:ext uri="{BB962C8B-B14F-4D97-AF65-F5344CB8AC3E}">
        <p14:creationId xmlns:p14="http://schemas.microsoft.com/office/powerpoint/2010/main" val="123243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lits_interet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0CAFF392-1316-120D-8664-C6ED0453825A}"/>
              </a:ext>
            </a:extLst>
          </p:cNvPr>
          <p:cNvSpPr>
            <a:spLocks noGrp="1"/>
          </p:cNvSpPr>
          <p:nvPr>
            <p:ph type="body" sz="quarter" idx="12" hasCustomPrompt="1"/>
          </p:nvPr>
        </p:nvSpPr>
        <p:spPr>
          <a:xfrm>
            <a:off x="457200" y="1008000"/>
            <a:ext cx="8229600" cy="3420000"/>
          </a:xfrm>
        </p:spPr>
        <p:txBody>
          <a:bodyPr>
            <a:noAutofit/>
          </a:bodyPr>
          <a:lstStyle>
            <a:lvl1pPr marL="0" indent="0" algn="l" defTabSz="457200" rtl="0" eaLnBrk="1" latinLnBrk="0" hangingPunct="1">
              <a:spcBef>
                <a:spcPct val="20000"/>
              </a:spcBef>
              <a:buClr>
                <a:schemeClr val="bg2"/>
              </a:buClr>
              <a:buFontTx/>
              <a:buNone/>
              <a:defRPr lang="fr-CH" sz="2400" kern="1200" dirty="0" smtClean="0">
                <a:solidFill>
                  <a:schemeClr val="tx1"/>
                </a:solidFill>
                <a:latin typeface="Arial" panose="020B0604020202020204" pitchFamily="34" charset="0"/>
                <a:ea typeface="+mn-ea"/>
                <a:cs typeface="Arial" panose="020B0604020202020204" pitchFamily="34" charset="0"/>
              </a:defRPr>
            </a:lvl1pPr>
          </a:lstStyle>
          <a:p>
            <a:pPr lvl="0"/>
            <a:r>
              <a:rPr lang="fr-CH" dirty="0"/>
              <a:t>NOM, PRENOM</a:t>
            </a:r>
            <a:br>
              <a:rPr lang="fr-CH" dirty="0"/>
            </a:br>
            <a:br>
              <a:rPr lang="fr-CH" dirty="0"/>
            </a:br>
            <a:r>
              <a:rPr lang="fr-CH" dirty="0"/>
              <a:t>Lister les intérêts</a:t>
            </a:r>
            <a:br>
              <a:rPr lang="fr-CH" dirty="0"/>
            </a:br>
            <a:r>
              <a:rPr lang="fr-CH" dirty="0"/>
              <a:t>ou</a:t>
            </a:r>
            <a:br>
              <a:rPr lang="fr-CH" dirty="0"/>
            </a:br>
            <a:r>
              <a:rPr lang="fr-CH" dirty="0"/>
              <a:t>« Pas de conflits d’intérêt à déclarer »</a:t>
            </a:r>
          </a:p>
        </p:txBody>
      </p:sp>
      <p:sp>
        <p:nvSpPr>
          <p:cNvPr id="5" name="Espace réservé de la date 3">
            <a:extLst>
              <a:ext uri="{FF2B5EF4-FFF2-40B4-BE49-F238E27FC236}">
                <a16:creationId xmlns:a16="http://schemas.microsoft.com/office/drawing/2014/main" id="{B5914E3F-C6FB-479D-A2E4-D1BE067D067E}"/>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6" name="Espace réservé du numéro de diapositive 5">
            <a:extLst>
              <a:ext uri="{FF2B5EF4-FFF2-40B4-BE49-F238E27FC236}">
                <a16:creationId xmlns:a16="http://schemas.microsoft.com/office/drawing/2014/main" id="{8545763A-32B5-CFD2-E053-246898476510}"/>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7" name="Espace réservé du pied de page 4">
            <a:extLst>
              <a:ext uri="{FF2B5EF4-FFF2-40B4-BE49-F238E27FC236}">
                <a16:creationId xmlns:a16="http://schemas.microsoft.com/office/drawing/2014/main" id="{92401167-F451-2FB1-A58E-247A347B7966}"/>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
        <p:nvSpPr>
          <p:cNvPr id="12" name="ZoneTexte 11">
            <a:extLst>
              <a:ext uri="{FF2B5EF4-FFF2-40B4-BE49-F238E27FC236}">
                <a16:creationId xmlns:a16="http://schemas.microsoft.com/office/drawing/2014/main" id="{ED9E0B38-463F-AA4B-96D5-C500841ED6FC}"/>
              </a:ext>
            </a:extLst>
          </p:cNvPr>
          <p:cNvSpPr txBox="1"/>
          <p:nvPr userDrawn="1"/>
        </p:nvSpPr>
        <p:spPr>
          <a:xfrm rot="953569">
            <a:off x="4638383" y="1666650"/>
            <a:ext cx="3141276" cy="740587"/>
          </a:xfrm>
          <a:prstGeom prst="rect">
            <a:avLst/>
          </a:prstGeom>
          <a:solidFill>
            <a:srgbClr val="31859C"/>
          </a:solidFill>
        </p:spPr>
        <p:txBody>
          <a:bodyPr wrap="square" rtlCol="0">
            <a:spAutoFit/>
          </a:bodyPr>
          <a:lstStyle/>
          <a:p>
            <a:pPr algn="ctr"/>
            <a:r>
              <a:rPr lang="fr-CH" sz="1400" b="1" dirty="0">
                <a:solidFill>
                  <a:schemeClr val="bg1"/>
                </a:solidFill>
                <a:latin typeface="Arial" panose="020B0604020202020204" pitchFamily="34" charset="0"/>
                <a:cs typeface="Arial" panose="020B0604020202020204" pitchFamily="34" charset="0"/>
              </a:rPr>
              <a:t>À inclure pour tous les congrès/conférences nationaux/internationaux !</a:t>
            </a:r>
          </a:p>
        </p:txBody>
      </p:sp>
      <p:sp>
        <p:nvSpPr>
          <p:cNvPr id="8" name="Titre 9">
            <a:extLst>
              <a:ext uri="{FF2B5EF4-FFF2-40B4-BE49-F238E27FC236}">
                <a16:creationId xmlns:a16="http://schemas.microsoft.com/office/drawing/2014/main" id="{C94E6E24-DBB4-ABDE-0044-905160D3AD59}"/>
              </a:ext>
            </a:extLst>
          </p:cNvPr>
          <p:cNvSpPr>
            <a:spLocks noGrp="1"/>
          </p:cNvSpPr>
          <p:nvPr>
            <p:ph type="title" hasCustomPrompt="1"/>
          </p:nvPr>
        </p:nvSpPr>
        <p:spPr>
          <a:xfrm>
            <a:off x="457200" y="288000"/>
            <a:ext cx="8229600" cy="504000"/>
          </a:xfrm>
        </p:spPr>
        <p:txBody>
          <a:bodyPr tIns="0" bIns="0"/>
          <a:lstStyle>
            <a:lvl1pPr algn="l" defTabSz="914373" rtl="0" eaLnBrk="1" latinLnBrk="0" hangingPunct="1">
              <a:lnSpc>
                <a:spcPct val="90000"/>
              </a:lnSpc>
              <a:spcBef>
                <a:spcPct val="0"/>
              </a:spcBef>
              <a:buNone/>
              <a:defRPr lang="fr-CH" sz="2600" b="1" kern="1200" dirty="0">
                <a:solidFill>
                  <a:srgbClr val="31859C"/>
                </a:solidFill>
                <a:latin typeface="Arial" panose="020B0604020202020204" pitchFamily="34" charset="0"/>
                <a:ea typeface="+mj-ea"/>
                <a:cs typeface="Arial" panose="020B0604020202020204" pitchFamily="34" charset="0"/>
              </a:defRPr>
            </a:lvl1pPr>
          </a:lstStyle>
          <a:p>
            <a:r>
              <a:rPr lang="fr-CH" b="0" dirty="0"/>
              <a:t>Conflits d’intérêts</a:t>
            </a:r>
          </a:p>
        </p:txBody>
      </p:sp>
    </p:spTree>
    <p:extLst>
      <p:ext uri="{BB962C8B-B14F-4D97-AF65-F5344CB8AC3E}">
        <p14:creationId xmlns:p14="http://schemas.microsoft.com/office/powerpoint/2010/main" val="672107251"/>
      </p:ext>
    </p:extLst>
  </p:cSld>
  <p:clrMapOvr>
    <a:masterClrMapping/>
  </p:clrMapOvr>
  <p:extLst>
    <p:ext uri="{DCECCB84-F9BA-43D5-87BE-67443E8EF086}">
      <p15:sldGuideLst xmlns:p15="http://schemas.microsoft.com/office/powerpoint/2012/main">
        <p15:guide id="1" orient="horz" pos="316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_Puces_1">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FB787C80-9E6E-8EFA-8C27-7778D122FEEC}"/>
              </a:ext>
            </a:extLst>
          </p:cNvPr>
          <p:cNvSpPr>
            <a:spLocks noGrp="1"/>
          </p:cNvSpPr>
          <p:nvPr>
            <p:ph idx="1"/>
          </p:nvPr>
        </p:nvSpPr>
        <p:spPr>
          <a:xfrm>
            <a:off x="457200" y="1008000"/>
            <a:ext cx="8229600" cy="3420000"/>
          </a:xfrm>
        </p:spPr>
        <p:txBody>
          <a:bodyPr/>
          <a:lstStyle>
            <a:lvl1pPr marL="360000" indent="-360000">
              <a:spcBef>
                <a:spcPts val="1200"/>
              </a:spcBef>
              <a:buClr>
                <a:srgbClr val="31859C"/>
              </a:buClr>
              <a:buFont typeface="Arial" panose="020B0604020202020204" pitchFamily="34" charset="0"/>
              <a:buChar char="•"/>
              <a:defRPr lang="fr-CH" sz="2600" kern="1200" dirty="0">
                <a:solidFill>
                  <a:schemeClr val="tx1"/>
                </a:solidFill>
                <a:latin typeface="Arial" panose="020B0604020202020204" pitchFamily="34" charset="0"/>
                <a:ea typeface="+mn-ea"/>
                <a:cs typeface="Arial" panose="020B0604020202020204" pitchFamily="34" charset="0"/>
              </a:defRPr>
            </a:lvl1pPr>
            <a:lvl2pPr marL="719138" indent="-358775">
              <a:spcBef>
                <a:spcPts val="600"/>
              </a:spcBef>
              <a:buClr>
                <a:srgbClr val="31859C"/>
              </a:buClr>
              <a:buFont typeface="Courier New" panose="02070309020205020404" pitchFamily="49" charset="0"/>
              <a:buChar char="o"/>
              <a:defRPr lang="fr-CH" sz="2200" kern="1200" dirty="0">
                <a:solidFill>
                  <a:schemeClr val="tx1"/>
                </a:solidFill>
                <a:latin typeface="Arial" panose="020B0604020202020204" pitchFamily="34" charset="0"/>
                <a:ea typeface="+mn-ea"/>
                <a:cs typeface="Arial" panose="020B0604020202020204" pitchFamily="34" charset="0"/>
              </a:defRPr>
            </a:lvl2pPr>
            <a:lvl3pPr marL="1080000" indent="-358775">
              <a:spcBef>
                <a:spcPts val="600"/>
              </a:spcBef>
              <a:buClr>
                <a:srgbClr val="31859C"/>
              </a:buClr>
              <a:buFont typeface="Wingdings" panose="05000000000000000000" pitchFamily="2" charset="2"/>
              <a:buChar char="§"/>
              <a:defRPr lang="fr-CH" sz="1800" kern="1200" dirty="0">
                <a:solidFill>
                  <a:schemeClr val="tx1"/>
                </a:solidFill>
                <a:latin typeface="Arial" panose="020B0604020202020204" pitchFamily="34" charset="0"/>
                <a:ea typeface="+mn-ea"/>
                <a:cs typeface="Arial" panose="020B0604020202020204" pitchFamily="34" charset="0"/>
              </a:defRPr>
            </a:lvl3pPr>
            <a:lvl4pPr marL="1258888" indent="-180975">
              <a:spcBef>
                <a:spcPts val="600"/>
              </a:spcBef>
              <a:buClr>
                <a:srgbClr val="31859C"/>
              </a:buClr>
              <a:buFont typeface="Calibri Light" panose="020F0302020204030204" pitchFamily="34" charset="0"/>
              <a:buChar char="-"/>
              <a:defRPr lang="fr-CH" sz="1400" kern="1200" dirty="0">
                <a:solidFill>
                  <a:schemeClr val="tx1"/>
                </a:solidFill>
                <a:latin typeface="Arial" panose="020B0604020202020204" pitchFamily="34" charset="0"/>
                <a:ea typeface="+mn-ea"/>
                <a:cs typeface="Arial" panose="020B0604020202020204" pitchFamily="34" charset="0"/>
              </a:defRPr>
            </a:lvl4pPr>
            <a:lvl5pPr marL="1080000" indent="0">
              <a:spcBef>
                <a:spcPts val="600"/>
              </a:spcBef>
              <a:buNone/>
              <a:defRPr/>
            </a:lvl5pPr>
          </a:lstStyle>
          <a:p>
            <a:pPr marL="360000" lvl="0" indent="-360000" algn="l" defTabSz="457200" rtl="0" eaLnBrk="1" latinLnBrk="0" hangingPunct="1">
              <a:spcBef>
                <a:spcPts val="1200"/>
              </a:spcBef>
              <a:buClr>
                <a:srgbClr val="31859C"/>
              </a:buClr>
              <a:buFont typeface="Arial" panose="020B0604020202020204" pitchFamily="34" charset="0"/>
              <a:buChar char="•"/>
            </a:pPr>
            <a:r>
              <a:rPr lang="fr-CH" dirty="0"/>
              <a:t>Cliquez pour modifier les styles du texte du masque</a:t>
            </a:r>
          </a:p>
          <a:p>
            <a:pPr marL="719138" lvl="1" indent="-358775" algn="l" defTabSz="457200" rtl="0" eaLnBrk="1" latinLnBrk="0" hangingPunct="1">
              <a:spcBef>
                <a:spcPts val="600"/>
              </a:spcBef>
              <a:buClr>
                <a:srgbClr val="31859C"/>
              </a:buClr>
              <a:buFont typeface="Courier New" panose="02070309020205020404" pitchFamily="49" charset="0"/>
              <a:buChar char="o"/>
            </a:pPr>
            <a:r>
              <a:rPr lang="fr-CH" dirty="0"/>
              <a:t>Deuxième niveau</a:t>
            </a:r>
          </a:p>
          <a:p>
            <a:pPr marL="1080000" lvl="2" indent="-358775" algn="l" defTabSz="457200" rtl="0" eaLnBrk="1" latinLnBrk="0" hangingPunct="1">
              <a:spcBef>
                <a:spcPts val="600"/>
              </a:spcBef>
              <a:buClr>
                <a:srgbClr val="31859C"/>
              </a:buClr>
              <a:buSzPct val="90000"/>
              <a:buFont typeface="Wingdings" panose="05000000000000000000" pitchFamily="2" charset="2"/>
              <a:buChar char="§"/>
            </a:pPr>
            <a:r>
              <a:rPr lang="fr-CH" dirty="0"/>
              <a:t>Troisième niveau</a:t>
            </a:r>
          </a:p>
          <a:p>
            <a:pPr marL="1258888" lvl="3" indent="-180975" algn="l" defTabSz="457200" rtl="0" eaLnBrk="1" latinLnBrk="0" hangingPunct="1">
              <a:spcBef>
                <a:spcPts val="600"/>
              </a:spcBef>
              <a:buClr>
                <a:srgbClr val="31859C"/>
              </a:buClr>
              <a:buFont typeface="Calibri Light" panose="020F0302020204030204" pitchFamily="34" charset="0"/>
              <a:buChar char="-"/>
            </a:pPr>
            <a:r>
              <a:rPr lang="fr-CH" dirty="0"/>
              <a:t>Quatrième niveau</a:t>
            </a:r>
          </a:p>
        </p:txBody>
      </p:sp>
      <p:sp>
        <p:nvSpPr>
          <p:cNvPr id="10" name="Espace réservé du titre 1">
            <a:extLst>
              <a:ext uri="{FF2B5EF4-FFF2-40B4-BE49-F238E27FC236}">
                <a16:creationId xmlns:a16="http://schemas.microsoft.com/office/drawing/2014/main" id="{22229BB5-0641-8A99-F398-4D78DEA74BFD}"/>
              </a:ext>
            </a:extLst>
          </p:cNvPr>
          <p:cNvSpPr>
            <a:spLocks noGrp="1"/>
          </p:cNvSpPr>
          <p:nvPr>
            <p:ph type="title" hasCustomPrompt="1"/>
          </p:nvPr>
        </p:nvSpPr>
        <p:spPr>
          <a:xfrm>
            <a:off x="457200" y="288000"/>
            <a:ext cx="8229600" cy="504000"/>
          </a:xfrm>
          <a:prstGeom prst="rect">
            <a:avLst/>
          </a:prstGeom>
        </p:spPr>
        <p:txBody>
          <a:bodyPr vert="horz" lIns="91440" tIns="0" rIns="91440" bIns="0" rtlCol="0" anchor="ctr">
            <a:noAutofit/>
          </a:bodyPr>
          <a:lstStyle>
            <a:lvl1pPr algn="l">
              <a:defRPr sz="2600" cap="none" baseline="0">
                <a:solidFill>
                  <a:srgbClr val="31859C"/>
                </a:solidFill>
                <a:latin typeface="Arial" panose="020B0604020202020204" pitchFamily="34" charset="0"/>
                <a:cs typeface="Arial" panose="020B0604020202020204" pitchFamily="34" charset="0"/>
              </a:defRPr>
            </a:lvl1pPr>
          </a:lstStyle>
          <a:p>
            <a:r>
              <a:rPr lang="fr-CH" dirty="0"/>
              <a:t>Cliquez et modifiez le titre</a:t>
            </a:r>
            <a:endParaRPr lang="fr-FR" dirty="0"/>
          </a:p>
        </p:txBody>
      </p:sp>
      <p:sp>
        <p:nvSpPr>
          <p:cNvPr id="2" name="Espace réservé de la date 3">
            <a:extLst>
              <a:ext uri="{FF2B5EF4-FFF2-40B4-BE49-F238E27FC236}">
                <a16:creationId xmlns:a16="http://schemas.microsoft.com/office/drawing/2014/main" id="{51A2AC4D-927A-4C8F-F142-280A2A8B1E90}"/>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7" name="Espace réservé du numéro de diapositive 5">
            <a:extLst>
              <a:ext uri="{FF2B5EF4-FFF2-40B4-BE49-F238E27FC236}">
                <a16:creationId xmlns:a16="http://schemas.microsoft.com/office/drawing/2014/main" id="{481625E7-27BE-AD77-637D-F6EC3F15BEBC}"/>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11" name="Espace réservé du pied de page 4">
            <a:extLst>
              <a:ext uri="{FF2B5EF4-FFF2-40B4-BE49-F238E27FC236}">
                <a16:creationId xmlns:a16="http://schemas.microsoft.com/office/drawing/2014/main" id="{94F0F7B2-A4B7-2A6F-575A-09A0228F1A5A}"/>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Tree>
    <p:extLst>
      <p:ext uri="{BB962C8B-B14F-4D97-AF65-F5344CB8AC3E}">
        <p14:creationId xmlns:p14="http://schemas.microsoft.com/office/powerpoint/2010/main" val="202709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_Puces_2">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FB787C80-9E6E-8EFA-8C27-7778D122FEEC}"/>
              </a:ext>
            </a:extLst>
          </p:cNvPr>
          <p:cNvSpPr>
            <a:spLocks noGrp="1"/>
          </p:cNvSpPr>
          <p:nvPr>
            <p:ph idx="1"/>
          </p:nvPr>
        </p:nvSpPr>
        <p:spPr>
          <a:xfrm>
            <a:off x="457200" y="1008000"/>
            <a:ext cx="8229600" cy="3420000"/>
          </a:xfrm>
        </p:spPr>
        <p:txBody>
          <a:bodyPr/>
          <a:lstStyle>
            <a:lvl1pPr marL="360000" indent="-360000">
              <a:spcBef>
                <a:spcPts val="1200"/>
              </a:spcBef>
              <a:buClr>
                <a:srgbClr val="31859C"/>
              </a:buClr>
              <a:buFont typeface="Arial" panose="020B0604020202020204" pitchFamily="34" charset="0"/>
              <a:buChar char="•"/>
              <a:defRPr lang="fr-CH" sz="2000" kern="1200" dirty="0">
                <a:solidFill>
                  <a:schemeClr val="tx1"/>
                </a:solidFill>
                <a:latin typeface="Arial" panose="020B0604020202020204" pitchFamily="34" charset="0"/>
                <a:ea typeface="+mn-ea"/>
                <a:cs typeface="Arial" panose="020B0604020202020204" pitchFamily="34" charset="0"/>
              </a:defRPr>
            </a:lvl1pPr>
            <a:lvl2pPr marL="719138" indent="-358775">
              <a:spcBef>
                <a:spcPts val="600"/>
              </a:spcBef>
              <a:buClr>
                <a:srgbClr val="31859C"/>
              </a:buClr>
              <a:buFont typeface="Courier New" panose="02070309020205020404" pitchFamily="49" charset="0"/>
              <a:buChar char="o"/>
              <a:defRPr lang="fr-CH" sz="1800" kern="1200" dirty="0">
                <a:solidFill>
                  <a:schemeClr val="tx1"/>
                </a:solidFill>
                <a:latin typeface="Arial" panose="020B0604020202020204" pitchFamily="34" charset="0"/>
                <a:ea typeface="+mn-ea"/>
                <a:cs typeface="Arial" panose="020B0604020202020204" pitchFamily="34" charset="0"/>
              </a:defRPr>
            </a:lvl2pPr>
            <a:lvl3pPr marL="721225" indent="0">
              <a:spcBef>
                <a:spcPts val="600"/>
              </a:spcBef>
              <a:buClr>
                <a:srgbClr val="31859C"/>
              </a:buClr>
              <a:buFont typeface="Wingdings" panose="05000000000000000000" pitchFamily="2" charset="2"/>
              <a:buNone/>
              <a:defRPr lang="fr-CH" sz="1600" kern="1200" dirty="0">
                <a:solidFill>
                  <a:schemeClr val="tx1"/>
                </a:solidFill>
                <a:latin typeface="Arial" panose="020B0604020202020204" pitchFamily="34" charset="0"/>
                <a:ea typeface="+mn-ea"/>
                <a:cs typeface="Arial" panose="020B0604020202020204" pitchFamily="34" charset="0"/>
              </a:defRPr>
            </a:lvl3pPr>
            <a:lvl4pPr marL="1258888" indent="-180975">
              <a:spcBef>
                <a:spcPts val="600"/>
              </a:spcBef>
              <a:buClr>
                <a:srgbClr val="31859C"/>
              </a:buClr>
              <a:buFont typeface="Calibri Light" panose="020F0302020204030204" pitchFamily="34" charset="0"/>
              <a:buChar char="-"/>
              <a:defRPr lang="fr-CH" sz="1200" kern="1200" dirty="0">
                <a:solidFill>
                  <a:schemeClr val="tx1"/>
                </a:solidFill>
                <a:latin typeface="Arial" panose="020B0604020202020204" pitchFamily="34" charset="0"/>
                <a:ea typeface="+mn-ea"/>
                <a:cs typeface="Arial" panose="020B0604020202020204" pitchFamily="34" charset="0"/>
              </a:defRPr>
            </a:lvl4pPr>
            <a:lvl5pPr marL="1080000" indent="0">
              <a:spcBef>
                <a:spcPts val="600"/>
              </a:spcBef>
              <a:buNone/>
              <a:defRPr/>
            </a:lvl5pPr>
          </a:lstStyle>
          <a:p>
            <a:pPr marL="360000" lvl="0" indent="-360000" algn="l" defTabSz="457200" rtl="0" eaLnBrk="1" latinLnBrk="0" hangingPunct="1">
              <a:spcBef>
                <a:spcPts val="1200"/>
              </a:spcBef>
              <a:buClr>
                <a:srgbClr val="31859C"/>
              </a:buClr>
              <a:buFont typeface="Arial" panose="020B0604020202020204" pitchFamily="34" charset="0"/>
              <a:buChar char="•"/>
            </a:pPr>
            <a:r>
              <a:rPr lang="fr-CH" dirty="0"/>
              <a:t>Cliquez pour modifier les styles du texte du masque</a:t>
            </a:r>
          </a:p>
          <a:p>
            <a:pPr marL="719138" lvl="1" indent="-358775" algn="l" defTabSz="457200" rtl="0" eaLnBrk="1" latinLnBrk="0" hangingPunct="1">
              <a:spcBef>
                <a:spcPts val="600"/>
              </a:spcBef>
              <a:buClr>
                <a:srgbClr val="31859C"/>
              </a:buClr>
              <a:buFont typeface="Courier New" panose="02070309020205020404" pitchFamily="49" charset="0"/>
              <a:buChar char="o"/>
            </a:pPr>
            <a:r>
              <a:rPr lang="fr-CH" dirty="0"/>
              <a:t>Deuxième niveau</a:t>
            </a:r>
          </a:p>
          <a:p>
            <a:pPr marL="1080000" lvl="2" indent="-358775" algn="l" defTabSz="457200" rtl="0" eaLnBrk="1" latinLnBrk="0" hangingPunct="1">
              <a:spcBef>
                <a:spcPts val="600"/>
              </a:spcBef>
              <a:buClr>
                <a:srgbClr val="31859C"/>
              </a:buClr>
              <a:buSzPct val="90000"/>
              <a:buFont typeface="Wingdings" panose="05000000000000000000" pitchFamily="2" charset="2"/>
              <a:buChar char="§"/>
            </a:pPr>
            <a:r>
              <a:rPr lang="fr-CH" dirty="0"/>
              <a:t>Troisième niveau</a:t>
            </a:r>
          </a:p>
          <a:p>
            <a:pPr marL="1258888" lvl="3" indent="-180975" algn="l" defTabSz="457200" rtl="0" eaLnBrk="1" latinLnBrk="0" hangingPunct="1">
              <a:spcBef>
                <a:spcPts val="600"/>
              </a:spcBef>
              <a:buClr>
                <a:srgbClr val="31859C"/>
              </a:buClr>
              <a:buFont typeface="Calibri Light" panose="020F0302020204030204" pitchFamily="34" charset="0"/>
              <a:buChar char="-"/>
            </a:pPr>
            <a:r>
              <a:rPr lang="fr-CH" dirty="0"/>
              <a:t>Quatrième niveau</a:t>
            </a:r>
          </a:p>
        </p:txBody>
      </p:sp>
      <p:sp>
        <p:nvSpPr>
          <p:cNvPr id="10" name="Espace réservé du titre 1">
            <a:extLst>
              <a:ext uri="{FF2B5EF4-FFF2-40B4-BE49-F238E27FC236}">
                <a16:creationId xmlns:a16="http://schemas.microsoft.com/office/drawing/2014/main" id="{22229BB5-0641-8A99-F398-4D78DEA74BFD}"/>
              </a:ext>
            </a:extLst>
          </p:cNvPr>
          <p:cNvSpPr>
            <a:spLocks noGrp="1"/>
          </p:cNvSpPr>
          <p:nvPr>
            <p:ph type="title" hasCustomPrompt="1"/>
          </p:nvPr>
        </p:nvSpPr>
        <p:spPr>
          <a:xfrm>
            <a:off x="457200" y="288000"/>
            <a:ext cx="8229600" cy="504000"/>
          </a:xfrm>
          <a:prstGeom prst="rect">
            <a:avLst/>
          </a:prstGeom>
        </p:spPr>
        <p:txBody>
          <a:bodyPr vert="horz" lIns="91440" tIns="0" rIns="91440" bIns="0" rtlCol="0" anchor="ctr">
            <a:noAutofit/>
          </a:bodyPr>
          <a:lstStyle>
            <a:lvl1pPr algn="l">
              <a:defRPr sz="2600" cap="none" baseline="0">
                <a:solidFill>
                  <a:srgbClr val="31859C"/>
                </a:solidFill>
                <a:latin typeface="Arial" panose="020B0604020202020204" pitchFamily="34" charset="0"/>
                <a:cs typeface="Arial" panose="020B0604020202020204" pitchFamily="34" charset="0"/>
              </a:defRPr>
            </a:lvl1pPr>
          </a:lstStyle>
          <a:p>
            <a:r>
              <a:rPr lang="fr-CH" dirty="0"/>
              <a:t>Cliquez et modifiez le titre</a:t>
            </a:r>
            <a:endParaRPr lang="fr-FR" dirty="0"/>
          </a:p>
        </p:txBody>
      </p:sp>
      <p:sp>
        <p:nvSpPr>
          <p:cNvPr id="2" name="Espace réservé de la date 3">
            <a:extLst>
              <a:ext uri="{FF2B5EF4-FFF2-40B4-BE49-F238E27FC236}">
                <a16:creationId xmlns:a16="http://schemas.microsoft.com/office/drawing/2014/main" id="{51A2AC4D-927A-4C8F-F142-280A2A8B1E90}"/>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7" name="Espace réservé du numéro de diapositive 5">
            <a:extLst>
              <a:ext uri="{FF2B5EF4-FFF2-40B4-BE49-F238E27FC236}">
                <a16:creationId xmlns:a16="http://schemas.microsoft.com/office/drawing/2014/main" id="{481625E7-27BE-AD77-637D-F6EC3F15BEBC}"/>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11" name="Espace réservé du pied de page 4">
            <a:extLst>
              <a:ext uri="{FF2B5EF4-FFF2-40B4-BE49-F238E27FC236}">
                <a16:creationId xmlns:a16="http://schemas.microsoft.com/office/drawing/2014/main" id="{94F0F7B2-A4B7-2A6F-575A-09A0228F1A5A}"/>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Tree>
    <p:extLst>
      <p:ext uri="{BB962C8B-B14F-4D97-AF65-F5344CB8AC3E}">
        <p14:creationId xmlns:p14="http://schemas.microsoft.com/office/powerpoint/2010/main" val="397425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_Contenu">
    <p:spTree>
      <p:nvGrpSpPr>
        <p:cNvPr id="1" name=""/>
        <p:cNvGrpSpPr/>
        <p:nvPr/>
      </p:nvGrpSpPr>
      <p:grpSpPr>
        <a:xfrm>
          <a:off x="0" y="0"/>
          <a:ext cx="0" cy="0"/>
          <a:chOff x="0" y="0"/>
          <a:chExt cx="0" cy="0"/>
        </a:xfrm>
      </p:grpSpPr>
      <p:sp>
        <p:nvSpPr>
          <p:cNvPr id="11" name="Espace réservé du titre 1"/>
          <p:cNvSpPr>
            <a:spLocks noGrp="1"/>
          </p:cNvSpPr>
          <p:nvPr>
            <p:ph type="title" hasCustomPrompt="1"/>
          </p:nvPr>
        </p:nvSpPr>
        <p:spPr>
          <a:xfrm>
            <a:off x="457200" y="288000"/>
            <a:ext cx="8229600" cy="504000"/>
          </a:xfrm>
          <a:prstGeom prst="rect">
            <a:avLst/>
          </a:prstGeom>
        </p:spPr>
        <p:txBody>
          <a:bodyPr vert="horz" lIns="91440" tIns="0" rIns="91440" bIns="0" rtlCol="0" anchor="t" anchorCtr="0">
            <a:noAutofit/>
          </a:bodyPr>
          <a:lstStyle>
            <a:lvl1pPr marL="0" algn="l" defTabSz="457200" rtl="0" eaLnBrk="1" latinLnBrk="0" hangingPunct="1">
              <a:lnSpc>
                <a:spcPct val="80000"/>
              </a:lnSpc>
              <a:spcBef>
                <a:spcPts val="0"/>
              </a:spcBef>
              <a:buSzPts val="1400"/>
              <a:buNone/>
              <a:defRPr lang="fr-FR" sz="2800" b="1" kern="1200" cap="all" dirty="0">
                <a:solidFill>
                  <a:schemeClr val="tx1"/>
                </a:solidFill>
                <a:latin typeface="Arial" panose="020B0604020202020204" pitchFamily="34" charset="0"/>
                <a:ea typeface="+mj-ea"/>
                <a:cs typeface="Arial" panose="020B0604020202020204" pitchFamily="34" charset="0"/>
              </a:defRPr>
            </a:lvl1pPr>
          </a:lstStyle>
          <a:p>
            <a:pPr marL="0" lvl="0" algn="l" defTabSz="914373" rtl="0" eaLnBrk="1" latinLnBrk="0" hangingPunct="1">
              <a:lnSpc>
                <a:spcPct val="90000"/>
              </a:lnSpc>
              <a:spcBef>
                <a:spcPct val="0"/>
              </a:spcBef>
              <a:buNone/>
            </a:pPr>
            <a:r>
              <a:rPr lang="fr-CH" dirty="0"/>
              <a:t>Cliquez et modifiez le titre</a:t>
            </a:r>
            <a:endParaRPr lang="fr-FR" dirty="0"/>
          </a:p>
        </p:txBody>
      </p:sp>
      <p:sp>
        <p:nvSpPr>
          <p:cNvPr id="4" name="Espace réservé de la date 3">
            <a:extLst>
              <a:ext uri="{FF2B5EF4-FFF2-40B4-BE49-F238E27FC236}">
                <a16:creationId xmlns:a16="http://schemas.microsoft.com/office/drawing/2014/main" id="{DD12F7D5-08AC-A390-D57F-46EDDBC3C628}"/>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5" name="Espace réservé du numéro de diapositive 5">
            <a:extLst>
              <a:ext uri="{FF2B5EF4-FFF2-40B4-BE49-F238E27FC236}">
                <a16:creationId xmlns:a16="http://schemas.microsoft.com/office/drawing/2014/main" id="{C5449D72-CF09-7671-C4A8-1CEFDB926644}"/>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6" name="Espace réservé du pied de page 4">
            <a:extLst>
              <a:ext uri="{FF2B5EF4-FFF2-40B4-BE49-F238E27FC236}">
                <a16:creationId xmlns:a16="http://schemas.microsoft.com/office/drawing/2014/main" id="{9C853CDE-652C-3451-8D1A-D23149727CE6}"/>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
        <p:nvSpPr>
          <p:cNvPr id="2" name="Espace réservé du texte 6">
            <a:extLst>
              <a:ext uri="{FF2B5EF4-FFF2-40B4-BE49-F238E27FC236}">
                <a16:creationId xmlns:a16="http://schemas.microsoft.com/office/drawing/2014/main" id="{DCAA079D-9177-EB4C-CA8A-1C8DC19192CE}"/>
              </a:ext>
            </a:extLst>
          </p:cNvPr>
          <p:cNvSpPr>
            <a:spLocks noGrp="1"/>
          </p:cNvSpPr>
          <p:nvPr>
            <p:ph type="body" sz="quarter" idx="12" hasCustomPrompt="1"/>
          </p:nvPr>
        </p:nvSpPr>
        <p:spPr>
          <a:xfrm>
            <a:off x="457200" y="1008000"/>
            <a:ext cx="8229600" cy="3420000"/>
          </a:xfrm>
        </p:spPr>
        <p:txBody>
          <a:bodyPr tIns="0" bIns="0">
            <a:noAutofit/>
          </a:bodyPr>
          <a:lstStyle>
            <a:lvl1pPr marL="0" indent="0" algn="l" defTabSz="457200" rtl="0" eaLnBrk="1" latinLnBrk="0" hangingPunct="1">
              <a:spcBef>
                <a:spcPts val="0"/>
              </a:spcBef>
              <a:buClr>
                <a:schemeClr val="bg2"/>
              </a:buClr>
              <a:buFontTx/>
              <a:buNone/>
              <a:defRPr lang="fr-CH" sz="1600" kern="1200" dirty="0" smtClean="0">
                <a:solidFill>
                  <a:schemeClr val="tx1"/>
                </a:solidFill>
                <a:latin typeface="Arial" panose="020B0604020202020204" pitchFamily="34" charset="0"/>
                <a:ea typeface="+mn-ea"/>
                <a:cs typeface="Arial" panose="020B0604020202020204" pitchFamily="34" charset="0"/>
              </a:defRPr>
            </a:lvl1pPr>
          </a:lstStyle>
          <a:p>
            <a:pPr lvl="0"/>
            <a:r>
              <a:rPr lang="fr-CH" dirty="0"/>
              <a:t>Texte</a:t>
            </a:r>
          </a:p>
        </p:txBody>
      </p:sp>
    </p:spTree>
    <p:extLst>
      <p:ext uri="{BB962C8B-B14F-4D97-AF65-F5344CB8AC3E}">
        <p14:creationId xmlns:p14="http://schemas.microsoft.com/office/powerpoint/2010/main" val="1436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88000"/>
            <a:ext cx="8229600" cy="504000"/>
          </a:xfrm>
          <a:prstGeom prst="rect">
            <a:avLst/>
          </a:prstGeom>
        </p:spPr>
        <p:txBody>
          <a:bodyPr vert="horz" lIns="91440" tIns="0" rIns="91440" bIns="0" rtlCol="0" anchor="ctr">
            <a:no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008000"/>
            <a:ext cx="8229600" cy="3420000"/>
          </a:xfrm>
          <a:prstGeom prst="rect">
            <a:avLst/>
          </a:prstGeom>
        </p:spPr>
        <p:txBody>
          <a:bodyPr vert="horz" lIns="91440" tIns="0" rIns="91440" bIns="0" rtlCol="0">
            <a:noAutofit/>
          </a:bodyPr>
          <a:lstStyle/>
          <a:p>
            <a:pPr marL="360000" lvl="0" indent="-360000" algn="l" defTabSz="457200" rtl="0" eaLnBrk="1" latinLnBrk="0" hangingPunct="1">
              <a:spcBef>
                <a:spcPts val="1200"/>
              </a:spcBef>
              <a:buClr>
                <a:srgbClr val="31859C"/>
              </a:buClr>
              <a:buFont typeface="Arial" panose="020B0604020202020204" pitchFamily="34" charset="0"/>
              <a:buChar char="•"/>
            </a:pPr>
            <a:r>
              <a:rPr lang="fr-CH" dirty="0"/>
              <a:t>Cliquez pour modifier les styles du texte du masque</a:t>
            </a:r>
          </a:p>
          <a:p>
            <a:pPr marL="719138" lvl="1" indent="-358775" algn="l" defTabSz="457200" rtl="0" eaLnBrk="1" latinLnBrk="0" hangingPunct="1">
              <a:spcBef>
                <a:spcPts val="600"/>
              </a:spcBef>
              <a:buClr>
                <a:srgbClr val="31859C"/>
              </a:buClr>
              <a:buFont typeface="Courier New" panose="02070309020205020404" pitchFamily="49" charset="0"/>
              <a:buChar char="o"/>
            </a:pPr>
            <a:r>
              <a:rPr lang="fr-CH" dirty="0"/>
              <a:t>Deuxième niveau</a:t>
            </a:r>
          </a:p>
          <a:p>
            <a:pPr marL="1080000" lvl="2" indent="-358775" algn="l" defTabSz="457200" rtl="0" eaLnBrk="1" latinLnBrk="0" hangingPunct="1">
              <a:spcBef>
                <a:spcPts val="600"/>
              </a:spcBef>
              <a:buClr>
                <a:srgbClr val="31859C"/>
              </a:buClr>
              <a:buSzPct val="90000"/>
              <a:buFont typeface="Wingdings" panose="05000000000000000000" pitchFamily="2" charset="2"/>
              <a:buChar char="§"/>
            </a:pPr>
            <a:r>
              <a:rPr lang="fr-CH" dirty="0"/>
              <a:t>Troisième niveau</a:t>
            </a:r>
          </a:p>
          <a:p>
            <a:pPr marL="1258888" lvl="3" indent="-180975" algn="l" defTabSz="457200" rtl="0" eaLnBrk="1" latinLnBrk="0" hangingPunct="1">
              <a:spcBef>
                <a:spcPts val="600"/>
              </a:spcBef>
              <a:buClr>
                <a:srgbClr val="31859C"/>
              </a:buClr>
              <a:buFont typeface="Calibri Light" panose="020F0302020204030204" pitchFamily="34" charset="0"/>
              <a:buChar char="-"/>
            </a:pPr>
            <a:r>
              <a:rPr lang="fr-CH" dirty="0"/>
              <a:t>Quatrième niveau</a:t>
            </a:r>
          </a:p>
        </p:txBody>
      </p:sp>
      <p:sp>
        <p:nvSpPr>
          <p:cNvPr id="14" name="Espace réservé de la date 3">
            <a:extLst>
              <a:ext uri="{FF2B5EF4-FFF2-40B4-BE49-F238E27FC236}">
                <a16:creationId xmlns:a16="http://schemas.microsoft.com/office/drawing/2014/main" id="{D84F94C8-C290-4D23-1EE4-12D984E82A85}"/>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15" name="Espace réservé du numéro de diapositive 5">
            <a:extLst>
              <a:ext uri="{FF2B5EF4-FFF2-40B4-BE49-F238E27FC236}">
                <a16:creationId xmlns:a16="http://schemas.microsoft.com/office/drawing/2014/main" id="{3950220A-1A21-185C-8A5C-79D8242F94B0}"/>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pic>
        <p:nvPicPr>
          <p:cNvPr id="16" name="Image 15">
            <a:extLst>
              <a:ext uri="{FF2B5EF4-FFF2-40B4-BE49-F238E27FC236}">
                <a16:creationId xmlns:a16="http://schemas.microsoft.com/office/drawing/2014/main" id="{A75CA18F-65EC-3AB9-F174-42D4CAD51BD3}"/>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7447453" y="4701600"/>
            <a:ext cx="1444169" cy="278490"/>
          </a:xfrm>
          <a:prstGeom prst="rect">
            <a:avLst/>
          </a:prstGeom>
        </p:spPr>
      </p:pic>
      <p:sp>
        <p:nvSpPr>
          <p:cNvPr id="17" name="ZoneTexte 16">
            <a:extLst>
              <a:ext uri="{FF2B5EF4-FFF2-40B4-BE49-F238E27FC236}">
                <a16:creationId xmlns:a16="http://schemas.microsoft.com/office/drawing/2014/main" id="{F7ECF509-FD4F-745C-0160-D3FCDB27112F}"/>
              </a:ext>
            </a:extLst>
          </p:cNvPr>
          <p:cNvSpPr txBox="1"/>
          <p:nvPr userDrawn="1"/>
        </p:nvSpPr>
        <p:spPr>
          <a:xfrm>
            <a:off x="147602" y="4718465"/>
            <a:ext cx="7488440" cy="196977"/>
          </a:xfrm>
          <a:prstGeom prst="rect">
            <a:avLst/>
          </a:prstGeom>
          <a:noFill/>
        </p:spPr>
        <p:txBody>
          <a:bodyPr wrap="square" rtlCol="0">
            <a:spAutoFit/>
          </a:bodyPr>
          <a:lstStyle/>
          <a:p>
            <a:pPr marL="0" marR="0" lvl="0" indent="0" algn="l" defTabSz="609567" rtl="0" eaLnBrk="1" fontAlgn="auto" latinLnBrk="0" hangingPunct="1">
              <a:lnSpc>
                <a:spcPct val="100000"/>
              </a:lnSpc>
              <a:spcBef>
                <a:spcPts val="0"/>
              </a:spcBef>
              <a:spcAft>
                <a:spcPts val="0"/>
              </a:spcAft>
              <a:buClrTx/>
              <a:buSzTx/>
              <a:buFontTx/>
              <a:buNone/>
              <a:tabLst/>
              <a:defRPr/>
            </a:pPr>
            <a:r>
              <a:rPr kumimoji="0" lang="fr-CH" sz="680" b="0" i="0" u="none" strike="noStrike" kern="1200" cap="none" spc="80" normalizeH="0" baseline="0" noProof="0">
                <a:ln>
                  <a:noFill/>
                </a:ln>
                <a:solidFill>
                  <a:schemeClr val="tx1"/>
                </a:solidFill>
                <a:effectLst/>
                <a:uLnTx/>
                <a:uFillTx/>
                <a:latin typeface="Calibri"/>
                <a:ea typeface="+mn-ea"/>
                <a:cs typeface="+mn-cs"/>
              </a:rPr>
              <a:t>||||||||||||||||||||||||||||||||||||||||||||||||||||||||||||||||||||||||||||||||||||||||||||||||||||||||||||||||||||||||||||||||||||||||||||||||</a:t>
            </a:r>
            <a:endParaRPr kumimoji="0" lang="fr-CH" sz="680" b="0" i="0" u="none" strike="noStrike" kern="1200" cap="none" spc="80" normalizeH="0" baseline="0" noProof="0" dirty="0">
              <a:ln>
                <a:noFill/>
              </a:ln>
              <a:solidFill>
                <a:schemeClr val="tx1"/>
              </a:solidFill>
              <a:effectLst/>
              <a:uLnTx/>
              <a:uFillTx/>
              <a:latin typeface="Calibri"/>
              <a:ea typeface="+mn-ea"/>
              <a:cs typeface="+mn-cs"/>
            </a:endParaRPr>
          </a:p>
        </p:txBody>
      </p:sp>
      <p:sp>
        <p:nvSpPr>
          <p:cNvPr id="18" name="Espace réservé du pied de page 4">
            <a:extLst>
              <a:ext uri="{FF2B5EF4-FFF2-40B4-BE49-F238E27FC236}">
                <a16:creationId xmlns:a16="http://schemas.microsoft.com/office/drawing/2014/main" id="{5A6F59B1-4266-03FB-E95E-7198073895AA}"/>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Tree>
    <p:extLst>
      <p:ext uri="{BB962C8B-B14F-4D97-AF65-F5344CB8AC3E}">
        <p14:creationId xmlns:p14="http://schemas.microsoft.com/office/powerpoint/2010/main" val="2694169808"/>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74" r:id="rId3"/>
    <p:sldLayoutId id="2147483672" r:id="rId4"/>
    <p:sldLayoutId id="2147483673" r:id="rId5"/>
    <p:sldLayoutId id="2147483676" r:id="rId6"/>
    <p:sldLayoutId id="2147483660" r:id="rId7"/>
  </p:sldLayoutIdLst>
  <p:hf hdr="0"/>
  <p:txStyles>
    <p:titleStyle>
      <a:lvl1pPr algn="l" defTabSz="457200" rtl="0" eaLnBrk="1" latinLnBrk="0" hangingPunct="1">
        <a:spcBef>
          <a:spcPct val="0"/>
        </a:spcBef>
        <a:buNone/>
        <a:defRPr sz="2600" b="1" kern="1200" cap="none" baseline="0">
          <a:solidFill>
            <a:srgbClr val="31859C"/>
          </a:solidFill>
          <a:latin typeface="Arial" panose="020B0604020202020204" pitchFamily="34" charset="0"/>
          <a:ea typeface="+mj-ea"/>
          <a:cs typeface="Arial" panose="020B0604020202020204" pitchFamily="34" charset="0"/>
        </a:defRPr>
      </a:lvl1pPr>
    </p:titleStyle>
    <p:bodyStyle>
      <a:lvl1pPr marL="457200" indent="-457200" algn="l" defTabSz="457200" rtl="0" eaLnBrk="1" latinLnBrk="0" hangingPunct="1">
        <a:spcBef>
          <a:spcPts val="1200"/>
        </a:spcBef>
        <a:buClr>
          <a:schemeClr val="bg2"/>
        </a:buClr>
        <a:buFontTx/>
        <a:buNone/>
        <a:defRPr lang="fr-CH" sz="2600" kern="1200" dirty="0" smtClean="0">
          <a:solidFill>
            <a:schemeClr val="tx1"/>
          </a:solidFill>
          <a:latin typeface="Arial" panose="020B0604020202020204" pitchFamily="34" charset="0"/>
          <a:ea typeface="+mn-ea"/>
          <a:cs typeface="Arial" panose="020B0604020202020204" pitchFamily="34" charset="0"/>
        </a:defRPr>
      </a:lvl1pPr>
      <a:lvl2pPr marL="360000" indent="0" algn="l" defTabSz="457200" rtl="0" eaLnBrk="1" latinLnBrk="0" hangingPunct="1">
        <a:spcBef>
          <a:spcPts val="600"/>
        </a:spcBef>
        <a:buClr>
          <a:schemeClr val="bg2"/>
        </a:buClr>
        <a:buFontTx/>
        <a:buNone/>
        <a:defRPr lang="fr-CH" sz="2200" kern="1200" dirty="0" smtClean="0">
          <a:solidFill>
            <a:schemeClr val="tx1"/>
          </a:solidFill>
          <a:latin typeface="Arial" panose="020B0604020202020204" pitchFamily="34" charset="0"/>
          <a:ea typeface="+mn-ea"/>
          <a:cs typeface="Arial" panose="020B0604020202020204" pitchFamily="34" charset="0"/>
        </a:defRPr>
      </a:lvl2pPr>
      <a:lvl3pPr marL="720000" indent="0" algn="l" defTabSz="457200" rtl="0" eaLnBrk="1" latinLnBrk="0" hangingPunct="1">
        <a:spcBef>
          <a:spcPts val="600"/>
        </a:spcBef>
        <a:buClr>
          <a:schemeClr val="bg2"/>
        </a:buClr>
        <a:buSzPct val="90000"/>
        <a:buFontTx/>
        <a:buNone/>
        <a:defRPr lang="fr-CH" sz="1800" kern="1200" dirty="0" smtClean="0">
          <a:solidFill>
            <a:schemeClr val="tx1"/>
          </a:solidFill>
          <a:latin typeface="Arial" panose="020B0604020202020204" pitchFamily="34" charset="0"/>
          <a:ea typeface="+mn-ea"/>
          <a:cs typeface="Arial" panose="020B0604020202020204" pitchFamily="34" charset="0"/>
        </a:defRPr>
      </a:lvl3pPr>
      <a:lvl4pPr marL="1363663" indent="-285750" algn="l" defTabSz="457200" rtl="0" eaLnBrk="1" latinLnBrk="0" hangingPunct="1">
        <a:spcBef>
          <a:spcPts val="600"/>
        </a:spcBef>
        <a:buClr>
          <a:schemeClr val="bg2"/>
        </a:buClr>
        <a:buFontTx/>
        <a:buNone/>
        <a:defRPr lang="fr-CH" sz="1400" kern="1200" dirty="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chemeClr val="bg2"/>
        </a:buClr>
        <a:buFontTx/>
        <a:buNone/>
        <a:defRPr sz="12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cn.ch/fr/ressources/publications-et-rapports/directives-sur-la-pratique-infirmiere-avancee-202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9528CEF-AE31-A2AD-FE94-276A0434AAE3}"/>
              </a:ext>
            </a:extLst>
          </p:cNvPr>
          <p:cNvSpPr>
            <a:spLocks noGrp="1"/>
          </p:cNvSpPr>
          <p:nvPr>
            <p:ph type="body" sz="quarter" idx="13"/>
          </p:nvPr>
        </p:nvSpPr>
        <p:spPr>
          <a:xfrm>
            <a:off x="252000" y="536330"/>
            <a:ext cx="8640000" cy="691200"/>
          </a:xfrm>
        </p:spPr>
        <p:txBody>
          <a:bodyPr/>
          <a:lstStyle/>
          <a:p>
            <a:r>
              <a:rPr lang="fr-CH" sz="2600" dirty="0"/>
              <a:t>Advanced Nursing Practice: </a:t>
            </a:r>
            <a:r>
              <a:rPr lang="fr-CH" sz="2600" dirty="0" err="1"/>
              <a:t>Ein</a:t>
            </a:r>
            <a:r>
              <a:rPr lang="fr-CH" sz="2600" dirty="0"/>
              <a:t> </a:t>
            </a:r>
            <a:r>
              <a:rPr lang="fr-CH" sz="2600" dirty="0" err="1"/>
              <a:t>Überblick</a:t>
            </a:r>
            <a:endParaRPr lang="fr-CH" sz="2600" dirty="0"/>
          </a:p>
        </p:txBody>
      </p:sp>
      <p:sp>
        <p:nvSpPr>
          <p:cNvPr id="4" name="Espace réservé du texte 3">
            <a:extLst>
              <a:ext uri="{FF2B5EF4-FFF2-40B4-BE49-F238E27FC236}">
                <a16:creationId xmlns:a16="http://schemas.microsoft.com/office/drawing/2014/main" id="{C010AFCB-A8F7-C615-3BF5-06B0393A7C75}"/>
              </a:ext>
            </a:extLst>
          </p:cNvPr>
          <p:cNvSpPr>
            <a:spLocks noGrp="1"/>
          </p:cNvSpPr>
          <p:nvPr>
            <p:ph type="body" sz="quarter" idx="17"/>
          </p:nvPr>
        </p:nvSpPr>
        <p:spPr>
          <a:xfrm>
            <a:off x="252000" y="2926219"/>
            <a:ext cx="8640000" cy="343446"/>
          </a:xfrm>
        </p:spPr>
        <p:txBody>
          <a:bodyPr/>
          <a:lstStyle/>
          <a:p>
            <a:r>
              <a:rPr lang="fr-CH" dirty="0"/>
              <a:t>Pre Manuela Eicher, </a:t>
            </a:r>
            <a:r>
              <a:rPr lang="fr-CH" dirty="0" err="1"/>
              <a:t>Direktorin</a:t>
            </a:r>
            <a:r>
              <a:rPr lang="fr-CH" dirty="0"/>
              <a:t> IUFRS</a:t>
            </a:r>
          </a:p>
          <a:p>
            <a:endParaRPr lang="fr-CH" dirty="0"/>
          </a:p>
        </p:txBody>
      </p:sp>
      <p:sp>
        <p:nvSpPr>
          <p:cNvPr id="5" name="Espace réservé du texte 4">
            <a:extLst>
              <a:ext uri="{FF2B5EF4-FFF2-40B4-BE49-F238E27FC236}">
                <a16:creationId xmlns:a16="http://schemas.microsoft.com/office/drawing/2014/main" id="{AC5FBACE-198D-2F1E-306E-E23845B837A6}"/>
              </a:ext>
            </a:extLst>
          </p:cNvPr>
          <p:cNvSpPr>
            <a:spLocks noGrp="1"/>
          </p:cNvSpPr>
          <p:nvPr>
            <p:ph type="body" sz="quarter" idx="18"/>
          </p:nvPr>
        </p:nvSpPr>
        <p:spPr/>
        <p:txBody>
          <a:bodyPr/>
          <a:lstStyle/>
          <a:p>
            <a:r>
              <a:rPr lang="en-US" dirty="0"/>
              <a:t>SYMPOSIUM </a:t>
            </a:r>
            <a:r>
              <a:rPr lang="en-US" dirty="0" err="1"/>
              <a:t>zum</a:t>
            </a:r>
            <a:r>
              <a:rPr lang="en-US" dirty="0"/>
              <a:t> Thema Advanced Nursing Practice </a:t>
            </a:r>
            <a:br>
              <a:rPr lang="fr-CH" dirty="0"/>
            </a:br>
            <a:r>
              <a:rPr lang="fr-CH" dirty="0"/>
              <a:t>Fribourg | 3 octobre 2024</a:t>
            </a:r>
          </a:p>
        </p:txBody>
      </p:sp>
      <p:grpSp>
        <p:nvGrpSpPr>
          <p:cNvPr id="6" name="Groupe 5">
            <a:extLst>
              <a:ext uri="{FF2B5EF4-FFF2-40B4-BE49-F238E27FC236}">
                <a16:creationId xmlns:a16="http://schemas.microsoft.com/office/drawing/2014/main" id="{4C2EB21F-D615-3368-DA70-5DFE4C9F493E}"/>
              </a:ext>
            </a:extLst>
          </p:cNvPr>
          <p:cNvGrpSpPr/>
          <p:nvPr/>
        </p:nvGrpSpPr>
        <p:grpSpPr>
          <a:xfrm>
            <a:off x="2204728" y="1110569"/>
            <a:ext cx="4734545" cy="1621742"/>
            <a:chOff x="1098754" y="1063692"/>
            <a:chExt cx="6366207" cy="2180642"/>
          </a:xfrm>
        </p:grpSpPr>
        <p:pic>
          <p:nvPicPr>
            <p:cNvPr id="7" name="Espace réservé pour une image  5">
              <a:extLst>
                <a:ext uri="{FF2B5EF4-FFF2-40B4-BE49-F238E27FC236}">
                  <a16:creationId xmlns:a16="http://schemas.microsoft.com/office/drawing/2014/main" id="{602E9A96-C3F4-A4D0-AFAC-8FD9E4F84BE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encilGrayscale/>
                      </a14:imgEffect>
                    </a14:imgLayer>
                  </a14:imgProps>
                </a:ext>
              </a:extLst>
            </a:blip>
            <a:srcRect t="10826" r="11723" b="10826"/>
            <a:stretch/>
          </p:blipFill>
          <p:spPr>
            <a:xfrm>
              <a:off x="5770041" y="2164334"/>
              <a:ext cx="1694920" cy="1080000"/>
            </a:xfrm>
            <a:prstGeom prst="rect">
              <a:avLst/>
            </a:prstGeom>
            <a:ln>
              <a:noFill/>
            </a:ln>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666BFD87-5897-B9F9-58DD-F6F704E892AF}"/>
                </a:ext>
              </a:extLst>
            </p:cNvPr>
            <p:cNvPicPr>
              <a:picLocks noChangeAspect="1"/>
            </p:cNvPicPr>
            <p:nvPr/>
          </p:nvPicPr>
          <p:blipFill>
            <a:blip r:embed="rId4">
              <a:extLst>
                <a:ext uri="{BEBA8EAE-BF5A-486C-A8C5-ECC9F3942E4B}">
                  <a14:imgProps xmlns:a14="http://schemas.microsoft.com/office/drawing/2010/main">
                    <a14:imgLayer r:embed="rId5">
                      <a14:imgEffect>
                        <a14:artisticPencilGrayscale/>
                      </a14:imgEffect>
                    </a14:imgLayer>
                  </a14:imgProps>
                </a:ext>
              </a:extLst>
            </a:blip>
            <a:stretch>
              <a:fillRect/>
            </a:stretch>
          </p:blipFill>
          <p:spPr>
            <a:xfrm>
              <a:off x="4254066" y="1794768"/>
              <a:ext cx="1621529" cy="1080000"/>
            </a:xfrm>
            <a:prstGeom prst="rect">
              <a:avLst/>
            </a:prstGeom>
            <a:ln>
              <a:noFill/>
            </a:ln>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E8FE58AE-31EE-CD76-7766-8F8D9EF02262}"/>
                </a:ext>
              </a:extLst>
            </p:cNvPr>
            <p:cNvPicPr>
              <a:picLocks noChangeAspect="1"/>
            </p:cNvPicPr>
            <p:nvPr/>
          </p:nvPicPr>
          <p:blipFill>
            <a:blip r:embed="rId6">
              <a:extLst>
                <a:ext uri="{BEBA8EAE-BF5A-486C-A8C5-ECC9F3942E4B}">
                  <a14:imgProps xmlns:a14="http://schemas.microsoft.com/office/drawing/2010/main">
                    <a14:imgLayer r:embed="rId7">
                      <a14:imgEffect>
                        <a14:artisticPencilGrayscale/>
                      </a14:imgEffect>
                    </a14:imgLayer>
                  </a14:imgProps>
                </a:ext>
              </a:extLst>
            </a:blip>
            <a:stretch>
              <a:fillRect/>
            </a:stretch>
          </p:blipFill>
          <p:spPr>
            <a:xfrm>
              <a:off x="2706651" y="1433339"/>
              <a:ext cx="1657196" cy="1080000"/>
            </a:xfrm>
            <a:prstGeom prst="rect">
              <a:avLst/>
            </a:prstGeom>
            <a:ln>
              <a:noFill/>
            </a:ln>
            <a:effectLst>
              <a:outerShdw blurRad="50800" dist="38100" dir="2700000" algn="tl" rotWithShape="0">
                <a:prstClr val="black">
                  <a:alpha val="40000"/>
                </a:prstClr>
              </a:outerShdw>
            </a:effectLst>
          </p:spPr>
        </p:pic>
        <p:pic>
          <p:nvPicPr>
            <p:cNvPr id="10" name="Image 9">
              <a:extLst>
                <a:ext uri="{FF2B5EF4-FFF2-40B4-BE49-F238E27FC236}">
                  <a16:creationId xmlns:a16="http://schemas.microsoft.com/office/drawing/2014/main" id="{DB8364A3-B279-49C1-6D0B-ABE078955175}"/>
                </a:ext>
              </a:extLst>
            </p:cNvPr>
            <p:cNvPicPr>
              <a:picLocks noChangeAspect="1"/>
            </p:cNvPicPr>
            <p:nvPr/>
          </p:nvPicPr>
          <p:blipFill rotWithShape="1">
            <a:blip r:embed="rId8">
              <a:extLst>
                <a:ext uri="{BEBA8EAE-BF5A-486C-A8C5-ECC9F3942E4B}">
                  <a14:imgProps xmlns:a14="http://schemas.microsoft.com/office/drawing/2010/main">
                    <a14:imgLayer r:embed="rId9">
                      <a14:imgEffect>
                        <a14:artisticPencilGrayscale/>
                      </a14:imgEffect>
                    </a14:imgLayer>
                  </a14:imgProps>
                </a:ext>
              </a:extLst>
            </a:blip>
            <a:srcRect l="73" t="3564" r="25108" b="6227"/>
            <a:stretch/>
          </p:blipFill>
          <p:spPr>
            <a:xfrm>
              <a:off x="1098754" y="1063692"/>
              <a:ext cx="1719645" cy="10800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21001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A99AA5-3EC0-55E2-E219-0476EAD237FA}"/>
              </a:ext>
            </a:extLst>
          </p:cNvPr>
          <p:cNvSpPr>
            <a:spLocks noGrp="1"/>
          </p:cNvSpPr>
          <p:nvPr>
            <p:ph idx="1"/>
          </p:nvPr>
        </p:nvSpPr>
        <p:spPr>
          <a:xfrm>
            <a:off x="457200" y="1008000"/>
            <a:ext cx="8229600" cy="2440551"/>
          </a:xfrm>
        </p:spPr>
        <p:txBody>
          <a:bodyPr/>
          <a:lstStyle/>
          <a:p>
            <a:pPr marL="0" indent="0">
              <a:buNone/>
            </a:pPr>
            <a:r>
              <a:rPr lang="fr-CH" sz="1500" dirty="0"/>
              <a:t>L'infirmier praticien spécialisé (…) dont la formation, de </a:t>
            </a:r>
            <a:r>
              <a:rPr lang="fr-CH" sz="1500" b="1" dirty="0">
                <a:solidFill>
                  <a:srgbClr val="31859C"/>
                </a:solidFill>
              </a:rPr>
              <a:t>niveau master</a:t>
            </a:r>
            <a:r>
              <a:rPr lang="fr-CH" sz="1500" dirty="0"/>
              <a:t>, lui permet d'assumer (…) les responsabilités médicales suivantes :</a:t>
            </a:r>
          </a:p>
          <a:p>
            <a:pPr>
              <a:spcBef>
                <a:spcPts val="300"/>
              </a:spcBef>
            </a:pPr>
            <a:r>
              <a:rPr lang="fr-CH" sz="1500" b="1" dirty="0">
                <a:solidFill>
                  <a:srgbClr val="31859C"/>
                </a:solidFill>
              </a:rPr>
              <a:t>prescrire</a:t>
            </a:r>
            <a:r>
              <a:rPr lang="fr-CH" sz="1500" dirty="0"/>
              <a:t> et </a:t>
            </a:r>
            <a:r>
              <a:rPr lang="fr-CH" sz="1500" b="1" dirty="0">
                <a:solidFill>
                  <a:srgbClr val="31859C"/>
                </a:solidFill>
              </a:rPr>
              <a:t>interpréter</a:t>
            </a:r>
            <a:r>
              <a:rPr lang="fr-CH" sz="1500" dirty="0"/>
              <a:t> des tests diagnostiques</a:t>
            </a:r>
          </a:p>
          <a:p>
            <a:pPr>
              <a:spcBef>
                <a:spcPts val="300"/>
              </a:spcBef>
            </a:pPr>
            <a:r>
              <a:rPr lang="fr-CH" sz="1500" dirty="0"/>
              <a:t>effectuer des </a:t>
            </a:r>
            <a:r>
              <a:rPr lang="fr-CH" sz="1500" b="1" dirty="0">
                <a:solidFill>
                  <a:srgbClr val="31859C"/>
                </a:solidFill>
              </a:rPr>
              <a:t>actes médicaux</a:t>
            </a:r>
          </a:p>
          <a:p>
            <a:pPr>
              <a:spcBef>
                <a:spcPts val="300"/>
              </a:spcBef>
            </a:pPr>
            <a:r>
              <a:rPr lang="fr-CH" sz="1500" b="1" dirty="0">
                <a:solidFill>
                  <a:srgbClr val="31859C"/>
                </a:solidFill>
              </a:rPr>
              <a:t>prescrire des médicaments </a:t>
            </a:r>
            <a:r>
              <a:rPr lang="fr-CH" sz="1500" dirty="0"/>
              <a:t>et en assurer le suivi et les ajustements</a:t>
            </a:r>
          </a:p>
          <a:p>
            <a:pPr marL="0" indent="0">
              <a:buNone/>
            </a:pPr>
            <a:r>
              <a:rPr lang="fr-CH" sz="1500" dirty="0"/>
              <a:t>L’IPS pratique en principe </a:t>
            </a:r>
            <a:r>
              <a:rPr lang="fr-CH" sz="1500" b="1" dirty="0">
                <a:solidFill>
                  <a:srgbClr val="31859C"/>
                </a:solidFill>
              </a:rPr>
              <a:t>à titre dépendant </a:t>
            </a:r>
            <a:r>
              <a:rPr lang="fr-CH" sz="1500" dirty="0"/>
              <a:t>(…) peut toutefois pratiquer </a:t>
            </a:r>
            <a:r>
              <a:rPr lang="fr-CH" sz="1500" b="1" dirty="0">
                <a:solidFill>
                  <a:srgbClr val="31859C"/>
                </a:solidFill>
              </a:rPr>
              <a:t>à titre indépendant </a:t>
            </a:r>
            <a:r>
              <a:rPr lang="fr-CH" sz="1500" dirty="0"/>
              <a:t>dans le cadre d'une </a:t>
            </a:r>
            <a:r>
              <a:rPr lang="fr-CH" sz="1500" b="1" dirty="0">
                <a:solidFill>
                  <a:srgbClr val="31859C"/>
                </a:solidFill>
              </a:rPr>
              <a:t>convention passée avec un médecin</a:t>
            </a:r>
            <a:r>
              <a:rPr lang="fr-CH" sz="1500" dirty="0"/>
              <a:t> (…)</a:t>
            </a:r>
          </a:p>
          <a:p>
            <a:pPr marL="0" indent="0">
              <a:buNone/>
            </a:pPr>
            <a:r>
              <a:rPr lang="fr-CH" sz="1500" dirty="0"/>
              <a:t>L’IPS </a:t>
            </a:r>
            <a:r>
              <a:rPr lang="fr-CH" sz="1500" b="1" dirty="0">
                <a:solidFill>
                  <a:srgbClr val="31859C"/>
                </a:solidFill>
              </a:rPr>
              <a:t>assume la responsabilité </a:t>
            </a:r>
            <a:r>
              <a:rPr lang="fr-CH" sz="1500" dirty="0"/>
              <a:t>pénale des actes qu'il effectue en application de l'alinéa 1 (…)</a:t>
            </a:r>
          </a:p>
        </p:txBody>
      </p:sp>
      <p:sp>
        <p:nvSpPr>
          <p:cNvPr id="3" name="Titre 2">
            <a:extLst>
              <a:ext uri="{FF2B5EF4-FFF2-40B4-BE49-F238E27FC236}">
                <a16:creationId xmlns:a16="http://schemas.microsoft.com/office/drawing/2014/main" id="{3AF343C6-D9F6-4B20-25EF-C5F8CD8A18BF}"/>
              </a:ext>
            </a:extLst>
          </p:cNvPr>
          <p:cNvSpPr>
            <a:spLocks noGrp="1"/>
          </p:cNvSpPr>
          <p:nvPr>
            <p:ph type="title"/>
          </p:nvPr>
        </p:nvSpPr>
        <p:spPr/>
        <p:txBody>
          <a:bodyPr/>
          <a:lstStyle/>
          <a:p>
            <a:r>
              <a:rPr lang="fr-CH" dirty="0" err="1"/>
              <a:t>Rechtlicher</a:t>
            </a:r>
            <a:r>
              <a:rPr lang="fr-CH" dirty="0"/>
              <a:t> </a:t>
            </a:r>
            <a:r>
              <a:rPr lang="fr-CH" dirty="0" err="1"/>
              <a:t>Rahmen</a:t>
            </a:r>
            <a:r>
              <a:rPr lang="fr-CH" dirty="0"/>
              <a:t> - </a:t>
            </a:r>
            <a:r>
              <a:rPr lang="fr-CH" dirty="0" err="1"/>
              <a:t>Artikel</a:t>
            </a:r>
            <a:r>
              <a:rPr lang="fr-CH" dirty="0"/>
              <a:t> 124b LSP Vaudoise</a:t>
            </a:r>
          </a:p>
        </p:txBody>
      </p:sp>
      <p:sp>
        <p:nvSpPr>
          <p:cNvPr id="4" name="Espace réservé de la date 3">
            <a:extLst>
              <a:ext uri="{FF2B5EF4-FFF2-40B4-BE49-F238E27FC236}">
                <a16:creationId xmlns:a16="http://schemas.microsoft.com/office/drawing/2014/main" id="{2CCC449C-C330-80DE-5C8A-D00E6DD1757A}"/>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91027586-6D30-BBA4-D44B-FF407C4C6D5E}"/>
              </a:ext>
            </a:extLst>
          </p:cNvPr>
          <p:cNvSpPr>
            <a:spLocks noGrp="1"/>
          </p:cNvSpPr>
          <p:nvPr>
            <p:ph type="sldNum" sz="quarter" idx="4"/>
          </p:nvPr>
        </p:nvSpPr>
        <p:spPr/>
        <p:txBody>
          <a:bodyPr/>
          <a:lstStyle/>
          <a:p>
            <a:fld id="{93954E36-B195-4A0A-A530-CE34383C1F85}" type="slidenum">
              <a:rPr lang="fr-CH" smtClean="0"/>
              <a:pPr/>
              <a:t>10</a:t>
            </a:fld>
            <a:endParaRPr lang="fr-CH" dirty="0"/>
          </a:p>
        </p:txBody>
      </p:sp>
      <p:sp>
        <p:nvSpPr>
          <p:cNvPr id="6" name="Espace réservé du pied de page 5">
            <a:extLst>
              <a:ext uri="{FF2B5EF4-FFF2-40B4-BE49-F238E27FC236}">
                <a16:creationId xmlns:a16="http://schemas.microsoft.com/office/drawing/2014/main" id="{B2AEB49B-7C10-C77C-F471-E82CBB5F3D5C}"/>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
        <p:nvSpPr>
          <p:cNvPr id="7" name="ZoneTexte 6">
            <a:extLst>
              <a:ext uri="{FF2B5EF4-FFF2-40B4-BE49-F238E27FC236}">
                <a16:creationId xmlns:a16="http://schemas.microsoft.com/office/drawing/2014/main" id="{56ACC3AF-EBB5-5609-95D5-47093D9E0554}"/>
              </a:ext>
            </a:extLst>
          </p:cNvPr>
          <p:cNvSpPr txBox="1"/>
          <p:nvPr/>
        </p:nvSpPr>
        <p:spPr>
          <a:xfrm>
            <a:off x="3840479" y="3444380"/>
            <a:ext cx="5149615" cy="1169551"/>
          </a:xfrm>
          <a:prstGeom prst="rect">
            <a:avLst/>
          </a:prstGeom>
          <a:noFill/>
        </p:spPr>
        <p:txBody>
          <a:bodyPr wrap="square">
            <a:spAutoFit/>
          </a:bodyPr>
          <a:lstStyle/>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Kantonales</a:t>
            </a:r>
            <a:r>
              <a:rPr lang="fr-CH" sz="1400" dirty="0">
                <a:latin typeface="Arial" panose="020B0604020202020204" pitchFamily="34" charset="0"/>
                <a:cs typeface="Arial" panose="020B0604020202020204" pitchFamily="34" charset="0"/>
              </a:rPr>
              <a:t> </a:t>
            </a:r>
            <a:r>
              <a:rPr lang="fr-CH" sz="1400" dirty="0" err="1">
                <a:latin typeface="Arial" panose="020B0604020202020204" pitchFamily="34" charset="0"/>
                <a:cs typeface="Arial" panose="020B0604020202020204" pitchFamily="34" charset="0"/>
              </a:rPr>
              <a:t>Register</a:t>
            </a:r>
            <a:endParaRPr lang="fr-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Anerkennung der Gleichwertigkeit von Titeln</a:t>
            </a:r>
            <a:endParaRPr lang="fr-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Validierung und regelmäßige Überprüfung von Vereinbarungen und Stellenbeschreibungen</a:t>
            </a:r>
            <a:endParaRPr lang="fr-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1400" dirty="0" err="1">
                <a:latin typeface="Arial" panose="020B0604020202020204" pitchFamily="34" charset="0"/>
                <a:cs typeface="Arial" panose="020B0604020202020204" pitchFamily="34" charset="0"/>
              </a:rPr>
              <a:t>Kontrolle</a:t>
            </a:r>
            <a:r>
              <a:rPr lang="fr-CH" sz="1400" dirty="0">
                <a:latin typeface="Arial" panose="020B0604020202020204" pitchFamily="34" charset="0"/>
                <a:cs typeface="Arial" panose="020B0604020202020204" pitchFamily="34" charset="0"/>
              </a:rPr>
              <a:t> von </a:t>
            </a:r>
            <a:r>
              <a:rPr lang="fr-CH" sz="1400" dirty="0" err="1">
                <a:latin typeface="Arial" panose="020B0604020202020204" pitchFamily="34" charset="0"/>
                <a:cs typeface="Arial" panose="020B0604020202020204" pitchFamily="34" charset="0"/>
              </a:rPr>
              <a:t>Weiterbildungen</a:t>
            </a:r>
            <a:r>
              <a:rPr lang="fr-CH" sz="1400" dirty="0">
                <a:latin typeface="Arial" panose="020B0604020202020204" pitchFamily="34" charset="0"/>
                <a:cs typeface="Arial" panose="020B0604020202020204" pitchFamily="34" charset="0"/>
              </a:rPr>
              <a:t> (100 Std./2 </a:t>
            </a:r>
            <a:r>
              <a:rPr lang="fr-CH" sz="1400" dirty="0" err="1">
                <a:latin typeface="Arial" panose="020B0604020202020204" pitchFamily="34" charset="0"/>
                <a:cs typeface="Arial" panose="020B0604020202020204" pitchFamily="34" charset="0"/>
              </a:rPr>
              <a:t>Jahre</a:t>
            </a:r>
            <a:r>
              <a:rPr lang="fr-CH" sz="1400" dirty="0">
                <a:latin typeface="Arial" panose="020B0604020202020204" pitchFamily="34" charset="0"/>
                <a:cs typeface="Arial" panose="020B0604020202020204" pitchFamily="34" charset="0"/>
              </a:rPr>
              <a:t>) </a:t>
            </a:r>
          </a:p>
        </p:txBody>
      </p:sp>
      <p:pic>
        <p:nvPicPr>
          <p:cNvPr id="8" name="Picture 4">
            <a:extLst>
              <a:ext uri="{FF2B5EF4-FFF2-40B4-BE49-F238E27FC236}">
                <a16:creationId xmlns:a16="http://schemas.microsoft.com/office/drawing/2014/main" id="{3A3D7134-4D78-8525-5858-C7F6A48A149C}"/>
              </a:ext>
            </a:extLst>
          </p:cNvPr>
          <p:cNvPicPr>
            <a:picLocks noChangeAspect="1"/>
          </p:cNvPicPr>
          <p:nvPr/>
        </p:nvPicPr>
        <p:blipFill>
          <a:blip r:embed="rId3"/>
          <a:stretch>
            <a:fillRect/>
          </a:stretch>
        </p:blipFill>
        <p:spPr>
          <a:xfrm>
            <a:off x="544032" y="3539823"/>
            <a:ext cx="3042448" cy="1055131"/>
          </a:xfrm>
          <a:prstGeom prst="rect">
            <a:avLst/>
          </a:prstGeom>
        </p:spPr>
      </p:pic>
    </p:spTree>
    <p:extLst>
      <p:ext uri="{BB962C8B-B14F-4D97-AF65-F5344CB8AC3E}">
        <p14:creationId xmlns:p14="http://schemas.microsoft.com/office/powerpoint/2010/main" val="236393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C3862C7-AA38-16C8-3177-1DE0E2B398E0}"/>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698014D8-428B-B570-5D56-DB7D6FA80C39}"/>
              </a:ext>
            </a:extLst>
          </p:cNvPr>
          <p:cNvSpPr>
            <a:spLocks noGrp="1"/>
          </p:cNvSpPr>
          <p:nvPr>
            <p:ph type="sldNum" sz="quarter" idx="4"/>
          </p:nvPr>
        </p:nvSpPr>
        <p:spPr/>
        <p:txBody>
          <a:bodyPr/>
          <a:lstStyle/>
          <a:p>
            <a:fld id="{93954E36-B195-4A0A-A530-CE34383C1F85}" type="slidenum">
              <a:rPr lang="fr-CH" smtClean="0"/>
              <a:pPr/>
              <a:t>11</a:t>
            </a:fld>
            <a:endParaRPr lang="fr-CH" dirty="0"/>
          </a:p>
        </p:txBody>
      </p:sp>
      <p:sp>
        <p:nvSpPr>
          <p:cNvPr id="6" name="Espace réservé du pied de page 5">
            <a:extLst>
              <a:ext uri="{FF2B5EF4-FFF2-40B4-BE49-F238E27FC236}">
                <a16:creationId xmlns:a16="http://schemas.microsoft.com/office/drawing/2014/main" id="{FF45B711-490A-219A-913F-38C3FC777A95}"/>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Image 5">
            <a:extLst>
              <a:ext uri="{FF2B5EF4-FFF2-40B4-BE49-F238E27FC236}">
                <a16:creationId xmlns:a16="http://schemas.microsoft.com/office/drawing/2014/main" id="{0B83E5DF-0DD3-1795-8F2D-5B69131C5A14}"/>
              </a:ext>
            </a:extLst>
          </p:cNvPr>
          <p:cNvPicPr>
            <a:picLocks noChangeAspect="1"/>
          </p:cNvPicPr>
          <p:nvPr/>
        </p:nvPicPr>
        <p:blipFill>
          <a:blip r:embed="rId3"/>
          <a:stretch>
            <a:fillRect/>
          </a:stretch>
        </p:blipFill>
        <p:spPr>
          <a:xfrm>
            <a:off x="3337278" y="255282"/>
            <a:ext cx="2763004" cy="1513873"/>
          </a:xfrm>
          <a:prstGeom prst="rect">
            <a:avLst/>
          </a:prstGeom>
          <a:ln>
            <a:noFill/>
          </a:ln>
          <a:effectLst>
            <a:outerShdw blurRad="50800" dist="38100" dir="5400000" algn="t" rotWithShape="0">
              <a:prstClr val="black">
                <a:alpha val="20000"/>
              </a:prstClr>
            </a:outerShdw>
          </a:effectLst>
        </p:spPr>
      </p:pic>
      <p:pic>
        <p:nvPicPr>
          <p:cNvPr id="8" name="Image 8">
            <a:extLst>
              <a:ext uri="{FF2B5EF4-FFF2-40B4-BE49-F238E27FC236}">
                <a16:creationId xmlns:a16="http://schemas.microsoft.com/office/drawing/2014/main" id="{59D2C001-BE3F-1BDF-A940-3060A06256D4}"/>
              </a:ext>
            </a:extLst>
          </p:cNvPr>
          <p:cNvPicPr>
            <a:picLocks noChangeAspect="1"/>
          </p:cNvPicPr>
          <p:nvPr/>
        </p:nvPicPr>
        <p:blipFill>
          <a:blip r:embed="rId4"/>
          <a:stretch>
            <a:fillRect/>
          </a:stretch>
        </p:blipFill>
        <p:spPr>
          <a:xfrm>
            <a:off x="1500081" y="1800434"/>
            <a:ext cx="2419951" cy="1070774"/>
          </a:xfrm>
          <a:prstGeom prst="rect">
            <a:avLst/>
          </a:prstGeom>
          <a:ln>
            <a:noFill/>
          </a:ln>
          <a:effectLst>
            <a:outerShdw blurRad="50800" dist="38100" dir="13500000" algn="br" rotWithShape="0">
              <a:prstClr val="black">
                <a:alpha val="20000"/>
              </a:prstClr>
            </a:outerShdw>
          </a:effectLst>
        </p:spPr>
      </p:pic>
      <p:pic>
        <p:nvPicPr>
          <p:cNvPr id="9" name="Image 8">
            <a:extLst>
              <a:ext uri="{FF2B5EF4-FFF2-40B4-BE49-F238E27FC236}">
                <a16:creationId xmlns:a16="http://schemas.microsoft.com/office/drawing/2014/main" id="{23FACCCF-C62C-FCC6-B5EA-F388434FDC2C}"/>
              </a:ext>
            </a:extLst>
          </p:cNvPr>
          <p:cNvPicPr>
            <a:picLocks noChangeAspect="1"/>
          </p:cNvPicPr>
          <p:nvPr/>
        </p:nvPicPr>
        <p:blipFill>
          <a:blip r:embed="rId5"/>
          <a:stretch>
            <a:fillRect/>
          </a:stretch>
        </p:blipFill>
        <p:spPr>
          <a:xfrm>
            <a:off x="6927100" y="1778573"/>
            <a:ext cx="1607486" cy="2248567"/>
          </a:xfrm>
          <a:prstGeom prst="rect">
            <a:avLst/>
          </a:prstGeom>
        </p:spPr>
      </p:pic>
      <p:pic>
        <p:nvPicPr>
          <p:cNvPr id="10" name="Image 9">
            <a:extLst>
              <a:ext uri="{FF2B5EF4-FFF2-40B4-BE49-F238E27FC236}">
                <a16:creationId xmlns:a16="http://schemas.microsoft.com/office/drawing/2014/main" id="{4DA60A03-05BF-289F-9751-A36C1049A9DA}"/>
              </a:ext>
            </a:extLst>
          </p:cNvPr>
          <p:cNvPicPr>
            <a:picLocks noChangeAspect="1"/>
          </p:cNvPicPr>
          <p:nvPr/>
        </p:nvPicPr>
        <p:blipFill>
          <a:blip r:embed="rId6"/>
          <a:stretch>
            <a:fillRect/>
          </a:stretch>
        </p:blipFill>
        <p:spPr>
          <a:xfrm>
            <a:off x="6100282" y="329792"/>
            <a:ext cx="2926732" cy="970133"/>
          </a:xfrm>
          <a:prstGeom prst="rect">
            <a:avLst/>
          </a:prstGeom>
        </p:spPr>
      </p:pic>
      <p:pic>
        <p:nvPicPr>
          <p:cNvPr id="11" name="Image 10">
            <a:extLst>
              <a:ext uri="{FF2B5EF4-FFF2-40B4-BE49-F238E27FC236}">
                <a16:creationId xmlns:a16="http://schemas.microsoft.com/office/drawing/2014/main" id="{9D77D601-1108-E02D-7274-15EDE4BDBD62}"/>
              </a:ext>
            </a:extLst>
          </p:cNvPr>
          <p:cNvPicPr>
            <a:picLocks noChangeAspect="1"/>
          </p:cNvPicPr>
          <p:nvPr/>
        </p:nvPicPr>
        <p:blipFill>
          <a:blip r:embed="rId7"/>
          <a:stretch>
            <a:fillRect/>
          </a:stretch>
        </p:blipFill>
        <p:spPr>
          <a:xfrm>
            <a:off x="415450" y="3345180"/>
            <a:ext cx="2446549" cy="1000313"/>
          </a:xfrm>
          <a:prstGeom prst="rect">
            <a:avLst/>
          </a:prstGeom>
        </p:spPr>
      </p:pic>
      <p:pic>
        <p:nvPicPr>
          <p:cNvPr id="12" name="Image 11">
            <a:extLst>
              <a:ext uri="{FF2B5EF4-FFF2-40B4-BE49-F238E27FC236}">
                <a16:creationId xmlns:a16="http://schemas.microsoft.com/office/drawing/2014/main" id="{EF126CF3-B60D-D105-AC6A-1934CB7ACE2A}"/>
              </a:ext>
            </a:extLst>
          </p:cNvPr>
          <p:cNvPicPr>
            <a:picLocks noChangeAspect="1"/>
          </p:cNvPicPr>
          <p:nvPr/>
        </p:nvPicPr>
        <p:blipFill>
          <a:blip r:embed="rId8"/>
          <a:stretch>
            <a:fillRect/>
          </a:stretch>
        </p:blipFill>
        <p:spPr>
          <a:xfrm>
            <a:off x="334977" y="613584"/>
            <a:ext cx="2708743" cy="1096396"/>
          </a:xfrm>
          <a:prstGeom prst="rect">
            <a:avLst/>
          </a:prstGeom>
        </p:spPr>
      </p:pic>
      <p:pic>
        <p:nvPicPr>
          <p:cNvPr id="13" name="Image 12">
            <a:extLst>
              <a:ext uri="{FF2B5EF4-FFF2-40B4-BE49-F238E27FC236}">
                <a16:creationId xmlns:a16="http://schemas.microsoft.com/office/drawing/2014/main" id="{CC0A166A-CBBF-B92A-9C40-00131461A5BC}"/>
              </a:ext>
            </a:extLst>
          </p:cNvPr>
          <p:cNvPicPr>
            <a:picLocks noChangeAspect="1"/>
          </p:cNvPicPr>
          <p:nvPr/>
        </p:nvPicPr>
        <p:blipFill>
          <a:blip r:embed="rId9"/>
          <a:stretch>
            <a:fillRect/>
          </a:stretch>
        </p:blipFill>
        <p:spPr>
          <a:xfrm>
            <a:off x="3252544" y="3009444"/>
            <a:ext cx="2932472" cy="1526549"/>
          </a:xfrm>
          <a:prstGeom prst="rect">
            <a:avLst/>
          </a:prstGeom>
        </p:spPr>
      </p:pic>
      <p:pic>
        <p:nvPicPr>
          <p:cNvPr id="14" name="Image 13">
            <a:extLst>
              <a:ext uri="{FF2B5EF4-FFF2-40B4-BE49-F238E27FC236}">
                <a16:creationId xmlns:a16="http://schemas.microsoft.com/office/drawing/2014/main" id="{AD0ABFEC-3BA3-539C-33C2-75DCCFF667E1}"/>
              </a:ext>
            </a:extLst>
          </p:cNvPr>
          <p:cNvPicPr>
            <a:picLocks noChangeAspect="1"/>
          </p:cNvPicPr>
          <p:nvPr/>
        </p:nvPicPr>
        <p:blipFill>
          <a:blip r:embed="rId10"/>
          <a:stretch>
            <a:fillRect/>
          </a:stretch>
        </p:blipFill>
        <p:spPr>
          <a:xfrm>
            <a:off x="4213590" y="1637962"/>
            <a:ext cx="2419952" cy="1264895"/>
          </a:xfrm>
          <a:prstGeom prst="rect">
            <a:avLst/>
          </a:prstGeom>
        </p:spPr>
      </p:pic>
      <p:sp>
        <p:nvSpPr>
          <p:cNvPr id="15" name="Content Placeholder 2">
            <a:extLst>
              <a:ext uri="{FF2B5EF4-FFF2-40B4-BE49-F238E27FC236}">
                <a16:creationId xmlns:a16="http://schemas.microsoft.com/office/drawing/2014/main" id="{D24B429C-72E7-A1A1-CF4F-1DB50AE5192E}"/>
              </a:ext>
            </a:extLst>
          </p:cNvPr>
          <p:cNvSpPr txBox="1">
            <a:spLocks/>
          </p:cNvSpPr>
          <p:nvPr/>
        </p:nvSpPr>
        <p:spPr>
          <a:xfrm>
            <a:off x="1874520" y="201943"/>
            <a:ext cx="5958840" cy="4461498"/>
          </a:xfrm>
          <a:prstGeom prst="rect">
            <a:avLst/>
          </a:prstGeom>
          <a:solidFill>
            <a:schemeClr val="bg1"/>
          </a:solidFill>
          <a:ln w="38100">
            <a:solidFill>
              <a:srgbClr val="4296BC"/>
            </a:solidFill>
          </a:ln>
        </p:spPr>
        <p:txBody>
          <a:bodyPr vert="horz" lIns="108000" tIns="34290" rIns="108000" bIns="34290" rtlCol="0" anchor="ctr">
            <a:noAutofit/>
          </a:bodyPr>
          <a:lstStyle>
            <a:lvl1pPr marL="0" indent="0" algn="l" defTabSz="457200" rtl="0" eaLnBrk="1" latinLnBrk="0" hangingPunct="1">
              <a:spcBef>
                <a:spcPct val="20000"/>
              </a:spcBef>
              <a:buClr>
                <a:schemeClr val="bg2"/>
              </a:buClr>
              <a:buFontTx/>
              <a:buNone/>
              <a:defRPr sz="2400" kern="1200">
                <a:solidFill>
                  <a:schemeClr val="tx1"/>
                </a:solidFill>
                <a:latin typeface="Arial"/>
                <a:ea typeface="+mn-ea"/>
                <a:cs typeface="+mn-cs"/>
              </a:defRPr>
            </a:lvl1pPr>
            <a:lvl2pPr marL="457200" indent="0" algn="l" defTabSz="457200" rtl="0" eaLnBrk="1" latinLnBrk="0" hangingPunct="1">
              <a:spcBef>
                <a:spcPct val="20000"/>
              </a:spcBef>
              <a:buClr>
                <a:schemeClr val="bg2"/>
              </a:buClr>
              <a:buFontTx/>
              <a:buNone/>
              <a:defRPr sz="2400" kern="1200">
                <a:solidFill>
                  <a:schemeClr val="tx1"/>
                </a:solidFill>
                <a:latin typeface="Arial"/>
                <a:ea typeface="+mn-ea"/>
                <a:cs typeface="+mn-cs"/>
              </a:defRPr>
            </a:lvl2pPr>
            <a:lvl3pPr marL="914400" indent="0" algn="l" defTabSz="457200" rtl="0" eaLnBrk="1" latinLnBrk="0" hangingPunct="1">
              <a:spcBef>
                <a:spcPct val="20000"/>
              </a:spcBef>
              <a:buClr>
                <a:schemeClr val="bg2"/>
              </a:buClr>
              <a:buSzPct val="90000"/>
              <a:buFontTx/>
              <a:buNone/>
              <a:defRPr sz="1800" kern="1200">
                <a:solidFill>
                  <a:schemeClr val="tx1"/>
                </a:solidFill>
                <a:latin typeface="Arial"/>
                <a:ea typeface="+mn-ea"/>
                <a:cs typeface="+mn-cs"/>
              </a:defRPr>
            </a:lvl3pPr>
            <a:lvl4pPr marL="1371600" indent="0" algn="l" defTabSz="457200" rtl="0" eaLnBrk="1" latinLnBrk="0" hangingPunct="1">
              <a:spcBef>
                <a:spcPct val="20000"/>
              </a:spcBef>
              <a:buClr>
                <a:schemeClr val="bg2"/>
              </a:buClr>
              <a:buFontTx/>
              <a:buNone/>
              <a:defRPr sz="1400" kern="1200">
                <a:solidFill>
                  <a:schemeClr val="tx1"/>
                </a:solidFill>
                <a:latin typeface="Arial"/>
                <a:ea typeface="+mn-ea"/>
                <a:cs typeface="+mn-cs"/>
              </a:defRPr>
            </a:lvl4pPr>
            <a:lvl5pPr marL="1828800" indent="0" algn="l" defTabSz="457200" rtl="0" eaLnBrk="1" latinLnBrk="0" hangingPunct="1">
              <a:spcBef>
                <a:spcPct val="20000"/>
              </a:spcBef>
              <a:buClr>
                <a:schemeClr val="bg2"/>
              </a:buClr>
              <a:buFontTx/>
              <a:buNone/>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400" b="1" dirty="0">
                <a:latin typeface="Arial" panose="020B0604020202020204" pitchFamily="34" charset="0"/>
                <a:cs typeface="Arial" panose="020B0604020202020204" pitchFamily="34" charset="0"/>
              </a:rPr>
              <a:t>Die Integration von Nurse </a:t>
            </a:r>
            <a:r>
              <a:rPr lang="de-DE" sz="1400" b="1" dirty="0" err="1">
                <a:latin typeface="Arial" panose="020B0604020202020204" pitchFamily="34" charset="0"/>
                <a:cs typeface="Arial" panose="020B0604020202020204" pitchFamily="34" charset="0"/>
              </a:rPr>
              <a:t>Practitioner</a:t>
            </a:r>
            <a:r>
              <a:rPr lang="de-DE" sz="1400" b="1" dirty="0">
                <a:latin typeface="Arial" panose="020B0604020202020204" pitchFamily="34" charset="0"/>
                <a:cs typeface="Arial" panose="020B0604020202020204" pitchFamily="34" charset="0"/>
              </a:rPr>
              <a:t> in der Praxis: einige in der wissenschaftlichen Literatur beschriebene Ergebnisse</a:t>
            </a:r>
            <a:endParaRPr lang="fr-CH" sz="1400" b="1" dirty="0">
              <a:latin typeface="Arial" panose="020B0604020202020204" pitchFamily="34" charset="0"/>
              <a:cs typeface="Arial" panose="020B0604020202020204" pitchFamily="34" charset="0"/>
            </a:endParaRPr>
          </a:p>
          <a:p>
            <a:pPr>
              <a:lnSpc>
                <a:spcPts val="1200"/>
              </a:lnSpc>
              <a:spcBef>
                <a:spcPts val="600"/>
              </a:spcBef>
            </a:pPr>
            <a:r>
              <a:rPr lang="fr-CH" sz="1050" dirty="0" err="1">
                <a:solidFill>
                  <a:srgbClr val="000000"/>
                </a:solidFill>
                <a:latin typeface="Arial" panose="020B0604020202020204" pitchFamily="34" charset="0"/>
                <a:cs typeface="Arial" panose="020B0604020202020204" pitchFamily="34" charset="0"/>
              </a:rPr>
              <a:t>Primäre</a:t>
            </a:r>
            <a:r>
              <a:rPr lang="fr-CH" sz="1050" dirty="0">
                <a:solidFill>
                  <a:srgbClr val="000000"/>
                </a:solidFill>
                <a:latin typeface="Arial" panose="020B0604020202020204" pitchFamily="34" charset="0"/>
                <a:cs typeface="Arial" panose="020B0604020202020204" pitchFamily="34" charset="0"/>
              </a:rPr>
              <a:t> </a:t>
            </a:r>
            <a:r>
              <a:rPr lang="fr-CH" sz="1050" dirty="0" err="1">
                <a:solidFill>
                  <a:srgbClr val="000000"/>
                </a:solidFill>
                <a:latin typeface="Arial" panose="020B0604020202020204" pitchFamily="34" charset="0"/>
                <a:cs typeface="Arial" panose="020B0604020202020204" pitchFamily="34" charset="0"/>
              </a:rPr>
              <a:t>Pflege</a:t>
            </a:r>
            <a:r>
              <a:rPr lang="fr-CH" sz="1050" dirty="0">
                <a:solidFill>
                  <a:srgbClr val="000000"/>
                </a:solidFill>
                <a:latin typeface="Arial" panose="020B0604020202020204" pitchFamily="34" charset="0"/>
                <a:cs typeface="Arial" panose="020B0604020202020204" pitchFamily="34" charset="0"/>
              </a:rPr>
              <a:t> :</a:t>
            </a:r>
          </a:p>
          <a:p>
            <a:pPr marL="182563" lvl="0" indent="-182563">
              <a:lnSpc>
                <a:spcPts val="1200"/>
              </a:lnSpc>
              <a:spcBef>
                <a:spcPts val="0"/>
              </a:spcBef>
              <a:buFont typeface="Arial" panose="020B0604020202020204" pitchFamily="34" charset="0"/>
              <a:buChar char="•"/>
            </a:pPr>
            <a:r>
              <a:rPr lang="de-DE" sz="1050" dirty="0">
                <a:solidFill>
                  <a:srgbClr val="000000"/>
                </a:solidFill>
                <a:latin typeface="Arial" panose="020B0604020202020204" pitchFamily="34" charset="0"/>
                <a:cs typeface="Arial" panose="020B0604020202020204" pitchFamily="34" charset="0"/>
              </a:rPr>
              <a:t>Verbesserter Zugang zur Gesundheitsversorgung, vor allem in ländlichen oder unterversorgten Gebieten.</a:t>
            </a:r>
          </a:p>
          <a:p>
            <a:pPr marL="182563" lvl="0" indent="-182563">
              <a:lnSpc>
                <a:spcPts val="1200"/>
              </a:lnSpc>
              <a:spcBef>
                <a:spcPts val="0"/>
              </a:spcBef>
              <a:buFont typeface="Arial" panose="020B0604020202020204" pitchFamily="34" charset="0"/>
              <a:buChar char="•"/>
            </a:pPr>
            <a:r>
              <a:rPr lang="de-DE" sz="1050" dirty="0">
                <a:solidFill>
                  <a:srgbClr val="000000"/>
                </a:solidFill>
                <a:latin typeface="Arial" panose="020B0604020202020204" pitchFamily="34" charset="0"/>
                <a:cs typeface="Arial" panose="020B0604020202020204" pitchFamily="34" charset="0"/>
              </a:rPr>
              <a:t>Senkung der Krankenhauseinweisungen und der Besuche in der Notaufnahme durch einen proaktiveren Umgang mit häufigen Erkrankungen.</a:t>
            </a:r>
            <a:endParaRPr lang="fr-CH" sz="1050" dirty="0">
              <a:solidFill>
                <a:srgbClr val="000000"/>
              </a:solidFill>
              <a:latin typeface="Arial" panose="020B0604020202020204" pitchFamily="34" charset="0"/>
              <a:cs typeface="Arial" panose="020B0604020202020204" pitchFamily="34" charset="0"/>
            </a:endParaRPr>
          </a:p>
          <a:p>
            <a:pPr lvl="0">
              <a:lnSpc>
                <a:spcPts val="1200"/>
              </a:lnSpc>
              <a:spcBef>
                <a:spcPts val="600"/>
              </a:spcBef>
            </a:pPr>
            <a:r>
              <a:rPr lang="de-DE" sz="1050" dirty="0">
                <a:latin typeface="Arial" panose="020B0604020202020204" pitchFamily="34" charset="0"/>
                <a:cs typeface="Arial" panose="020B0604020202020204" pitchFamily="34" charset="0"/>
              </a:rPr>
              <a:t>Pädiatrie :</a:t>
            </a:r>
          </a:p>
          <a:p>
            <a:pPr marL="182563" lvl="0" indent="-182563">
              <a:lnSpc>
                <a:spcPts val="1200"/>
              </a:lnSpc>
              <a:spcBef>
                <a:spcPts val="0"/>
              </a:spcBef>
              <a:buFont typeface="Arial" panose="020B0604020202020204" pitchFamily="34" charset="0"/>
              <a:buChar char="•"/>
            </a:pPr>
            <a:r>
              <a:rPr lang="de-DE" sz="1050" dirty="0">
                <a:solidFill>
                  <a:srgbClr val="000000"/>
                </a:solidFill>
                <a:latin typeface="Arial" panose="020B0604020202020204" pitchFamily="34" charset="0"/>
                <a:cs typeface="Arial" panose="020B0604020202020204" pitchFamily="34" charset="0"/>
              </a:rPr>
              <a:t>Verbesserung der Behandlung häufiger pädiatrischer Erkrankungen wie Ohrinfektionen und Atemwegsinfektionen.</a:t>
            </a:r>
          </a:p>
          <a:p>
            <a:pPr marL="182563" lvl="0" indent="-182563">
              <a:lnSpc>
                <a:spcPts val="1200"/>
              </a:lnSpc>
              <a:spcBef>
                <a:spcPts val="0"/>
              </a:spcBef>
              <a:buFont typeface="Arial" panose="020B0604020202020204" pitchFamily="34" charset="0"/>
              <a:buChar char="•"/>
            </a:pPr>
            <a:r>
              <a:rPr lang="de-DE" sz="1050" dirty="0">
                <a:solidFill>
                  <a:srgbClr val="000000"/>
                </a:solidFill>
                <a:latin typeface="Arial" panose="020B0604020202020204" pitchFamily="34" charset="0"/>
                <a:cs typeface="Arial" panose="020B0604020202020204" pitchFamily="34" charset="0"/>
              </a:rPr>
              <a:t>Verbesserte Koordination der Versorgung von Kindern mit chronischen Krankheiten.</a:t>
            </a:r>
            <a:endParaRPr lang="fr-CH" sz="1050" dirty="0">
              <a:solidFill>
                <a:srgbClr val="000000"/>
              </a:solidFill>
              <a:latin typeface="Arial" panose="020B0604020202020204" pitchFamily="34" charset="0"/>
              <a:cs typeface="Arial" panose="020B0604020202020204" pitchFamily="34" charset="0"/>
            </a:endParaRPr>
          </a:p>
          <a:p>
            <a:pPr>
              <a:lnSpc>
                <a:spcPts val="1200"/>
              </a:lnSpc>
              <a:spcBef>
                <a:spcPts val="600"/>
              </a:spcBef>
            </a:pPr>
            <a:r>
              <a:rPr lang="fr-CH" sz="1050" dirty="0" err="1">
                <a:solidFill>
                  <a:srgbClr val="000000"/>
                </a:solidFill>
                <a:latin typeface="Arial" panose="020B0604020202020204" pitchFamily="34" charset="0"/>
                <a:cs typeface="Arial" panose="020B0604020202020204" pitchFamily="34" charset="0"/>
              </a:rPr>
              <a:t>Geriatrie</a:t>
            </a:r>
            <a:r>
              <a:rPr lang="fr-CH" sz="1050" dirty="0">
                <a:solidFill>
                  <a:srgbClr val="000000"/>
                </a:solidFill>
                <a:latin typeface="Arial" panose="020B0604020202020204" pitchFamily="34" charset="0"/>
                <a:cs typeface="Arial" panose="020B0604020202020204" pitchFamily="34" charset="0"/>
              </a:rPr>
              <a:t> :</a:t>
            </a:r>
          </a:p>
          <a:p>
            <a:pPr marL="182563" lvl="0" indent="-182563">
              <a:lnSpc>
                <a:spcPts val="1200"/>
              </a:lnSpc>
              <a:spcBef>
                <a:spcPts val="0"/>
              </a:spcBef>
              <a:buFont typeface="Arial" panose="020B0604020202020204" pitchFamily="34" charset="0"/>
              <a:buChar char="•"/>
            </a:pPr>
            <a:r>
              <a:rPr lang="de-DE" sz="1050" dirty="0">
                <a:latin typeface="Arial" panose="020B0604020202020204" pitchFamily="34" charset="0"/>
                <a:cs typeface="Arial" panose="020B0604020202020204" pitchFamily="34" charset="0"/>
              </a:rPr>
              <a:t>Prävention</a:t>
            </a:r>
            <a:r>
              <a:rPr lang="de-DE" sz="1050" dirty="0">
                <a:solidFill>
                  <a:srgbClr val="000000"/>
                </a:solidFill>
                <a:latin typeface="Arial" panose="020B0604020202020204" pitchFamily="34" charset="0"/>
                <a:cs typeface="Arial" panose="020B0604020202020204" pitchFamily="34" charset="0"/>
              </a:rPr>
              <a:t> von Stürzen und altersbedingten Komplikationen bei älteren Menschen.</a:t>
            </a:r>
          </a:p>
          <a:p>
            <a:pPr marL="182563" lvl="0" indent="-182563">
              <a:lnSpc>
                <a:spcPts val="1200"/>
              </a:lnSpc>
              <a:spcBef>
                <a:spcPts val="0"/>
              </a:spcBef>
              <a:buFont typeface="Arial" panose="020B0604020202020204" pitchFamily="34" charset="0"/>
              <a:buChar char="•"/>
            </a:pPr>
            <a:r>
              <a:rPr lang="de-DE" sz="1050" dirty="0">
                <a:solidFill>
                  <a:srgbClr val="000000"/>
                </a:solidFill>
                <a:latin typeface="Arial" panose="020B0604020202020204" pitchFamily="34" charset="0"/>
                <a:cs typeface="Arial" panose="020B0604020202020204" pitchFamily="34" charset="0"/>
              </a:rPr>
              <a:t>Verbesserung der Lebensqualität älterer Menschen durch Erstellung von Pflegeplänen, die auf ihre speziellen Bedürfnisse zugeschnitten sind.</a:t>
            </a:r>
          </a:p>
          <a:p>
            <a:pPr lvl="0">
              <a:lnSpc>
                <a:spcPts val="1200"/>
              </a:lnSpc>
              <a:spcBef>
                <a:spcPts val="600"/>
              </a:spcBef>
            </a:pPr>
            <a:r>
              <a:rPr lang="fr-CH" sz="1050" dirty="0">
                <a:solidFill>
                  <a:srgbClr val="000000"/>
                </a:solidFill>
                <a:latin typeface="Arial" panose="020B0604020202020204" pitchFamily="34" charset="0"/>
                <a:cs typeface="Arial" panose="020B0604020202020204" pitchFamily="34" charset="0"/>
              </a:rPr>
              <a:t>Psychiatrie :</a:t>
            </a:r>
          </a:p>
          <a:p>
            <a:pPr marL="182563" lvl="0" indent="-182563">
              <a:lnSpc>
                <a:spcPts val="1200"/>
              </a:lnSpc>
              <a:spcBef>
                <a:spcPts val="0"/>
              </a:spcBef>
              <a:buFont typeface="Arial" panose="020B0604020202020204" pitchFamily="34" charset="0"/>
              <a:buChar char="•"/>
            </a:pPr>
            <a:r>
              <a:rPr lang="de-DE" sz="1050" dirty="0">
                <a:latin typeface="Arial" panose="020B0604020202020204" pitchFamily="34" charset="0"/>
                <a:cs typeface="Arial" panose="020B0604020202020204" pitchFamily="34" charset="0"/>
              </a:rPr>
              <a:t>Verbesserter Umgang mit häufigen psychischen Störungen wie Depressionen und Angstzuständen.</a:t>
            </a:r>
          </a:p>
          <a:p>
            <a:pPr marL="182563" lvl="0" indent="-182563">
              <a:lnSpc>
                <a:spcPts val="1200"/>
              </a:lnSpc>
              <a:spcBef>
                <a:spcPts val="0"/>
              </a:spcBef>
              <a:buFont typeface="Arial" panose="020B0604020202020204" pitchFamily="34" charset="0"/>
              <a:buChar char="•"/>
            </a:pPr>
            <a:r>
              <a:rPr lang="de-DE" sz="1050" dirty="0">
                <a:latin typeface="Arial" panose="020B0604020202020204" pitchFamily="34" charset="0"/>
                <a:cs typeface="Arial" panose="020B0604020202020204" pitchFamily="34" charset="0"/>
              </a:rPr>
              <a:t>Weniger psychiatrische Krankenhausaufenthalte durch angemessene Betreuung und Behandlung.</a:t>
            </a:r>
            <a:endParaRPr lang="fr-CH" sz="1050" dirty="0">
              <a:latin typeface="Arial" panose="020B0604020202020204" pitchFamily="34" charset="0"/>
              <a:cs typeface="Arial" panose="020B0604020202020204" pitchFamily="34" charset="0"/>
            </a:endParaRPr>
          </a:p>
          <a:p>
            <a:pPr>
              <a:lnSpc>
                <a:spcPts val="1200"/>
              </a:lnSpc>
              <a:spcBef>
                <a:spcPts val="600"/>
              </a:spcBef>
            </a:pPr>
            <a:r>
              <a:rPr lang="fr-CH" sz="1050" dirty="0">
                <a:solidFill>
                  <a:srgbClr val="000000"/>
                </a:solidFill>
                <a:latin typeface="Arial" panose="020B0604020202020204" pitchFamily="34" charset="0"/>
                <a:cs typeface="Arial" panose="020B0604020202020204" pitchFamily="34" charset="0"/>
              </a:rPr>
              <a:t>Oncologie :</a:t>
            </a:r>
          </a:p>
          <a:p>
            <a:pPr marL="180975" lvl="0" indent="-180975">
              <a:lnSpc>
                <a:spcPts val="1200"/>
              </a:lnSpc>
              <a:spcBef>
                <a:spcPts val="0"/>
              </a:spcBef>
              <a:buFont typeface="Arial" panose="020B0604020202020204" pitchFamily="34" charset="0"/>
              <a:buChar char="•"/>
            </a:pPr>
            <a:r>
              <a:rPr lang="de-DE" sz="1050" dirty="0">
                <a:latin typeface="Arial" panose="020B0604020202020204" pitchFamily="34" charset="0"/>
                <a:cs typeface="Arial" panose="020B0604020202020204" pitchFamily="34" charset="0"/>
              </a:rPr>
              <a:t>Verbesserung der Lebensqualität von Krebspatienten durch effektives Symptommanagement und Schmerzmanagement.</a:t>
            </a:r>
          </a:p>
          <a:p>
            <a:pPr marL="180975" lvl="0" indent="-180975">
              <a:lnSpc>
                <a:spcPts val="1200"/>
              </a:lnSpc>
              <a:spcBef>
                <a:spcPts val="0"/>
              </a:spcBef>
              <a:buFont typeface="Arial" panose="020B0604020202020204" pitchFamily="34" charset="0"/>
              <a:buChar char="•"/>
            </a:pPr>
            <a:r>
              <a:rPr lang="de-DE" sz="1050" dirty="0">
                <a:latin typeface="Arial" panose="020B0604020202020204" pitchFamily="34" charset="0"/>
                <a:cs typeface="Arial" panose="020B0604020202020204" pitchFamily="34" charset="0"/>
              </a:rPr>
              <a:t>Koordination der Pflege, um die Kontinuität der Versorgung während der Behandlung zu gewährleisten</a:t>
            </a:r>
            <a:r>
              <a:rPr lang="fr-CH" sz="1050" dirty="0">
                <a:latin typeface="Arial" panose="020B0604020202020204" pitchFamily="34" charset="0"/>
                <a:cs typeface="Arial" panose="020B0604020202020204" pitchFamily="34" charset="0"/>
              </a:rPr>
              <a:t>.</a:t>
            </a:r>
            <a:endParaRPr lang="fr-CH" sz="9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92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BC57FD3-C8F7-DAE8-85B5-E4245AB4202A}"/>
              </a:ext>
            </a:extLst>
          </p:cNvPr>
          <p:cNvSpPr>
            <a:spLocks noGrp="1"/>
          </p:cNvSpPr>
          <p:nvPr>
            <p:ph idx="1"/>
          </p:nvPr>
        </p:nvSpPr>
        <p:spPr/>
        <p:txBody>
          <a:bodyPr/>
          <a:lstStyle/>
          <a:p>
            <a:r>
              <a:rPr lang="de-DE" sz="1800" dirty="0"/>
              <a:t>Verbessert den </a:t>
            </a:r>
            <a:r>
              <a:rPr lang="de-DE" sz="1800" b="1" dirty="0">
                <a:solidFill>
                  <a:srgbClr val="31859C"/>
                </a:solidFill>
              </a:rPr>
              <a:t>Zugang zur Gesundheitsversorgung </a:t>
            </a:r>
            <a:r>
              <a:rPr lang="de-DE" sz="1800" dirty="0"/>
              <a:t>und verkürzt die </a:t>
            </a:r>
            <a:r>
              <a:rPr lang="de-DE" sz="1800" b="1" dirty="0">
                <a:solidFill>
                  <a:srgbClr val="31859C"/>
                </a:solidFill>
              </a:rPr>
              <a:t>Wartezeiten auf Arztbesuche und Behandlungen</a:t>
            </a:r>
            <a:r>
              <a:rPr lang="de-DE" sz="1800" dirty="0"/>
              <a:t>, erhöht die Patientenzufriedenheit und sorgt für eine bessere </a:t>
            </a:r>
            <a:r>
              <a:rPr lang="de-DE" sz="1800" b="1" dirty="0">
                <a:solidFill>
                  <a:srgbClr val="31859C"/>
                </a:solidFill>
              </a:rPr>
              <a:t>Nutzung der Ressourcen des Gesundheitssystems</a:t>
            </a:r>
            <a:r>
              <a:rPr lang="de-DE" sz="1800" dirty="0"/>
              <a:t> (Navigation)</a:t>
            </a:r>
            <a:endParaRPr lang="fr-CH" sz="1800" dirty="0"/>
          </a:p>
          <a:p>
            <a:pPr>
              <a:spcBef>
                <a:spcPts val="1800"/>
              </a:spcBef>
            </a:pPr>
            <a:r>
              <a:rPr lang="de-DE" sz="1800" dirty="0"/>
              <a:t>Verbessert den Umfang der diagnostischen und therapeutischen Leistungen für allgemeinen Beschwerden und Patienten mit chronischen Erkrankungen, und die </a:t>
            </a:r>
            <a:r>
              <a:rPr lang="de-DE" sz="1800" b="1" dirty="0">
                <a:solidFill>
                  <a:srgbClr val="31859C"/>
                </a:solidFill>
              </a:rPr>
              <a:t>Wirksamkeit der Leistungen ist mit der von Ärzten erbrachten Gesundheitsversorgung vergleichbar</a:t>
            </a:r>
            <a:endParaRPr lang="fr-CH" sz="1800" b="1" dirty="0">
              <a:solidFill>
                <a:srgbClr val="31859C"/>
              </a:solidFill>
            </a:endParaRPr>
          </a:p>
          <a:p>
            <a:pPr>
              <a:spcBef>
                <a:spcPts val="1800"/>
              </a:spcBef>
            </a:pPr>
            <a:r>
              <a:rPr lang="de-DE" sz="1800" dirty="0"/>
              <a:t>Einige Studien deuten darauf hin, dass die Nurse </a:t>
            </a:r>
            <a:r>
              <a:rPr lang="de-DE" sz="1800" dirty="0" err="1"/>
              <a:t>Practitioners</a:t>
            </a:r>
            <a:r>
              <a:rPr lang="de-DE" sz="1800" dirty="0"/>
              <a:t> die Gesundheitskosten senken können, </a:t>
            </a:r>
            <a:r>
              <a:rPr lang="de-DE" sz="1800" b="1" dirty="0">
                <a:solidFill>
                  <a:srgbClr val="31859C"/>
                </a:solidFill>
              </a:rPr>
              <a:t>aber die Evidenz, mit der die Kosteneffizienz ermittelt werden soll, ist unzureichend</a:t>
            </a:r>
            <a:endParaRPr lang="fr-CH" sz="1800" b="1" dirty="0">
              <a:solidFill>
                <a:srgbClr val="31859C"/>
              </a:solidFill>
            </a:endParaRPr>
          </a:p>
        </p:txBody>
      </p:sp>
      <p:sp>
        <p:nvSpPr>
          <p:cNvPr id="3" name="Titre 2">
            <a:extLst>
              <a:ext uri="{FF2B5EF4-FFF2-40B4-BE49-F238E27FC236}">
                <a16:creationId xmlns:a16="http://schemas.microsoft.com/office/drawing/2014/main" id="{016315AA-D836-C0D8-5A53-A3E524E18579}"/>
              </a:ext>
            </a:extLst>
          </p:cNvPr>
          <p:cNvSpPr>
            <a:spLocks noGrp="1"/>
          </p:cNvSpPr>
          <p:nvPr>
            <p:ph type="title"/>
          </p:nvPr>
        </p:nvSpPr>
        <p:spPr/>
        <p:txBody>
          <a:bodyPr/>
          <a:lstStyle/>
          <a:p>
            <a:r>
              <a:rPr lang="fr-CH" dirty="0" err="1"/>
              <a:t>Potential</a:t>
            </a:r>
            <a:r>
              <a:rPr lang="fr-CH" dirty="0"/>
              <a:t> des Nurse </a:t>
            </a:r>
            <a:r>
              <a:rPr lang="fr-CH" dirty="0" err="1"/>
              <a:t>Practitioner</a:t>
            </a:r>
            <a:r>
              <a:rPr lang="fr-CH" dirty="0"/>
              <a:t>  (IPS)</a:t>
            </a:r>
          </a:p>
        </p:txBody>
      </p:sp>
      <p:sp>
        <p:nvSpPr>
          <p:cNvPr id="4" name="Espace réservé de la date 3">
            <a:extLst>
              <a:ext uri="{FF2B5EF4-FFF2-40B4-BE49-F238E27FC236}">
                <a16:creationId xmlns:a16="http://schemas.microsoft.com/office/drawing/2014/main" id="{90595F1E-66C0-6D15-F0E0-D3295E245203}"/>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08B6BB3C-EF16-0268-FCA9-D8BE2AB52E84}"/>
              </a:ext>
            </a:extLst>
          </p:cNvPr>
          <p:cNvSpPr>
            <a:spLocks noGrp="1"/>
          </p:cNvSpPr>
          <p:nvPr>
            <p:ph type="sldNum" sz="quarter" idx="4"/>
          </p:nvPr>
        </p:nvSpPr>
        <p:spPr/>
        <p:txBody>
          <a:bodyPr/>
          <a:lstStyle/>
          <a:p>
            <a:fld id="{93954E36-B195-4A0A-A530-CE34383C1F85}" type="slidenum">
              <a:rPr lang="fr-CH" smtClean="0"/>
              <a:pPr/>
              <a:t>12</a:t>
            </a:fld>
            <a:endParaRPr lang="fr-CH" dirty="0"/>
          </a:p>
        </p:txBody>
      </p:sp>
      <p:sp>
        <p:nvSpPr>
          <p:cNvPr id="6" name="Espace réservé du pied de page 5">
            <a:extLst>
              <a:ext uri="{FF2B5EF4-FFF2-40B4-BE49-F238E27FC236}">
                <a16:creationId xmlns:a16="http://schemas.microsoft.com/office/drawing/2014/main" id="{5384151A-7DAA-E784-E21C-8D04DA956459}"/>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Tree>
    <p:extLst>
      <p:ext uri="{BB962C8B-B14F-4D97-AF65-F5344CB8AC3E}">
        <p14:creationId xmlns:p14="http://schemas.microsoft.com/office/powerpoint/2010/main" val="355101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0656CC2-B8F6-0C83-54A4-C54DE6D561A3}"/>
              </a:ext>
            </a:extLst>
          </p:cNvPr>
          <p:cNvSpPr>
            <a:spLocks noGrp="1"/>
          </p:cNvSpPr>
          <p:nvPr>
            <p:ph type="body" sz="quarter" idx="11"/>
          </p:nvPr>
        </p:nvSpPr>
        <p:spPr>
          <a:xfrm>
            <a:off x="252000" y="2844780"/>
            <a:ext cx="8640000" cy="1242000"/>
          </a:xfrm>
        </p:spPr>
        <p:txBody>
          <a:bodyPr/>
          <a:lstStyle/>
          <a:p>
            <a:r>
              <a:rPr lang="pt-BR" sz="2000" dirty="0"/>
              <a:t>Manuela Eicher</a:t>
            </a:r>
          </a:p>
          <a:p>
            <a:r>
              <a:rPr lang="pt-BR" sz="1600" b="0" dirty="0"/>
              <a:t>manuela.eicher@chuv.ch</a:t>
            </a:r>
          </a:p>
          <a:p>
            <a:r>
              <a:rPr lang="pt-BR" sz="1600" b="0" dirty="0"/>
              <a:t>manuela.eicher@unil.ch</a:t>
            </a:r>
          </a:p>
        </p:txBody>
      </p:sp>
      <p:sp>
        <p:nvSpPr>
          <p:cNvPr id="8" name="Espace réservé du texte 7">
            <a:extLst>
              <a:ext uri="{FF2B5EF4-FFF2-40B4-BE49-F238E27FC236}">
                <a16:creationId xmlns:a16="http://schemas.microsoft.com/office/drawing/2014/main" id="{0350C2C6-9D48-FDD3-39B0-D8A684F93DF8}"/>
              </a:ext>
            </a:extLst>
          </p:cNvPr>
          <p:cNvSpPr>
            <a:spLocks noGrp="1"/>
          </p:cNvSpPr>
          <p:nvPr>
            <p:ph type="body" sz="quarter" idx="12"/>
          </p:nvPr>
        </p:nvSpPr>
        <p:spPr>
          <a:xfrm>
            <a:off x="252000" y="1206062"/>
            <a:ext cx="8640000" cy="978778"/>
          </a:xfrm>
        </p:spPr>
        <p:txBody>
          <a:bodyPr/>
          <a:lstStyle/>
          <a:p>
            <a:r>
              <a:rPr lang="de-DE" dirty="0"/>
              <a:t>vielen Dank!</a:t>
            </a:r>
            <a:endParaRPr lang="fr-CH" dirty="0"/>
          </a:p>
        </p:txBody>
      </p:sp>
      <p:sp>
        <p:nvSpPr>
          <p:cNvPr id="4" name="Espace réservé de la date 3">
            <a:extLst>
              <a:ext uri="{FF2B5EF4-FFF2-40B4-BE49-F238E27FC236}">
                <a16:creationId xmlns:a16="http://schemas.microsoft.com/office/drawing/2014/main" id="{820B283B-AA1A-CA59-747D-ED01B38CB083}"/>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ABF53EDA-3A9E-8670-0B4B-3902F40574A2}"/>
              </a:ext>
            </a:extLst>
          </p:cNvPr>
          <p:cNvSpPr>
            <a:spLocks noGrp="1"/>
          </p:cNvSpPr>
          <p:nvPr>
            <p:ph type="sldNum" sz="quarter" idx="4"/>
          </p:nvPr>
        </p:nvSpPr>
        <p:spPr/>
        <p:txBody>
          <a:bodyPr/>
          <a:lstStyle/>
          <a:p>
            <a:fld id="{93954E36-B195-4A0A-A530-CE34383C1F85}" type="slidenum">
              <a:rPr lang="fr-CH" smtClean="0"/>
              <a:pPr/>
              <a:t>13</a:t>
            </a:fld>
            <a:endParaRPr lang="fr-CH" dirty="0"/>
          </a:p>
        </p:txBody>
      </p:sp>
      <p:sp>
        <p:nvSpPr>
          <p:cNvPr id="6" name="Espace réservé du pied de page 5">
            <a:extLst>
              <a:ext uri="{FF2B5EF4-FFF2-40B4-BE49-F238E27FC236}">
                <a16:creationId xmlns:a16="http://schemas.microsoft.com/office/drawing/2014/main" id="{A8590E15-452E-CD13-A314-11B60F8FF96E}"/>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Tree>
    <p:extLst>
      <p:ext uri="{BB962C8B-B14F-4D97-AF65-F5344CB8AC3E}">
        <p14:creationId xmlns:p14="http://schemas.microsoft.com/office/powerpoint/2010/main" val="422980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55270A0-2D99-D670-81AC-A67C22D4125F}"/>
              </a:ext>
            </a:extLst>
          </p:cNvPr>
          <p:cNvSpPr>
            <a:spLocks noGrp="1"/>
          </p:cNvSpPr>
          <p:nvPr>
            <p:ph type="title"/>
          </p:nvPr>
        </p:nvSpPr>
        <p:spPr/>
        <p:txBody>
          <a:bodyPr/>
          <a:lstStyle/>
          <a:p>
            <a:r>
              <a:rPr lang="fr-CH" sz="2600" dirty="0"/>
              <a:t>Advanced Nursing Practice : </a:t>
            </a:r>
            <a:r>
              <a:rPr lang="fr-CH" sz="2600" dirty="0" err="1"/>
              <a:t>Zwei</a:t>
            </a:r>
            <a:r>
              <a:rPr lang="fr-CH" sz="2600" dirty="0"/>
              <a:t> </a:t>
            </a:r>
            <a:r>
              <a:rPr lang="fr-CH" sz="2600" dirty="0" err="1"/>
              <a:t>Rollen</a:t>
            </a:r>
            <a:endParaRPr lang="fr-CH" sz="2600" dirty="0"/>
          </a:p>
        </p:txBody>
      </p:sp>
      <p:sp>
        <p:nvSpPr>
          <p:cNvPr id="4" name="Espace réservé de la date 3">
            <a:extLst>
              <a:ext uri="{FF2B5EF4-FFF2-40B4-BE49-F238E27FC236}">
                <a16:creationId xmlns:a16="http://schemas.microsoft.com/office/drawing/2014/main" id="{2E1F9E29-423B-84B3-EA8E-5A47DC63AA56}"/>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77B15158-A526-F6F1-CEBA-B8D005B77543}"/>
              </a:ext>
            </a:extLst>
          </p:cNvPr>
          <p:cNvSpPr>
            <a:spLocks noGrp="1"/>
          </p:cNvSpPr>
          <p:nvPr>
            <p:ph type="sldNum" sz="quarter" idx="4"/>
          </p:nvPr>
        </p:nvSpPr>
        <p:spPr/>
        <p:txBody>
          <a:bodyPr/>
          <a:lstStyle/>
          <a:p>
            <a:fld id="{93954E36-B195-4A0A-A530-CE34383C1F85}" type="slidenum">
              <a:rPr lang="fr-CH" smtClean="0"/>
              <a:pPr/>
              <a:t>2</a:t>
            </a:fld>
            <a:endParaRPr lang="fr-CH" dirty="0"/>
          </a:p>
        </p:txBody>
      </p:sp>
      <p:sp>
        <p:nvSpPr>
          <p:cNvPr id="6" name="Espace réservé du pied de page 5">
            <a:extLst>
              <a:ext uri="{FF2B5EF4-FFF2-40B4-BE49-F238E27FC236}">
                <a16:creationId xmlns:a16="http://schemas.microsoft.com/office/drawing/2014/main" id="{5B8D843F-595F-8CA4-5EC3-2ACC6B9D988B}"/>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
        <p:nvSpPr>
          <p:cNvPr id="9" name="ZoneTexte 8">
            <a:extLst>
              <a:ext uri="{FF2B5EF4-FFF2-40B4-BE49-F238E27FC236}">
                <a16:creationId xmlns:a16="http://schemas.microsoft.com/office/drawing/2014/main" id="{5F192CB8-3E05-6F8E-F39B-227BE527BF60}"/>
              </a:ext>
            </a:extLst>
          </p:cNvPr>
          <p:cNvSpPr txBox="1"/>
          <p:nvPr/>
        </p:nvSpPr>
        <p:spPr>
          <a:xfrm>
            <a:off x="538480" y="1203082"/>
            <a:ext cx="1368151" cy="430887"/>
          </a:xfrm>
          <a:prstGeom prst="rect">
            <a:avLst/>
          </a:prstGeom>
          <a:noFill/>
        </p:spPr>
        <p:txBody>
          <a:bodyPr wrap="square" lIns="0" tIns="0" rIns="0" bIns="0" rtlCol="0" anchor="ctr" anchorCtr="0">
            <a:spAutoFit/>
          </a:bodyPr>
          <a:lstStyle/>
          <a:p>
            <a:pPr algn="ctr"/>
            <a:r>
              <a:rPr lang="fr-CH" sz="1400" spc="28" dirty="0" err="1">
                <a:latin typeface="Arial" panose="020B0604020202020204" pitchFamily="34" charset="0"/>
                <a:cs typeface="Arial" panose="020B0604020202020204" pitchFamily="34" charset="0"/>
              </a:rPr>
              <a:t>Pflegeexperten</a:t>
            </a:r>
            <a:r>
              <a:rPr lang="fr-CH" sz="1400" spc="28" dirty="0">
                <a:latin typeface="Arial" panose="020B0604020202020204" pitchFamily="34" charset="0"/>
                <a:cs typeface="Arial" panose="020B0604020202020204" pitchFamily="34" charset="0"/>
              </a:rPr>
              <a:t> ANP</a:t>
            </a:r>
          </a:p>
        </p:txBody>
      </p:sp>
      <p:sp>
        <p:nvSpPr>
          <p:cNvPr id="10" name="ZoneTexte 9">
            <a:extLst>
              <a:ext uri="{FF2B5EF4-FFF2-40B4-BE49-F238E27FC236}">
                <a16:creationId xmlns:a16="http://schemas.microsoft.com/office/drawing/2014/main" id="{9A365FCF-91CB-691B-190D-6BA82D8D6D24}"/>
              </a:ext>
            </a:extLst>
          </p:cNvPr>
          <p:cNvSpPr txBox="1"/>
          <p:nvPr/>
        </p:nvSpPr>
        <p:spPr>
          <a:xfrm>
            <a:off x="7127692" y="3949216"/>
            <a:ext cx="1172273" cy="430887"/>
          </a:xfrm>
          <a:prstGeom prst="rect">
            <a:avLst/>
          </a:prstGeom>
          <a:noFill/>
        </p:spPr>
        <p:txBody>
          <a:bodyPr wrap="square" lIns="0" tIns="0" rIns="0" bIns="0" rtlCol="0" anchor="ctr" anchorCtr="0">
            <a:spAutoFit/>
          </a:bodyPr>
          <a:lstStyle>
            <a:defPPr>
              <a:defRPr lang="fr-FR"/>
            </a:defPPr>
            <a:lvl1pPr algn="ctr">
              <a:defRPr sz="1600" spc="28">
                <a:latin typeface="Arial" panose="020B0604020202020204" pitchFamily="34" charset="0"/>
                <a:cs typeface="Arial" panose="020B0604020202020204" pitchFamily="34" charset="0"/>
              </a:defRPr>
            </a:lvl1pPr>
          </a:lstStyle>
          <a:p>
            <a:r>
              <a:rPr lang="fr-CH" sz="1400" dirty="0"/>
              <a:t>Nurse </a:t>
            </a:r>
            <a:r>
              <a:rPr lang="fr-CH" sz="1400" dirty="0" err="1"/>
              <a:t>Practitioner</a:t>
            </a:r>
            <a:endParaRPr lang="fr-CH" sz="1400" dirty="0"/>
          </a:p>
        </p:txBody>
      </p:sp>
      <p:sp>
        <p:nvSpPr>
          <p:cNvPr id="11" name="Freeform 15">
            <a:extLst>
              <a:ext uri="{FF2B5EF4-FFF2-40B4-BE49-F238E27FC236}">
                <a16:creationId xmlns:a16="http://schemas.microsoft.com/office/drawing/2014/main" id="{9AC2AE9F-BFCC-3CB0-399B-CEA49306958F}"/>
              </a:ext>
            </a:extLst>
          </p:cNvPr>
          <p:cNvSpPr/>
          <p:nvPr/>
        </p:nvSpPr>
        <p:spPr>
          <a:xfrm>
            <a:off x="2017062" y="996216"/>
            <a:ext cx="1244580" cy="689577"/>
          </a:xfrm>
          <a:custGeom>
            <a:avLst/>
            <a:gdLst>
              <a:gd name="connsiteX0" fmla="*/ 893317 w 1786634"/>
              <a:gd name="connsiteY0" fmla="*/ 0 h 981764"/>
              <a:gd name="connsiteX1" fmla="*/ 1786634 w 1786634"/>
              <a:gd name="connsiteY1" fmla="*/ 914484 h 981764"/>
              <a:gd name="connsiteX2" fmla="*/ 1783316 w 1786634"/>
              <a:gd name="connsiteY2" fmla="*/ 981764 h 981764"/>
              <a:gd name="connsiteX3" fmla="*/ 1751304 w 1786634"/>
              <a:gd name="connsiteY3" fmla="*/ 962316 h 981764"/>
              <a:gd name="connsiteX4" fmla="*/ 893317 w 1786634"/>
              <a:gd name="connsiteY4" fmla="*/ 745066 h 981764"/>
              <a:gd name="connsiteX5" fmla="*/ 35330 w 1786634"/>
              <a:gd name="connsiteY5" fmla="*/ 962316 h 981764"/>
              <a:gd name="connsiteX6" fmla="*/ 3319 w 1786634"/>
              <a:gd name="connsiteY6" fmla="*/ 981764 h 981764"/>
              <a:gd name="connsiteX7" fmla="*/ 0 w 1786634"/>
              <a:gd name="connsiteY7" fmla="*/ 914484 h 981764"/>
              <a:gd name="connsiteX8" fmla="*/ 893317 w 1786634"/>
              <a:gd name="connsiteY8" fmla="*/ 0 h 9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634" h="981764">
                <a:moveTo>
                  <a:pt x="893317" y="0"/>
                </a:moveTo>
                <a:cubicBezTo>
                  <a:pt x="1386682" y="0"/>
                  <a:pt x="1786634" y="409428"/>
                  <a:pt x="1786634" y="914484"/>
                </a:cubicBezTo>
                <a:lnTo>
                  <a:pt x="1783316" y="981764"/>
                </a:lnTo>
                <a:lnTo>
                  <a:pt x="1751304" y="962316"/>
                </a:lnTo>
                <a:cubicBezTo>
                  <a:pt x="1496256" y="823766"/>
                  <a:pt x="1203978" y="745066"/>
                  <a:pt x="893317" y="745066"/>
                </a:cubicBezTo>
                <a:cubicBezTo>
                  <a:pt x="582657" y="745066"/>
                  <a:pt x="290378" y="823766"/>
                  <a:pt x="35330" y="962316"/>
                </a:cubicBezTo>
                <a:lnTo>
                  <a:pt x="3319" y="981764"/>
                </a:lnTo>
                <a:lnTo>
                  <a:pt x="0" y="914484"/>
                </a:lnTo>
                <a:cubicBezTo>
                  <a:pt x="0" y="409428"/>
                  <a:pt x="399952" y="0"/>
                  <a:pt x="893317" y="0"/>
                </a:cubicBezTo>
                <a:close/>
              </a:path>
            </a:pathLst>
          </a:custGeom>
          <a:solidFill>
            <a:srgbClr val="31859C"/>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fr-CH" sz="2800" dirty="0">
                <a:latin typeface="Arial" panose="020B0604020202020204" pitchFamily="34" charset="0"/>
                <a:cs typeface="Arial" panose="020B0604020202020204" pitchFamily="34" charset="0"/>
              </a:rPr>
              <a:t>ICS</a:t>
            </a:r>
          </a:p>
        </p:txBody>
      </p:sp>
      <p:grpSp>
        <p:nvGrpSpPr>
          <p:cNvPr id="14" name="Groupe 13">
            <a:extLst>
              <a:ext uri="{FF2B5EF4-FFF2-40B4-BE49-F238E27FC236}">
                <a16:creationId xmlns:a16="http://schemas.microsoft.com/office/drawing/2014/main" id="{4F2831BD-B093-CB57-56AB-F82EC9F37CF5}"/>
              </a:ext>
            </a:extLst>
          </p:cNvPr>
          <p:cNvGrpSpPr/>
          <p:nvPr/>
        </p:nvGrpSpPr>
        <p:grpSpPr>
          <a:xfrm>
            <a:off x="1475255" y="1526711"/>
            <a:ext cx="2328195" cy="2514247"/>
            <a:chOff x="1396425" y="1526711"/>
            <a:chExt cx="2328195" cy="2514247"/>
          </a:xfrm>
          <a:gradFill flip="none" rotWithShape="1">
            <a:gsLst>
              <a:gs pos="13000">
                <a:srgbClr val="79AEBE"/>
              </a:gs>
              <a:gs pos="0">
                <a:srgbClr val="31859C"/>
              </a:gs>
              <a:gs pos="47000">
                <a:srgbClr val="31859C">
                  <a:tint val="44500"/>
                  <a:satMod val="160000"/>
                </a:srgbClr>
              </a:gs>
              <a:gs pos="100000">
                <a:srgbClr val="31859C">
                  <a:tint val="23500"/>
                  <a:satMod val="160000"/>
                </a:srgbClr>
              </a:gs>
            </a:gsLst>
            <a:lin ang="5400000" scaled="1"/>
            <a:tileRect/>
          </a:gradFill>
        </p:grpSpPr>
        <p:sp>
          <p:nvSpPr>
            <p:cNvPr id="20" name="Freeform 18">
              <a:extLst>
                <a:ext uri="{FF2B5EF4-FFF2-40B4-BE49-F238E27FC236}">
                  <a16:creationId xmlns:a16="http://schemas.microsoft.com/office/drawing/2014/main" id="{F356F088-B669-E106-2259-5722E3B2BB46}"/>
                </a:ext>
              </a:extLst>
            </p:cNvPr>
            <p:cNvSpPr/>
            <p:nvPr/>
          </p:nvSpPr>
          <p:spPr>
            <a:xfrm>
              <a:off x="1917305" y="1526711"/>
              <a:ext cx="1286434" cy="826806"/>
            </a:xfrm>
            <a:custGeom>
              <a:avLst/>
              <a:gdLst>
                <a:gd name="connsiteX0" fmla="*/ 923357 w 1846716"/>
                <a:gd name="connsiteY0" fmla="*/ 0 h 1177140"/>
                <a:gd name="connsiteX1" fmla="*/ 1107397 w 1846716"/>
                <a:gd name="connsiteY1" fmla="*/ 9293 h 1177140"/>
                <a:gd name="connsiteX2" fmla="*/ 1175383 w 1846716"/>
                <a:gd name="connsiteY2" fmla="*/ 19669 h 1177140"/>
                <a:gd name="connsiteX3" fmla="*/ 1846716 w 1846716"/>
                <a:gd name="connsiteY3" fmla="*/ 1177140 h 1177140"/>
                <a:gd name="connsiteX4" fmla="*/ 0 w 1846716"/>
                <a:gd name="connsiteY4" fmla="*/ 1177140 h 1177140"/>
                <a:gd name="connsiteX5" fmla="*/ 671333 w 1846716"/>
                <a:gd name="connsiteY5" fmla="*/ 19669 h 1177140"/>
                <a:gd name="connsiteX6" fmla="*/ 739318 w 1846716"/>
                <a:gd name="connsiteY6" fmla="*/ 9293 h 1177140"/>
                <a:gd name="connsiteX7" fmla="*/ 923357 w 1846716"/>
                <a:gd name="connsiteY7" fmla="*/ 0 h 11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716" h="1177140">
                  <a:moveTo>
                    <a:pt x="923357" y="0"/>
                  </a:moveTo>
                  <a:cubicBezTo>
                    <a:pt x="985489" y="0"/>
                    <a:pt x="1046886" y="3148"/>
                    <a:pt x="1107397" y="9293"/>
                  </a:cubicBezTo>
                  <a:lnTo>
                    <a:pt x="1175383" y="19669"/>
                  </a:lnTo>
                  <a:lnTo>
                    <a:pt x="1846716" y="1177140"/>
                  </a:lnTo>
                  <a:lnTo>
                    <a:pt x="0" y="1177140"/>
                  </a:lnTo>
                  <a:lnTo>
                    <a:pt x="671333" y="19669"/>
                  </a:lnTo>
                  <a:lnTo>
                    <a:pt x="739318" y="9293"/>
                  </a:lnTo>
                  <a:cubicBezTo>
                    <a:pt x="799828" y="3148"/>
                    <a:pt x="861225" y="0"/>
                    <a:pt x="9233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97000" rtlCol="0" anchor="ctr"/>
            <a:lstStyle/>
            <a:p>
              <a:pPr algn="ctr"/>
              <a:r>
                <a:rPr lang="fr-CH" sz="1600" dirty="0">
                  <a:solidFill>
                    <a:srgbClr val="31859C"/>
                  </a:solidFill>
                  <a:latin typeface="Arial" panose="020B0604020202020204" pitchFamily="34" charset="0"/>
                  <a:cs typeface="Arial" panose="020B0604020202020204" pitchFamily="34" charset="0"/>
                </a:rPr>
                <a:t>Patient</a:t>
              </a:r>
            </a:p>
          </p:txBody>
        </p:sp>
        <p:sp>
          <p:nvSpPr>
            <p:cNvPr id="25" name="Freeform 19">
              <a:extLst>
                <a:ext uri="{FF2B5EF4-FFF2-40B4-BE49-F238E27FC236}">
                  <a16:creationId xmlns:a16="http://schemas.microsoft.com/office/drawing/2014/main" id="{D66C7FF7-570B-7FCD-3E8E-016DE6A586F8}"/>
                </a:ext>
              </a:extLst>
            </p:cNvPr>
            <p:cNvSpPr/>
            <p:nvPr/>
          </p:nvSpPr>
          <p:spPr>
            <a:xfrm>
              <a:off x="1530756" y="2393758"/>
              <a:ext cx="2059533" cy="624665"/>
            </a:xfrm>
            <a:custGeom>
              <a:avLst/>
              <a:gdLst>
                <a:gd name="connsiteX0" fmla="*/ 515821 w 2956524"/>
                <a:gd name="connsiteY0" fmla="*/ 0 h 889347"/>
                <a:gd name="connsiteX1" fmla="*/ 2440703 w 2956524"/>
                <a:gd name="connsiteY1" fmla="*/ 0 h 889347"/>
                <a:gd name="connsiteX2" fmla="*/ 2956524 w 2956524"/>
                <a:gd name="connsiteY2" fmla="*/ 889347 h 889347"/>
                <a:gd name="connsiteX3" fmla="*/ 0 w 2956524"/>
                <a:gd name="connsiteY3" fmla="*/ 889347 h 889347"/>
              </a:gdLst>
              <a:ahLst/>
              <a:cxnLst>
                <a:cxn ang="0">
                  <a:pos x="connsiteX0" y="connsiteY0"/>
                </a:cxn>
                <a:cxn ang="0">
                  <a:pos x="connsiteX1" y="connsiteY1"/>
                </a:cxn>
                <a:cxn ang="0">
                  <a:pos x="connsiteX2" y="connsiteY2"/>
                </a:cxn>
                <a:cxn ang="0">
                  <a:pos x="connsiteX3" y="connsiteY3"/>
                </a:cxn>
              </a:cxnLst>
              <a:rect l="l" t="t" r="r" b="b"/>
              <a:pathLst>
                <a:path w="2956524" h="889347">
                  <a:moveTo>
                    <a:pt x="515821" y="0"/>
                  </a:moveTo>
                  <a:lnTo>
                    <a:pt x="2440703" y="0"/>
                  </a:lnTo>
                  <a:lnTo>
                    <a:pt x="2956524" y="889347"/>
                  </a:lnTo>
                  <a:lnTo>
                    <a:pt x="0" y="889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rgbClr val="31859C"/>
                  </a:solidFill>
                  <a:latin typeface="Arial" panose="020B0604020202020204" pitchFamily="34" charset="0"/>
                  <a:cs typeface="Arial" panose="020B0604020202020204" pitchFamily="34" charset="0"/>
                </a:rPr>
                <a:t>Team</a:t>
              </a:r>
            </a:p>
          </p:txBody>
        </p:sp>
        <p:sp>
          <p:nvSpPr>
            <p:cNvPr id="27" name="Freeform 20">
              <a:extLst>
                <a:ext uri="{FF2B5EF4-FFF2-40B4-BE49-F238E27FC236}">
                  <a16:creationId xmlns:a16="http://schemas.microsoft.com/office/drawing/2014/main" id="{61017D67-E446-018C-B6E8-F6CC071EF1B3}"/>
                </a:ext>
              </a:extLst>
            </p:cNvPr>
            <p:cNvSpPr/>
            <p:nvPr/>
          </p:nvSpPr>
          <p:spPr>
            <a:xfrm>
              <a:off x="1396425" y="3058663"/>
              <a:ext cx="2328195" cy="982295"/>
            </a:xfrm>
            <a:custGeom>
              <a:avLst/>
              <a:gdLst>
                <a:gd name="connsiteX0" fmla="*/ 153620 w 3342197"/>
                <a:gd name="connsiteY0" fmla="*/ 0 h 1398512"/>
                <a:gd name="connsiteX1" fmla="*/ 3188579 w 3342197"/>
                <a:gd name="connsiteY1" fmla="*/ 0 h 1398512"/>
                <a:gd name="connsiteX2" fmla="*/ 3342197 w 3342197"/>
                <a:gd name="connsiteY2" fmla="*/ 264859 h 1398512"/>
                <a:gd name="connsiteX3" fmla="*/ 3329645 w 3342197"/>
                <a:gd name="connsiteY3" fmla="*/ 299154 h 1398512"/>
                <a:gd name="connsiteX4" fmla="*/ 1671098 w 3342197"/>
                <a:gd name="connsiteY4" fmla="*/ 1398512 h 1398512"/>
                <a:gd name="connsiteX5" fmla="*/ 12551 w 3342197"/>
                <a:gd name="connsiteY5" fmla="*/ 299154 h 1398512"/>
                <a:gd name="connsiteX6" fmla="*/ 0 w 3342197"/>
                <a:gd name="connsiteY6" fmla="*/ 264861 h 13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197" h="1398512">
                  <a:moveTo>
                    <a:pt x="153620" y="0"/>
                  </a:moveTo>
                  <a:lnTo>
                    <a:pt x="3188579" y="0"/>
                  </a:lnTo>
                  <a:lnTo>
                    <a:pt x="3342197" y="264859"/>
                  </a:lnTo>
                  <a:lnTo>
                    <a:pt x="3329645" y="299154"/>
                  </a:lnTo>
                  <a:cubicBezTo>
                    <a:pt x="3056391" y="945201"/>
                    <a:pt x="2416683" y="1398512"/>
                    <a:pt x="1671098" y="1398512"/>
                  </a:cubicBezTo>
                  <a:cubicBezTo>
                    <a:pt x="925514" y="1398512"/>
                    <a:pt x="285806" y="945201"/>
                    <a:pt x="12551" y="299154"/>
                  </a:cubicBezTo>
                  <a:lnTo>
                    <a:pt x="0" y="2648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216000" rtlCol="0" anchor="ctr"/>
            <a:lstStyle/>
            <a:p>
              <a:pPr algn="ctr">
                <a:lnSpc>
                  <a:spcPts val="1650"/>
                </a:lnSpc>
              </a:pPr>
              <a:r>
                <a:rPr lang="fr-CH" sz="1600" dirty="0">
                  <a:solidFill>
                    <a:srgbClr val="31859C"/>
                  </a:solidFill>
                  <a:latin typeface="Arial" panose="020B0604020202020204" pitchFamily="34" charset="0"/>
                  <a:cs typeface="Arial" panose="020B0604020202020204" pitchFamily="34" charset="0"/>
                </a:rPr>
                <a:t> </a:t>
              </a:r>
              <a:r>
                <a:rPr lang="fr-CH" sz="1600" dirty="0" err="1">
                  <a:solidFill>
                    <a:srgbClr val="31859C"/>
                  </a:solidFill>
                  <a:latin typeface="Arial" panose="020B0604020202020204" pitchFamily="34" charset="0"/>
                  <a:cs typeface="Arial" panose="020B0604020202020204" pitchFamily="34" charset="0"/>
                </a:rPr>
                <a:t>Gesundheitswesen</a:t>
              </a:r>
              <a:endParaRPr lang="fr-CH" sz="1600" dirty="0">
                <a:solidFill>
                  <a:srgbClr val="31859C"/>
                </a:solidFill>
                <a:latin typeface="Arial" panose="020B0604020202020204" pitchFamily="34" charset="0"/>
                <a:cs typeface="Arial" panose="020B0604020202020204" pitchFamily="34" charset="0"/>
              </a:endParaRPr>
            </a:p>
          </p:txBody>
        </p:sp>
      </p:grpSp>
      <p:sp>
        <p:nvSpPr>
          <p:cNvPr id="29" name="Oval 17">
            <a:extLst>
              <a:ext uri="{FF2B5EF4-FFF2-40B4-BE49-F238E27FC236}">
                <a16:creationId xmlns:a16="http://schemas.microsoft.com/office/drawing/2014/main" id="{9624791D-6699-B91E-85F6-B0AB72655FF2}"/>
              </a:ext>
            </a:extLst>
          </p:cNvPr>
          <p:cNvSpPr/>
          <p:nvPr/>
        </p:nvSpPr>
        <p:spPr>
          <a:xfrm>
            <a:off x="1385461" y="1519540"/>
            <a:ext cx="2507782" cy="2528589"/>
          </a:xfrm>
          <a:prstGeom prst="ellipse">
            <a:avLst/>
          </a:prstGeom>
          <a:no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latin typeface="Arial" panose="020B0604020202020204" pitchFamily="34" charset="0"/>
              <a:cs typeface="Arial" panose="020B0604020202020204" pitchFamily="34" charset="0"/>
            </a:endParaRPr>
          </a:p>
        </p:txBody>
      </p:sp>
      <p:sp>
        <p:nvSpPr>
          <p:cNvPr id="30" name="Freeform 23">
            <a:extLst>
              <a:ext uri="{FF2B5EF4-FFF2-40B4-BE49-F238E27FC236}">
                <a16:creationId xmlns:a16="http://schemas.microsoft.com/office/drawing/2014/main" id="{E77B0644-94FD-33D7-8F7F-B3B32AAC1442}"/>
              </a:ext>
            </a:extLst>
          </p:cNvPr>
          <p:cNvSpPr/>
          <p:nvPr/>
        </p:nvSpPr>
        <p:spPr>
          <a:xfrm flipV="1">
            <a:off x="5815961" y="3919991"/>
            <a:ext cx="1244580" cy="689577"/>
          </a:xfrm>
          <a:custGeom>
            <a:avLst/>
            <a:gdLst>
              <a:gd name="connsiteX0" fmla="*/ 893317 w 1786634"/>
              <a:gd name="connsiteY0" fmla="*/ 0 h 981764"/>
              <a:gd name="connsiteX1" fmla="*/ 1786634 w 1786634"/>
              <a:gd name="connsiteY1" fmla="*/ 914484 h 981764"/>
              <a:gd name="connsiteX2" fmla="*/ 1783316 w 1786634"/>
              <a:gd name="connsiteY2" fmla="*/ 981764 h 981764"/>
              <a:gd name="connsiteX3" fmla="*/ 1751304 w 1786634"/>
              <a:gd name="connsiteY3" fmla="*/ 962316 h 981764"/>
              <a:gd name="connsiteX4" fmla="*/ 893317 w 1786634"/>
              <a:gd name="connsiteY4" fmla="*/ 745066 h 981764"/>
              <a:gd name="connsiteX5" fmla="*/ 35330 w 1786634"/>
              <a:gd name="connsiteY5" fmla="*/ 962316 h 981764"/>
              <a:gd name="connsiteX6" fmla="*/ 3319 w 1786634"/>
              <a:gd name="connsiteY6" fmla="*/ 981764 h 981764"/>
              <a:gd name="connsiteX7" fmla="*/ 0 w 1786634"/>
              <a:gd name="connsiteY7" fmla="*/ 914484 h 981764"/>
              <a:gd name="connsiteX8" fmla="*/ 893317 w 1786634"/>
              <a:gd name="connsiteY8" fmla="*/ 0 h 9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634" h="981764">
                <a:moveTo>
                  <a:pt x="893317" y="0"/>
                </a:moveTo>
                <a:cubicBezTo>
                  <a:pt x="1386682" y="0"/>
                  <a:pt x="1786634" y="409428"/>
                  <a:pt x="1786634" y="914484"/>
                </a:cubicBezTo>
                <a:lnTo>
                  <a:pt x="1783316" y="981764"/>
                </a:lnTo>
                <a:lnTo>
                  <a:pt x="1751304" y="962316"/>
                </a:lnTo>
                <a:cubicBezTo>
                  <a:pt x="1496256" y="823766"/>
                  <a:pt x="1203978" y="745066"/>
                  <a:pt x="893317" y="745066"/>
                </a:cubicBezTo>
                <a:cubicBezTo>
                  <a:pt x="582657" y="745066"/>
                  <a:pt x="290378" y="823766"/>
                  <a:pt x="35330" y="962316"/>
                </a:cubicBezTo>
                <a:lnTo>
                  <a:pt x="3319" y="981764"/>
                </a:lnTo>
                <a:lnTo>
                  <a:pt x="0" y="914484"/>
                </a:lnTo>
                <a:cubicBezTo>
                  <a:pt x="0" y="409428"/>
                  <a:pt x="399952" y="0"/>
                  <a:pt x="893317" y="0"/>
                </a:cubicBezTo>
                <a:close/>
              </a:path>
            </a:pathLst>
          </a:custGeom>
          <a:solidFill>
            <a:srgbClr val="31859C"/>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scene3d>
              <a:camera prst="orthographicFront">
                <a:rot lat="0" lon="0" rev="10800000"/>
              </a:camera>
              <a:lightRig rig="threePt" dir="t"/>
            </a:scene3d>
          </a:bodyPr>
          <a:lstStyle/>
          <a:p>
            <a:pPr algn="ctr"/>
            <a:r>
              <a:rPr lang="fr-CH" sz="2800" dirty="0">
                <a:latin typeface="Arial" panose="020B0604020202020204" pitchFamily="34" charset="0"/>
                <a:cs typeface="Arial" panose="020B0604020202020204" pitchFamily="34" charset="0"/>
              </a:rPr>
              <a:t>IPS</a:t>
            </a:r>
          </a:p>
        </p:txBody>
      </p:sp>
      <p:grpSp>
        <p:nvGrpSpPr>
          <p:cNvPr id="31" name="Groupe 30">
            <a:extLst>
              <a:ext uri="{FF2B5EF4-FFF2-40B4-BE49-F238E27FC236}">
                <a16:creationId xmlns:a16="http://schemas.microsoft.com/office/drawing/2014/main" id="{99763073-CB2C-4287-D9B5-5CF58F40AAEF}"/>
              </a:ext>
            </a:extLst>
          </p:cNvPr>
          <p:cNvGrpSpPr/>
          <p:nvPr/>
        </p:nvGrpSpPr>
        <p:grpSpPr>
          <a:xfrm>
            <a:off x="5307253" y="1519540"/>
            <a:ext cx="2261996" cy="2528589"/>
            <a:chOff x="5228423" y="1519540"/>
            <a:chExt cx="2261996" cy="2528589"/>
          </a:xfrm>
          <a:gradFill flip="none" rotWithShape="1">
            <a:gsLst>
              <a:gs pos="19000">
                <a:srgbClr val="79AEBE"/>
              </a:gs>
              <a:gs pos="0">
                <a:srgbClr val="31859C"/>
              </a:gs>
              <a:gs pos="62000">
                <a:srgbClr val="31859C">
                  <a:tint val="44500"/>
                  <a:satMod val="160000"/>
                </a:srgbClr>
              </a:gs>
              <a:gs pos="100000">
                <a:srgbClr val="31859C">
                  <a:tint val="23500"/>
                  <a:satMod val="160000"/>
                </a:srgbClr>
              </a:gs>
            </a:gsLst>
            <a:lin ang="16200000" scaled="1"/>
            <a:tileRect/>
          </a:gradFill>
        </p:grpSpPr>
        <p:sp>
          <p:nvSpPr>
            <p:cNvPr id="32" name="Freeform 27">
              <a:extLst>
                <a:ext uri="{FF2B5EF4-FFF2-40B4-BE49-F238E27FC236}">
                  <a16:creationId xmlns:a16="http://schemas.microsoft.com/office/drawing/2014/main" id="{ED4DE113-42D7-4210-4C83-4FF49DB9145B}"/>
                </a:ext>
              </a:extLst>
            </p:cNvPr>
            <p:cNvSpPr/>
            <p:nvPr/>
          </p:nvSpPr>
          <p:spPr>
            <a:xfrm>
              <a:off x="5228423" y="1519540"/>
              <a:ext cx="2261996" cy="841847"/>
            </a:xfrm>
            <a:custGeom>
              <a:avLst/>
              <a:gdLst>
                <a:gd name="connsiteX0" fmla="*/ 1623583 w 3247167"/>
                <a:gd name="connsiteY0" fmla="*/ 0 h 1198554"/>
                <a:gd name="connsiteX1" fmla="*/ 3206333 w 3247167"/>
                <a:gd name="connsiteY1" fmla="*/ 942013 h 1198554"/>
                <a:gd name="connsiteX2" fmla="*/ 3247167 w 3247167"/>
                <a:gd name="connsiteY2" fmla="*/ 1026779 h 1198554"/>
                <a:gd name="connsiteX3" fmla="*/ 3147537 w 3247167"/>
                <a:gd name="connsiteY3" fmla="*/ 1198554 h 1198554"/>
                <a:gd name="connsiteX4" fmla="*/ 99630 w 3247167"/>
                <a:gd name="connsiteY4" fmla="*/ 1198554 h 1198554"/>
                <a:gd name="connsiteX5" fmla="*/ 0 w 3247167"/>
                <a:gd name="connsiteY5" fmla="*/ 1026778 h 1198554"/>
                <a:gd name="connsiteX6" fmla="*/ 40834 w 3247167"/>
                <a:gd name="connsiteY6" fmla="*/ 942013 h 1198554"/>
                <a:gd name="connsiteX7" fmla="*/ 1623583 w 3247167"/>
                <a:gd name="connsiteY7" fmla="*/ 0 h 119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7167" h="1198554">
                  <a:moveTo>
                    <a:pt x="1623583" y="0"/>
                  </a:moveTo>
                  <a:cubicBezTo>
                    <a:pt x="2307036" y="0"/>
                    <a:pt x="2901522" y="380908"/>
                    <a:pt x="3206333" y="942013"/>
                  </a:cubicBezTo>
                  <a:lnTo>
                    <a:pt x="3247167" y="1026779"/>
                  </a:lnTo>
                  <a:lnTo>
                    <a:pt x="3147537" y="1198554"/>
                  </a:lnTo>
                  <a:lnTo>
                    <a:pt x="99630" y="1198554"/>
                  </a:lnTo>
                  <a:lnTo>
                    <a:pt x="0" y="1026778"/>
                  </a:lnTo>
                  <a:lnTo>
                    <a:pt x="40834" y="942013"/>
                  </a:lnTo>
                  <a:cubicBezTo>
                    <a:pt x="345644" y="380908"/>
                    <a:pt x="940131" y="0"/>
                    <a:pt x="1623583"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tIns="351000" bIns="27000" rtlCol="0" anchor="ctr"/>
            <a:lstStyle/>
            <a:p>
              <a:pPr algn="ctr"/>
              <a:r>
                <a:rPr lang="fr-CH" sz="1600" dirty="0">
                  <a:solidFill>
                    <a:srgbClr val="31859C"/>
                  </a:solidFill>
                  <a:latin typeface="Arial" panose="020B0604020202020204" pitchFamily="34" charset="0"/>
                  <a:cs typeface="Arial" panose="020B0604020202020204" pitchFamily="34" charset="0"/>
                </a:rPr>
                <a:t>Patient</a:t>
              </a:r>
            </a:p>
          </p:txBody>
        </p:sp>
        <p:sp>
          <p:nvSpPr>
            <p:cNvPr id="33" name="Freeform 29">
              <a:extLst>
                <a:ext uri="{FF2B5EF4-FFF2-40B4-BE49-F238E27FC236}">
                  <a16:creationId xmlns:a16="http://schemas.microsoft.com/office/drawing/2014/main" id="{AB523CF6-D567-A0CE-A22A-885A88B49A8C}"/>
                </a:ext>
              </a:extLst>
            </p:cNvPr>
            <p:cNvSpPr/>
            <p:nvPr/>
          </p:nvSpPr>
          <p:spPr>
            <a:xfrm>
              <a:off x="5325743" y="2415775"/>
              <a:ext cx="2067355" cy="619946"/>
            </a:xfrm>
            <a:custGeom>
              <a:avLst/>
              <a:gdLst>
                <a:gd name="connsiteX0" fmla="*/ 0 w 2967754"/>
                <a:gd name="connsiteY0" fmla="*/ 0 h 882629"/>
                <a:gd name="connsiteX1" fmla="*/ 2967754 w 2967754"/>
                <a:gd name="connsiteY1" fmla="*/ 0 h 882629"/>
                <a:gd name="connsiteX2" fmla="*/ 2455829 w 2967754"/>
                <a:gd name="connsiteY2" fmla="*/ 882629 h 882629"/>
                <a:gd name="connsiteX3" fmla="*/ 511925 w 2967754"/>
                <a:gd name="connsiteY3" fmla="*/ 882629 h 882629"/>
              </a:gdLst>
              <a:ahLst/>
              <a:cxnLst>
                <a:cxn ang="0">
                  <a:pos x="connsiteX0" y="connsiteY0"/>
                </a:cxn>
                <a:cxn ang="0">
                  <a:pos x="connsiteX1" y="connsiteY1"/>
                </a:cxn>
                <a:cxn ang="0">
                  <a:pos x="connsiteX2" y="connsiteY2"/>
                </a:cxn>
                <a:cxn ang="0">
                  <a:pos x="connsiteX3" y="connsiteY3"/>
                </a:cxn>
              </a:cxnLst>
              <a:rect l="l" t="t" r="r" b="b"/>
              <a:pathLst>
                <a:path w="2967754" h="882629">
                  <a:moveTo>
                    <a:pt x="0" y="0"/>
                  </a:moveTo>
                  <a:lnTo>
                    <a:pt x="2967754" y="0"/>
                  </a:lnTo>
                  <a:lnTo>
                    <a:pt x="2455829" y="882629"/>
                  </a:lnTo>
                  <a:lnTo>
                    <a:pt x="511925" y="8826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rgbClr val="31859C"/>
                  </a:solidFill>
                  <a:latin typeface="Arial" panose="020B0604020202020204" pitchFamily="34" charset="0"/>
                  <a:cs typeface="Arial" panose="020B0604020202020204" pitchFamily="34" charset="0"/>
                </a:rPr>
                <a:t>Team</a:t>
              </a:r>
            </a:p>
          </p:txBody>
        </p:sp>
        <p:sp>
          <p:nvSpPr>
            <p:cNvPr id="34" name="Freeform 30">
              <a:extLst>
                <a:ext uri="{FF2B5EF4-FFF2-40B4-BE49-F238E27FC236}">
                  <a16:creationId xmlns:a16="http://schemas.microsoft.com/office/drawing/2014/main" id="{5358C830-6068-38F4-5452-7B0880FCD227}"/>
                </a:ext>
              </a:extLst>
            </p:cNvPr>
            <p:cNvSpPr/>
            <p:nvPr/>
          </p:nvSpPr>
          <p:spPr>
            <a:xfrm>
              <a:off x="5713353" y="3083759"/>
              <a:ext cx="1292134" cy="964370"/>
            </a:xfrm>
            <a:custGeom>
              <a:avLst/>
              <a:gdLst>
                <a:gd name="connsiteX0" fmla="*/ 0 w 1854900"/>
                <a:gd name="connsiteY0" fmla="*/ 0 h 1372992"/>
                <a:gd name="connsiteX1" fmla="*/ 1854900 w 1854900"/>
                <a:gd name="connsiteY1" fmla="*/ 0 h 1372992"/>
                <a:gd name="connsiteX2" fmla="*/ 1062521 w 1854900"/>
                <a:gd name="connsiteY2" fmla="*/ 1366172 h 1372992"/>
                <a:gd name="connsiteX3" fmla="*/ 927449 w 1854900"/>
                <a:gd name="connsiteY3" fmla="*/ 1372992 h 1372992"/>
                <a:gd name="connsiteX4" fmla="*/ 792379 w 1854900"/>
                <a:gd name="connsiteY4" fmla="*/ 1366172 h 13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900" h="1372992">
                  <a:moveTo>
                    <a:pt x="0" y="0"/>
                  </a:moveTo>
                  <a:lnTo>
                    <a:pt x="1854900" y="0"/>
                  </a:lnTo>
                  <a:lnTo>
                    <a:pt x="1062521" y="1366172"/>
                  </a:lnTo>
                  <a:lnTo>
                    <a:pt x="927449" y="1372992"/>
                  </a:lnTo>
                  <a:lnTo>
                    <a:pt x="792379" y="136617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tIns="0" bIns="504000" rtlCol="0" anchor="ctr"/>
            <a:lstStyle/>
            <a:p>
              <a:pPr algn="ctr">
                <a:lnSpc>
                  <a:spcPts val="1650"/>
                </a:lnSpc>
              </a:pPr>
              <a:r>
                <a:rPr lang="fr-CH" sz="1400" dirty="0" err="1">
                  <a:solidFill>
                    <a:srgbClr val="31859C"/>
                  </a:solidFill>
                  <a:latin typeface="Arial" panose="020B0604020202020204" pitchFamily="34" charset="0"/>
                  <a:cs typeface="Arial" panose="020B0604020202020204" pitchFamily="34" charset="0"/>
                </a:rPr>
                <a:t>Gesundheits-wesen</a:t>
              </a:r>
              <a:r>
                <a:rPr lang="fr-CH" sz="1400" dirty="0">
                  <a:solidFill>
                    <a:srgbClr val="31859C"/>
                  </a:solidFill>
                  <a:latin typeface="Arial" panose="020B0604020202020204" pitchFamily="34" charset="0"/>
                  <a:cs typeface="Arial" panose="020B0604020202020204" pitchFamily="34" charset="0"/>
                </a:rPr>
                <a:t> </a:t>
              </a:r>
            </a:p>
          </p:txBody>
        </p:sp>
      </p:grpSp>
      <p:sp>
        <p:nvSpPr>
          <p:cNvPr id="35" name="Oval 26">
            <a:extLst>
              <a:ext uri="{FF2B5EF4-FFF2-40B4-BE49-F238E27FC236}">
                <a16:creationId xmlns:a16="http://schemas.microsoft.com/office/drawing/2014/main" id="{ADD33279-15FF-9C6A-6C17-65671D02A7FE}"/>
              </a:ext>
            </a:extLst>
          </p:cNvPr>
          <p:cNvSpPr/>
          <p:nvPr/>
        </p:nvSpPr>
        <p:spPr>
          <a:xfrm>
            <a:off x="5184360" y="1519540"/>
            <a:ext cx="2507782" cy="2528589"/>
          </a:xfrm>
          <a:prstGeom prst="ellipse">
            <a:avLst/>
          </a:prstGeom>
          <a:no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latin typeface="Arial" panose="020B0604020202020204" pitchFamily="34" charset="0"/>
              <a:cs typeface="Arial" panose="020B0604020202020204" pitchFamily="34" charset="0"/>
            </a:endParaRPr>
          </a:p>
        </p:txBody>
      </p:sp>
      <p:sp>
        <p:nvSpPr>
          <p:cNvPr id="36" name="Freeform 38">
            <a:extLst>
              <a:ext uri="{FF2B5EF4-FFF2-40B4-BE49-F238E27FC236}">
                <a16:creationId xmlns:a16="http://schemas.microsoft.com/office/drawing/2014/main" id="{29544323-0CCC-9A69-C633-0B62351ACFAA}"/>
              </a:ext>
            </a:extLst>
          </p:cNvPr>
          <p:cNvSpPr/>
          <p:nvPr/>
        </p:nvSpPr>
        <p:spPr>
          <a:xfrm>
            <a:off x="3651800" y="1534800"/>
            <a:ext cx="1776561" cy="2210232"/>
          </a:xfrm>
          <a:custGeom>
            <a:avLst/>
            <a:gdLst>
              <a:gd name="connsiteX0" fmla="*/ 1273318 w 2550309"/>
              <a:gd name="connsiteY0" fmla="*/ 0 h 3146750"/>
              <a:gd name="connsiteX1" fmla="*/ 2542421 w 2550309"/>
              <a:gd name="connsiteY1" fmla="*/ 693686 h 3146750"/>
              <a:gd name="connsiteX2" fmla="*/ 2550309 w 2550309"/>
              <a:gd name="connsiteY2" fmla="*/ 707035 h 3146750"/>
              <a:gd name="connsiteX3" fmla="*/ 2507449 w 2550309"/>
              <a:gd name="connsiteY3" fmla="*/ 764351 h 3146750"/>
              <a:gd name="connsiteX4" fmla="*/ 2200037 w 2550309"/>
              <a:gd name="connsiteY4" fmla="*/ 1770748 h 3146750"/>
              <a:gd name="connsiteX5" fmla="*/ 2341490 w 2550309"/>
              <a:gd name="connsiteY5" fmla="*/ 2471390 h 3146750"/>
              <a:gd name="connsiteX6" fmla="*/ 2413338 w 2550309"/>
              <a:gd name="connsiteY6" fmla="*/ 2620537 h 3146750"/>
              <a:gd name="connsiteX7" fmla="*/ 2355535 w 2550309"/>
              <a:gd name="connsiteY7" fmla="*/ 2685919 h 3146750"/>
              <a:gd name="connsiteX8" fmla="*/ 1273318 w 2550309"/>
              <a:gd name="connsiteY8" fmla="*/ 3146750 h 3146750"/>
              <a:gd name="connsiteX9" fmla="*/ 191102 w 2550309"/>
              <a:gd name="connsiteY9" fmla="*/ 2685919 h 3146750"/>
              <a:gd name="connsiteX10" fmla="*/ 136548 w 2550309"/>
              <a:gd name="connsiteY10" fmla="*/ 2624213 h 3146750"/>
              <a:gd name="connsiteX11" fmla="*/ 211459 w 2550309"/>
              <a:gd name="connsiteY11" fmla="*/ 2468706 h 3146750"/>
              <a:gd name="connsiteX12" fmla="*/ 352912 w 2550309"/>
              <a:gd name="connsiteY12" fmla="*/ 1768064 h 3146750"/>
              <a:gd name="connsiteX13" fmla="*/ 45501 w 2550309"/>
              <a:gd name="connsiteY13" fmla="*/ 761667 h 3146750"/>
              <a:gd name="connsiteX14" fmla="*/ 0 w 2550309"/>
              <a:gd name="connsiteY14" fmla="*/ 700820 h 3146750"/>
              <a:gd name="connsiteX15" fmla="*/ 4216 w 2550309"/>
              <a:gd name="connsiteY15" fmla="*/ 693686 h 3146750"/>
              <a:gd name="connsiteX16" fmla="*/ 1273318 w 2550309"/>
              <a:gd name="connsiteY16" fmla="*/ 0 h 314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309" h="3146750">
                <a:moveTo>
                  <a:pt x="1273318" y="0"/>
                </a:moveTo>
                <a:cubicBezTo>
                  <a:pt x="1801608" y="0"/>
                  <a:pt x="2267382" y="275166"/>
                  <a:pt x="2542421" y="693686"/>
                </a:cubicBezTo>
                <a:lnTo>
                  <a:pt x="2550309" y="707035"/>
                </a:lnTo>
                <a:lnTo>
                  <a:pt x="2507449" y="764351"/>
                </a:lnTo>
                <a:cubicBezTo>
                  <a:pt x="2313365" y="1051633"/>
                  <a:pt x="2200037" y="1397956"/>
                  <a:pt x="2200037" y="1770748"/>
                </a:cubicBezTo>
                <a:cubicBezTo>
                  <a:pt x="2200037" y="2019276"/>
                  <a:pt x="2250405" y="2256041"/>
                  <a:pt x="2341490" y="2471390"/>
                </a:cubicBezTo>
                <a:lnTo>
                  <a:pt x="2413338" y="2620537"/>
                </a:lnTo>
                <a:lnTo>
                  <a:pt x="2355535" y="2685919"/>
                </a:lnTo>
                <a:cubicBezTo>
                  <a:pt x="2078572" y="2970644"/>
                  <a:pt x="1695950" y="3146750"/>
                  <a:pt x="1273318" y="3146750"/>
                </a:cubicBezTo>
                <a:cubicBezTo>
                  <a:pt x="850686" y="3146750"/>
                  <a:pt x="468065" y="2970644"/>
                  <a:pt x="191102" y="2685919"/>
                </a:cubicBezTo>
                <a:lnTo>
                  <a:pt x="136548" y="2624213"/>
                </a:lnTo>
                <a:lnTo>
                  <a:pt x="211459" y="2468706"/>
                </a:lnTo>
                <a:cubicBezTo>
                  <a:pt x="302544" y="2253357"/>
                  <a:pt x="352912" y="2016593"/>
                  <a:pt x="352912" y="1768064"/>
                </a:cubicBezTo>
                <a:cubicBezTo>
                  <a:pt x="352912" y="1395272"/>
                  <a:pt x="239584" y="1048949"/>
                  <a:pt x="45501" y="761667"/>
                </a:cubicBezTo>
                <a:lnTo>
                  <a:pt x="0" y="700820"/>
                </a:lnTo>
                <a:lnTo>
                  <a:pt x="4216" y="693686"/>
                </a:lnTo>
                <a:cubicBezTo>
                  <a:pt x="279255" y="275166"/>
                  <a:pt x="745028" y="0"/>
                  <a:pt x="1273318" y="0"/>
                </a:cubicBezTo>
                <a:close/>
              </a:path>
            </a:pathLst>
          </a:cu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rtlCol="0" anchor="ctr"/>
          <a:lstStyle/>
          <a:p>
            <a:pPr algn="ctr">
              <a:lnSpc>
                <a:spcPts val="2400"/>
              </a:lnSpc>
            </a:pPr>
            <a:r>
              <a:rPr lang="de-DE" sz="1200" b="1" dirty="0">
                <a:solidFill>
                  <a:schemeClr val="bg1"/>
                </a:solidFill>
                <a:latin typeface="Arial" panose="020B0604020202020204" pitchFamily="34" charset="0"/>
                <a:cs typeface="Arial" panose="020B0604020202020204" pitchFamily="34" charset="0"/>
              </a:rPr>
              <a:t>Patientenzentrierte</a:t>
            </a:r>
            <a:r>
              <a:rPr lang="de-DE" sz="1200" dirty="0">
                <a:solidFill>
                  <a:schemeClr val="bg1"/>
                </a:solidFill>
                <a:latin typeface="Arial" panose="020B0604020202020204" pitchFamily="34" charset="0"/>
                <a:cs typeface="Arial" panose="020B0604020202020204" pitchFamily="34" charset="0"/>
              </a:rPr>
              <a:t> Pflege unter </a:t>
            </a:r>
            <a:br>
              <a:rPr lang="de-DE" sz="1200" dirty="0">
                <a:solidFill>
                  <a:schemeClr val="bg1"/>
                </a:solidFill>
                <a:latin typeface="Arial" panose="020B0604020202020204" pitchFamily="34" charset="0"/>
                <a:cs typeface="Arial" panose="020B0604020202020204" pitchFamily="34" charset="0"/>
              </a:rPr>
            </a:br>
            <a:r>
              <a:rPr lang="de-DE" sz="1200" dirty="0">
                <a:solidFill>
                  <a:schemeClr val="bg1"/>
                </a:solidFill>
                <a:latin typeface="Arial" panose="020B0604020202020204" pitchFamily="34" charset="0"/>
                <a:cs typeface="Arial" panose="020B0604020202020204" pitchFamily="34" charset="0"/>
              </a:rPr>
              <a:t>Einbezug der </a:t>
            </a:r>
            <a:br>
              <a:rPr lang="de-DE" sz="1200" dirty="0">
                <a:solidFill>
                  <a:schemeClr val="bg1"/>
                </a:solidFill>
                <a:latin typeface="Arial" panose="020B0604020202020204" pitchFamily="34" charset="0"/>
                <a:cs typeface="Arial" panose="020B0604020202020204" pitchFamily="34" charset="0"/>
              </a:rPr>
            </a:br>
            <a:r>
              <a:rPr lang="de-DE" sz="1200" b="1" dirty="0">
                <a:solidFill>
                  <a:schemeClr val="bg1"/>
                </a:solidFill>
                <a:latin typeface="Arial" panose="020B0604020202020204" pitchFamily="34" charset="0"/>
                <a:cs typeface="Arial" panose="020B0604020202020204" pitchFamily="34" charset="0"/>
              </a:rPr>
              <a:t>Familie</a:t>
            </a:r>
            <a:r>
              <a:rPr lang="de-DE" sz="1200" dirty="0">
                <a:solidFill>
                  <a:schemeClr val="bg1"/>
                </a:solidFill>
                <a:latin typeface="Arial" panose="020B0604020202020204" pitchFamily="34" charset="0"/>
                <a:cs typeface="Arial" panose="020B0604020202020204" pitchFamily="34" charset="0"/>
              </a:rPr>
              <a:t> und der </a:t>
            </a:r>
            <a:r>
              <a:rPr lang="de-DE" sz="1200" b="1" dirty="0">
                <a:solidFill>
                  <a:schemeClr val="bg1"/>
                </a:solidFill>
                <a:latin typeface="Arial" panose="020B0604020202020204" pitchFamily="34" charset="0"/>
                <a:cs typeface="Arial" panose="020B0604020202020204" pitchFamily="34" charset="0"/>
              </a:rPr>
              <a:t>Angehörigen</a:t>
            </a:r>
            <a:endParaRPr lang="fr-CH" sz="12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C2A7FEE-81C9-CD80-9AA6-2E4CC99DBDF9}"/>
              </a:ext>
            </a:extLst>
          </p:cNvPr>
          <p:cNvSpPr>
            <a:spLocks noChangeArrowheads="1"/>
          </p:cNvSpPr>
          <p:nvPr/>
        </p:nvSpPr>
        <p:spPr bwMode="auto">
          <a:xfrm>
            <a:off x="233593" y="4301479"/>
            <a:ext cx="5112000" cy="384721"/>
          </a:xfrm>
          <a:prstGeom prst="rect">
            <a:avLst/>
          </a:prstGeom>
          <a:noFill/>
          <a:ln w="9525">
            <a:noFill/>
            <a:miter lim="800000"/>
            <a:headEnd/>
            <a:tailEnd/>
          </a:ln>
          <a:effectLst/>
        </p:spPr>
        <p:txBody>
          <a:bodyPr vert="horz" wrap="square" lIns="45720" tIns="22860" rIns="45720" bIns="22860" numCol="1" anchor="ctr" anchorCtr="0" compatLnSpc="1">
            <a:prstTxWarp prst="textNoShape">
              <a:avLst/>
            </a:prstTxWarp>
            <a:spAutoFit/>
          </a:bodyPr>
          <a:lstStyle/>
          <a:p>
            <a:pPr defTabSz="457189" fontAlgn="base">
              <a:spcBef>
                <a:spcPct val="0"/>
              </a:spcBef>
              <a:spcAft>
                <a:spcPct val="0"/>
              </a:spcAft>
              <a:defRPr/>
            </a:pPr>
            <a:r>
              <a:rPr lang="de-DE" sz="1100" spc="28" dirty="0">
                <a:solidFill>
                  <a:srgbClr val="251E20"/>
                </a:solidFill>
                <a:latin typeface="Calibri"/>
              </a:rPr>
              <a:t>Frei adaptierte Infografik aus einem Arbeitspapier des Schweizer Berufsverband der Pflegefachfrauen und Pflegefachmänner</a:t>
            </a:r>
            <a:endParaRPr lang="fr-CH" sz="1100" spc="28" dirty="0">
              <a:solidFill>
                <a:srgbClr val="251E20"/>
              </a:solidFill>
              <a:latin typeface="Calibri"/>
            </a:endParaRPr>
          </a:p>
        </p:txBody>
      </p:sp>
    </p:spTree>
    <p:extLst>
      <p:ext uri="{BB962C8B-B14F-4D97-AF65-F5344CB8AC3E}">
        <p14:creationId xmlns:p14="http://schemas.microsoft.com/office/powerpoint/2010/main" val="54296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8A026D6-FB33-3AE7-3690-2C8CC56531F0}"/>
              </a:ext>
            </a:extLst>
          </p:cNvPr>
          <p:cNvSpPr>
            <a:spLocks noGrp="1"/>
          </p:cNvSpPr>
          <p:nvPr>
            <p:ph idx="1"/>
          </p:nvPr>
        </p:nvSpPr>
        <p:spPr/>
        <p:txBody>
          <a:bodyPr/>
          <a:lstStyle/>
          <a:p>
            <a:r>
              <a:rPr lang="fr-CH" dirty="0" err="1"/>
              <a:t>Universitäre</a:t>
            </a:r>
            <a:r>
              <a:rPr lang="fr-CH" dirty="0"/>
              <a:t> </a:t>
            </a:r>
            <a:r>
              <a:rPr lang="fr-CH" dirty="0" err="1"/>
              <a:t>Ausbildung</a:t>
            </a:r>
            <a:r>
              <a:rPr lang="fr-CH" dirty="0"/>
              <a:t> (…) </a:t>
            </a:r>
            <a:r>
              <a:rPr lang="de-DE" b="1" dirty="0">
                <a:solidFill>
                  <a:srgbClr val="31859C"/>
                </a:solidFill>
              </a:rPr>
              <a:t>ein Masterabschluss </a:t>
            </a:r>
            <a:br>
              <a:rPr lang="de-DE" b="1" dirty="0">
                <a:solidFill>
                  <a:srgbClr val="31859C"/>
                </a:solidFill>
              </a:rPr>
            </a:br>
            <a:r>
              <a:rPr lang="de-DE" b="1" dirty="0">
                <a:solidFill>
                  <a:srgbClr val="31859C"/>
                </a:solidFill>
              </a:rPr>
              <a:t>wird mindestens verlangt</a:t>
            </a:r>
            <a:endParaRPr lang="fr-CH" b="1" dirty="0">
              <a:solidFill>
                <a:srgbClr val="31859C"/>
              </a:solidFill>
            </a:endParaRPr>
          </a:p>
          <a:p>
            <a:r>
              <a:rPr lang="de-DE" b="1" dirty="0">
                <a:solidFill>
                  <a:srgbClr val="31859C"/>
                </a:solidFill>
              </a:rPr>
              <a:t>Formale Anerkennung von Ausbildungs-</a:t>
            </a:r>
            <a:br>
              <a:rPr lang="de-DE" b="1" dirty="0">
                <a:solidFill>
                  <a:srgbClr val="31859C"/>
                </a:solidFill>
              </a:rPr>
            </a:br>
            <a:r>
              <a:rPr lang="de-DE" b="1" dirty="0" err="1">
                <a:solidFill>
                  <a:srgbClr val="31859C"/>
                </a:solidFill>
              </a:rPr>
              <a:t>programmen</a:t>
            </a:r>
            <a:r>
              <a:rPr lang="de-DE" dirty="0"/>
              <a:t>, die </a:t>
            </a:r>
            <a:r>
              <a:rPr lang="de-DE" dirty="0" err="1"/>
              <a:t>Pfegefachpersonen</a:t>
            </a:r>
            <a:r>
              <a:rPr lang="de-DE" dirty="0"/>
              <a:t> speziell auf die </a:t>
            </a:r>
            <a:br>
              <a:rPr lang="de-DE" dirty="0"/>
            </a:br>
            <a:r>
              <a:rPr lang="de-DE" dirty="0" err="1"/>
              <a:t>Advanced</a:t>
            </a:r>
            <a:r>
              <a:rPr lang="de-DE" dirty="0"/>
              <a:t> Nursing Practice vorbereiten </a:t>
            </a:r>
            <a:br>
              <a:rPr lang="de-DE" dirty="0"/>
            </a:br>
            <a:r>
              <a:rPr lang="de-DE" dirty="0"/>
              <a:t>(Akkreditierung durch staatliche oder nichtstaatliche </a:t>
            </a:r>
            <a:br>
              <a:rPr lang="de-DE" dirty="0"/>
            </a:br>
            <a:r>
              <a:rPr lang="de-DE" dirty="0"/>
              <a:t>Stellen)</a:t>
            </a:r>
          </a:p>
          <a:p>
            <a:r>
              <a:rPr lang="fr-CH" b="1" dirty="0" err="1">
                <a:solidFill>
                  <a:srgbClr val="31859C"/>
                </a:solidFill>
              </a:rPr>
              <a:t>Offizielles</a:t>
            </a:r>
            <a:r>
              <a:rPr lang="fr-CH" b="1" dirty="0">
                <a:solidFill>
                  <a:srgbClr val="31859C"/>
                </a:solidFill>
              </a:rPr>
              <a:t> </a:t>
            </a:r>
            <a:r>
              <a:rPr lang="fr-CH" b="1" dirty="0" err="1">
                <a:solidFill>
                  <a:srgbClr val="31859C"/>
                </a:solidFill>
              </a:rPr>
              <a:t>Zertifizierungssystem</a:t>
            </a:r>
            <a:r>
              <a:rPr lang="de-DE" dirty="0"/>
              <a:t>, das an bestimmte Bildungsniveaus gebunden ist</a:t>
            </a:r>
            <a:endParaRPr lang="fr-CH" dirty="0"/>
          </a:p>
        </p:txBody>
      </p:sp>
      <p:sp>
        <p:nvSpPr>
          <p:cNvPr id="3" name="Titre 2">
            <a:extLst>
              <a:ext uri="{FF2B5EF4-FFF2-40B4-BE49-F238E27FC236}">
                <a16:creationId xmlns:a16="http://schemas.microsoft.com/office/drawing/2014/main" id="{B95D7BFA-4629-3DC5-C3D5-4A46863FE3A3}"/>
              </a:ext>
            </a:extLst>
          </p:cNvPr>
          <p:cNvSpPr>
            <a:spLocks noGrp="1"/>
          </p:cNvSpPr>
          <p:nvPr>
            <p:ph type="title"/>
          </p:nvPr>
        </p:nvSpPr>
        <p:spPr/>
        <p:txBody>
          <a:bodyPr/>
          <a:lstStyle/>
          <a:p>
            <a:r>
              <a:rPr lang="fr-CH" dirty="0" err="1"/>
              <a:t>Ausbildung</a:t>
            </a:r>
            <a:r>
              <a:rPr lang="fr-CH" dirty="0"/>
              <a:t> Advanced Nursing Practice (PIA)</a:t>
            </a:r>
          </a:p>
        </p:txBody>
      </p:sp>
      <p:sp>
        <p:nvSpPr>
          <p:cNvPr id="4" name="Espace réservé de la date 3">
            <a:extLst>
              <a:ext uri="{FF2B5EF4-FFF2-40B4-BE49-F238E27FC236}">
                <a16:creationId xmlns:a16="http://schemas.microsoft.com/office/drawing/2014/main" id="{129CE3CD-0A38-C3C4-8639-335E998F967C}"/>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C1A42E36-C521-5825-515B-60560241B390}"/>
              </a:ext>
            </a:extLst>
          </p:cNvPr>
          <p:cNvSpPr>
            <a:spLocks noGrp="1"/>
          </p:cNvSpPr>
          <p:nvPr>
            <p:ph type="sldNum" sz="quarter" idx="4"/>
          </p:nvPr>
        </p:nvSpPr>
        <p:spPr/>
        <p:txBody>
          <a:bodyPr/>
          <a:lstStyle/>
          <a:p>
            <a:fld id="{93954E36-B195-4A0A-A530-CE34383C1F85}" type="slidenum">
              <a:rPr lang="fr-CH" smtClean="0"/>
              <a:pPr/>
              <a:t>3</a:t>
            </a:fld>
            <a:endParaRPr lang="fr-CH" dirty="0"/>
          </a:p>
        </p:txBody>
      </p:sp>
      <p:sp>
        <p:nvSpPr>
          <p:cNvPr id="6" name="Espace réservé du pied de page 5">
            <a:extLst>
              <a:ext uri="{FF2B5EF4-FFF2-40B4-BE49-F238E27FC236}">
                <a16:creationId xmlns:a16="http://schemas.microsoft.com/office/drawing/2014/main" id="{362B66B1-8D54-52A0-C699-57C060217B59}"/>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
        <p:nvSpPr>
          <p:cNvPr id="7" name="ZoneTexte 6">
            <a:extLst>
              <a:ext uri="{FF2B5EF4-FFF2-40B4-BE49-F238E27FC236}">
                <a16:creationId xmlns:a16="http://schemas.microsoft.com/office/drawing/2014/main" id="{BC37C193-4660-AF89-9720-982C3DB4C978}"/>
              </a:ext>
            </a:extLst>
          </p:cNvPr>
          <p:cNvSpPr txBox="1"/>
          <p:nvPr/>
        </p:nvSpPr>
        <p:spPr>
          <a:xfrm>
            <a:off x="921774" y="4219902"/>
            <a:ext cx="7867502" cy="338554"/>
          </a:xfrm>
          <a:prstGeom prst="rect">
            <a:avLst/>
          </a:prstGeom>
          <a:noFill/>
        </p:spPr>
        <p:txBody>
          <a:bodyPr wrap="square" lIns="0" tIns="0" rIns="0" bIns="0">
            <a:spAutoFit/>
          </a:bodyPr>
          <a:lstStyle/>
          <a:p>
            <a:r>
              <a:rPr lang="fr-CH" sz="1100" dirty="0">
                <a:latin typeface="Arial" panose="020B0604020202020204" pitchFamily="34" charset="0"/>
                <a:cs typeface="Arial" panose="020B0604020202020204" pitchFamily="34" charset="0"/>
              </a:rPr>
              <a:t>International Council of Nurses (2020) </a:t>
            </a:r>
            <a:br>
              <a:rPr lang="fr-CH" sz="1100" dirty="0">
                <a:latin typeface="Arial" panose="020B0604020202020204" pitchFamily="34" charset="0"/>
                <a:cs typeface="Arial" panose="020B0604020202020204" pitchFamily="34" charset="0"/>
              </a:rPr>
            </a:br>
            <a:r>
              <a:rPr lang="fr-CH" sz="1100" dirty="0">
                <a:latin typeface="Arial" panose="020B0604020202020204" pitchFamily="34" charset="0"/>
                <a:cs typeface="Arial" panose="020B0604020202020204" pitchFamily="34" charset="0"/>
                <a:hlinkClick r:id="rId2"/>
              </a:rPr>
              <a:t>https://www.icn.ch/fr/ressources/publications-et-rapports/directives-sur-la-pratique-infirmiere-avancee-2020</a:t>
            </a:r>
            <a:r>
              <a:rPr lang="fr-CH" sz="1100" dirty="0">
                <a:latin typeface="Arial" panose="020B0604020202020204" pitchFamily="34" charset="0"/>
                <a:cs typeface="Arial" panose="020B0604020202020204" pitchFamily="34" charset="0"/>
              </a:rPr>
              <a:t> </a:t>
            </a:r>
          </a:p>
        </p:txBody>
      </p:sp>
      <p:pic>
        <p:nvPicPr>
          <p:cNvPr id="8" name="Image 7">
            <a:extLst>
              <a:ext uri="{FF2B5EF4-FFF2-40B4-BE49-F238E27FC236}">
                <a16:creationId xmlns:a16="http://schemas.microsoft.com/office/drawing/2014/main" id="{CA2A20F6-717B-D664-F60F-DB322065C2FB}"/>
              </a:ext>
            </a:extLst>
          </p:cNvPr>
          <p:cNvPicPr>
            <a:picLocks noChangeAspect="1"/>
          </p:cNvPicPr>
          <p:nvPr/>
        </p:nvPicPr>
        <p:blipFill>
          <a:blip r:embed="rId3"/>
          <a:stretch>
            <a:fillRect/>
          </a:stretch>
        </p:blipFill>
        <p:spPr>
          <a:xfrm>
            <a:off x="7007219" y="802237"/>
            <a:ext cx="1782057" cy="2492758"/>
          </a:xfrm>
          <a:prstGeom prst="rect">
            <a:avLst/>
          </a:prstGeom>
        </p:spPr>
      </p:pic>
    </p:spTree>
    <p:extLst>
      <p:ext uri="{BB962C8B-B14F-4D97-AF65-F5344CB8AC3E}">
        <p14:creationId xmlns:p14="http://schemas.microsoft.com/office/powerpoint/2010/main" val="373726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E3C8DA91-2F86-5C9B-90C7-FDC94C9786D4}"/>
              </a:ext>
            </a:extLst>
          </p:cNvPr>
          <p:cNvSpPr>
            <a:spLocks noGrp="1"/>
          </p:cNvSpPr>
          <p:nvPr>
            <p:ph type="title"/>
          </p:nvPr>
        </p:nvSpPr>
        <p:spPr/>
        <p:txBody>
          <a:bodyPr/>
          <a:lstStyle/>
          <a:p>
            <a:r>
              <a:rPr lang="fr-CH" dirty="0" err="1"/>
              <a:t>Pflegeexperten</a:t>
            </a:r>
            <a:r>
              <a:rPr lang="fr-CH" dirty="0"/>
              <a:t> ANP (ICS)</a:t>
            </a:r>
          </a:p>
        </p:txBody>
      </p:sp>
      <p:sp>
        <p:nvSpPr>
          <p:cNvPr id="3" name="Espace réservé de la date 2">
            <a:extLst>
              <a:ext uri="{FF2B5EF4-FFF2-40B4-BE49-F238E27FC236}">
                <a16:creationId xmlns:a16="http://schemas.microsoft.com/office/drawing/2014/main" id="{C2D12D8A-029E-FA40-4BCC-43257DC35FA0}"/>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4" name="Espace réservé du numéro de diapositive 3">
            <a:extLst>
              <a:ext uri="{FF2B5EF4-FFF2-40B4-BE49-F238E27FC236}">
                <a16:creationId xmlns:a16="http://schemas.microsoft.com/office/drawing/2014/main" id="{5173712A-250B-A8DA-CDD1-78D04D7DCBFB}"/>
              </a:ext>
            </a:extLst>
          </p:cNvPr>
          <p:cNvSpPr>
            <a:spLocks noGrp="1"/>
          </p:cNvSpPr>
          <p:nvPr>
            <p:ph type="sldNum" sz="quarter" idx="4"/>
          </p:nvPr>
        </p:nvSpPr>
        <p:spPr/>
        <p:txBody>
          <a:bodyPr/>
          <a:lstStyle/>
          <a:p>
            <a:fld id="{93954E36-B195-4A0A-A530-CE34383C1F85}" type="slidenum">
              <a:rPr lang="fr-CH" smtClean="0"/>
              <a:pPr/>
              <a:t>4</a:t>
            </a:fld>
            <a:endParaRPr lang="fr-CH" dirty="0"/>
          </a:p>
        </p:txBody>
      </p:sp>
      <p:sp>
        <p:nvSpPr>
          <p:cNvPr id="5" name="Espace réservé du pied de page 4">
            <a:extLst>
              <a:ext uri="{FF2B5EF4-FFF2-40B4-BE49-F238E27FC236}">
                <a16:creationId xmlns:a16="http://schemas.microsoft.com/office/drawing/2014/main" id="{8FA1F5E9-AE58-9FF2-9DB8-EF0C7E644AC7}"/>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23" name="Image 22">
            <a:extLst>
              <a:ext uri="{FF2B5EF4-FFF2-40B4-BE49-F238E27FC236}">
                <a16:creationId xmlns:a16="http://schemas.microsoft.com/office/drawing/2014/main" id="{D3225C2E-820A-DD4C-A1F7-C1CDB80D7A02}"/>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1569572" y="1329698"/>
            <a:ext cx="5977436" cy="2916000"/>
          </a:xfrm>
          <a:prstGeom prst="rect">
            <a:avLst/>
          </a:prstGeom>
        </p:spPr>
      </p:pic>
      <p:sp>
        <p:nvSpPr>
          <p:cNvPr id="17" name="Freeform 15">
            <a:extLst>
              <a:ext uri="{FF2B5EF4-FFF2-40B4-BE49-F238E27FC236}">
                <a16:creationId xmlns:a16="http://schemas.microsoft.com/office/drawing/2014/main" id="{394F8ADF-C124-86C2-E941-72333AE9C9E3}"/>
              </a:ext>
            </a:extLst>
          </p:cNvPr>
          <p:cNvSpPr/>
          <p:nvPr/>
        </p:nvSpPr>
        <p:spPr>
          <a:xfrm>
            <a:off x="3963784" y="1275765"/>
            <a:ext cx="1244580" cy="689577"/>
          </a:xfrm>
          <a:custGeom>
            <a:avLst/>
            <a:gdLst>
              <a:gd name="connsiteX0" fmla="*/ 893317 w 1786634"/>
              <a:gd name="connsiteY0" fmla="*/ 0 h 981764"/>
              <a:gd name="connsiteX1" fmla="*/ 1786634 w 1786634"/>
              <a:gd name="connsiteY1" fmla="*/ 914484 h 981764"/>
              <a:gd name="connsiteX2" fmla="*/ 1783316 w 1786634"/>
              <a:gd name="connsiteY2" fmla="*/ 981764 h 981764"/>
              <a:gd name="connsiteX3" fmla="*/ 1751304 w 1786634"/>
              <a:gd name="connsiteY3" fmla="*/ 962316 h 981764"/>
              <a:gd name="connsiteX4" fmla="*/ 893317 w 1786634"/>
              <a:gd name="connsiteY4" fmla="*/ 745066 h 981764"/>
              <a:gd name="connsiteX5" fmla="*/ 35330 w 1786634"/>
              <a:gd name="connsiteY5" fmla="*/ 962316 h 981764"/>
              <a:gd name="connsiteX6" fmla="*/ 3319 w 1786634"/>
              <a:gd name="connsiteY6" fmla="*/ 981764 h 981764"/>
              <a:gd name="connsiteX7" fmla="*/ 0 w 1786634"/>
              <a:gd name="connsiteY7" fmla="*/ 914484 h 981764"/>
              <a:gd name="connsiteX8" fmla="*/ 893317 w 1786634"/>
              <a:gd name="connsiteY8" fmla="*/ 0 h 9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634" h="981764">
                <a:moveTo>
                  <a:pt x="893317" y="0"/>
                </a:moveTo>
                <a:cubicBezTo>
                  <a:pt x="1386682" y="0"/>
                  <a:pt x="1786634" y="409428"/>
                  <a:pt x="1786634" y="914484"/>
                </a:cubicBezTo>
                <a:lnTo>
                  <a:pt x="1783316" y="981764"/>
                </a:lnTo>
                <a:lnTo>
                  <a:pt x="1751304" y="962316"/>
                </a:lnTo>
                <a:cubicBezTo>
                  <a:pt x="1496256" y="823766"/>
                  <a:pt x="1203978" y="745066"/>
                  <a:pt x="893317" y="745066"/>
                </a:cubicBezTo>
                <a:cubicBezTo>
                  <a:pt x="582657" y="745066"/>
                  <a:pt x="290378" y="823766"/>
                  <a:pt x="35330" y="962316"/>
                </a:cubicBezTo>
                <a:lnTo>
                  <a:pt x="3319" y="981764"/>
                </a:lnTo>
                <a:lnTo>
                  <a:pt x="0" y="914484"/>
                </a:lnTo>
                <a:cubicBezTo>
                  <a:pt x="0" y="409428"/>
                  <a:pt x="399952" y="0"/>
                  <a:pt x="893317" y="0"/>
                </a:cubicBezTo>
                <a:close/>
              </a:path>
            </a:pathLst>
          </a:custGeom>
          <a:solidFill>
            <a:srgbClr val="31859C"/>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fr-CH" sz="2800" dirty="0">
                <a:latin typeface="Arial" panose="020B0604020202020204" pitchFamily="34" charset="0"/>
                <a:cs typeface="Arial" panose="020B0604020202020204" pitchFamily="34" charset="0"/>
              </a:rPr>
              <a:t>ICS</a:t>
            </a:r>
          </a:p>
        </p:txBody>
      </p:sp>
      <p:sp>
        <p:nvSpPr>
          <p:cNvPr id="18" name="Oval 17">
            <a:extLst>
              <a:ext uri="{FF2B5EF4-FFF2-40B4-BE49-F238E27FC236}">
                <a16:creationId xmlns:a16="http://schemas.microsoft.com/office/drawing/2014/main" id="{138AFD8F-168A-6796-CB48-85C415195626}"/>
              </a:ext>
            </a:extLst>
          </p:cNvPr>
          <p:cNvSpPr/>
          <p:nvPr/>
        </p:nvSpPr>
        <p:spPr>
          <a:xfrm>
            <a:off x="3332183" y="1799089"/>
            <a:ext cx="2507782" cy="2528589"/>
          </a:xfrm>
          <a:prstGeom prst="ellipse">
            <a:avLst/>
          </a:prstGeom>
          <a:solidFill>
            <a:schemeClr val="bg1"/>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latin typeface="Arial" panose="020B0604020202020204" pitchFamily="34" charset="0"/>
              <a:cs typeface="Arial" panose="020B0604020202020204" pitchFamily="34" charset="0"/>
            </a:endParaRPr>
          </a:p>
        </p:txBody>
      </p:sp>
      <p:grpSp>
        <p:nvGrpSpPr>
          <p:cNvPr id="19" name="Groupe 18">
            <a:extLst>
              <a:ext uri="{FF2B5EF4-FFF2-40B4-BE49-F238E27FC236}">
                <a16:creationId xmlns:a16="http://schemas.microsoft.com/office/drawing/2014/main" id="{CC4AADF9-5647-8C30-1242-7B4B35F2D452}"/>
              </a:ext>
            </a:extLst>
          </p:cNvPr>
          <p:cNvGrpSpPr/>
          <p:nvPr/>
        </p:nvGrpSpPr>
        <p:grpSpPr>
          <a:xfrm>
            <a:off x="3453509" y="1806260"/>
            <a:ext cx="2268000" cy="2467952"/>
            <a:chOff x="1427957" y="1526711"/>
            <a:chExt cx="2268000" cy="2467952"/>
          </a:xfrm>
          <a:gradFill flip="none" rotWithShape="1">
            <a:gsLst>
              <a:gs pos="13000">
                <a:srgbClr val="79AEBE"/>
              </a:gs>
              <a:gs pos="0">
                <a:srgbClr val="31859C"/>
              </a:gs>
              <a:gs pos="47000">
                <a:srgbClr val="31859C">
                  <a:tint val="44500"/>
                  <a:satMod val="160000"/>
                </a:srgbClr>
              </a:gs>
              <a:gs pos="61000">
                <a:srgbClr val="31859C">
                  <a:tint val="23500"/>
                  <a:satMod val="160000"/>
                </a:srgbClr>
              </a:gs>
            </a:gsLst>
            <a:lin ang="5400000" scaled="1"/>
            <a:tileRect/>
          </a:gradFill>
        </p:grpSpPr>
        <p:sp>
          <p:nvSpPr>
            <p:cNvPr id="20" name="Freeform 20">
              <a:extLst>
                <a:ext uri="{FF2B5EF4-FFF2-40B4-BE49-F238E27FC236}">
                  <a16:creationId xmlns:a16="http://schemas.microsoft.com/office/drawing/2014/main" id="{05A6056B-95B8-1D17-62D8-E2C48D70A0CF}"/>
                </a:ext>
              </a:extLst>
            </p:cNvPr>
            <p:cNvSpPr/>
            <p:nvPr/>
          </p:nvSpPr>
          <p:spPr>
            <a:xfrm>
              <a:off x="1427957" y="3058663"/>
              <a:ext cx="2268000" cy="936000"/>
            </a:xfrm>
            <a:custGeom>
              <a:avLst/>
              <a:gdLst>
                <a:gd name="connsiteX0" fmla="*/ 153620 w 3342197"/>
                <a:gd name="connsiteY0" fmla="*/ 0 h 1398512"/>
                <a:gd name="connsiteX1" fmla="*/ 3188579 w 3342197"/>
                <a:gd name="connsiteY1" fmla="*/ 0 h 1398512"/>
                <a:gd name="connsiteX2" fmla="*/ 3342197 w 3342197"/>
                <a:gd name="connsiteY2" fmla="*/ 264859 h 1398512"/>
                <a:gd name="connsiteX3" fmla="*/ 3329645 w 3342197"/>
                <a:gd name="connsiteY3" fmla="*/ 299154 h 1398512"/>
                <a:gd name="connsiteX4" fmla="*/ 1671098 w 3342197"/>
                <a:gd name="connsiteY4" fmla="*/ 1398512 h 1398512"/>
                <a:gd name="connsiteX5" fmla="*/ 12551 w 3342197"/>
                <a:gd name="connsiteY5" fmla="*/ 299154 h 1398512"/>
                <a:gd name="connsiteX6" fmla="*/ 0 w 3342197"/>
                <a:gd name="connsiteY6" fmla="*/ 264861 h 13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197" h="1398512">
                  <a:moveTo>
                    <a:pt x="153620" y="0"/>
                  </a:moveTo>
                  <a:lnTo>
                    <a:pt x="3188579" y="0"/>
                  </a:lnTo>
                  <a:lnTo>
                    <a:pt x="3342197" y="264859"/>
                  </a:lnTo>
                  <a:lnTo>
                    <a:pt x="3329645" y="299154"/>
                  </a:lnTo>
                  <a:cubicBezTo>
                    <a:pt x="3056391" y="945201"/>
                    <a:pt x="2416683" y="1398512"/>
                    <a:pt x="1671098" y="1398512"/>
                  </a:cubicBezTo>
                  <a:cubicBezTo>
                    <a:pt x="925514" y="1398512"/>
                    <a:pt x="285806" y="945201"/>
                    <a:pt x="12551" y="299154"/>
                  </a:cubicBezTo>
                  <a:lnTo>
                    <a:pt x="0" y="2648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216000" rtlCol="0" anchor="ctr"/>
            <a:lstStyle/>
            <a:p>
              <a:pPr algn="ctr">
                <a:lnSpc>
                  <a:spcPts val="1650"/>
                </a:lnSpc>
              </a:pPr>
              <a:r>
                <a:rPr lang="fr-CH" sz="1600" dirty="0" err="1">
                  <a:solidFill>
                    <a:srgbClr val="31859C"/>
                  </a:solidFill>
                  <a:latin typeface="Arial" panose="020B0604020202020204" pitchFamily="34" charset="0"/>
                  <a:cs typeface="Arial" panose="020B0604020202020204" pitchFamily="34" charset="0"/>
                </a:rPr>
                <a:t>Gesundheitswesen</a:t>
              </a:r>
              <a:endParaRPr lang="fr-CH" sz="1600" dirty="0">
                <a:solidFill>
                  <a:srgbClr val="31859C"/>
                </a:solidFill>
                <a:latin typeface="Arial" panose="020B0604020202020204" pitchFamily="34" charset="0"/>
                <a:cs typeface="Arial" panose="020B0604020202020204" pitchFamily="34" charset="0"/>
              </a:endParaRPr>
            </a:p>
          </p:txBody>
        </p:sp>
        <p:sp>
          <p:nvSpPr>
            <p:cNvPr id="21" name="Freeform 18">
              <a:extLst>
                <a:ext uri="{FF2B5EF4-FFF2-40B4-BE49-F238E27FC236}">
                  <a16:creationId xmlns:a16="http://schemas.microsoft.com/office/drawing/2014/main" id="{1FF44A44-F99C-142C-FAF1-176F677AC0DA}"/>
                </a:ext>
              </a:extLst>
            </p:cNvPr>
            <p:cNvSpPr/>
            <p:nvPr/>
          </p:nvSpPr>
          <p:spPr>
            <a:xfrm>
              <a:off x="1917305" y="1526711"/>
              <a:ext cx="1286434" cy="826806"/>
            </a:xfrm>
            <a:custGeom>
              <a:avLst/>
              <a:gdLst>
                <a:gd name="connsiteX0" fmla="*/ 923357 w 1846716"/>
                <a:gd name="connsiteY0" fmla="*/ 0 h 1177140"/>
                <a:gd name="connsiteX1" fmla="*/ 1107397 w 1846716"/>
                <a:gd name="connsiteY1" fmla="*/ 9293 h 1177140"/>
                <a:gd name="connsiteX2" fmla="*/ 1175383 w 1846716"/>
                <a:gd name="connsiteY2" fmla="*/ 19669 h 1177140"/>
                <a:gd name="connsiteX3" fmla="*/ 1846716 w 1846716"/>
                <a:gd name="connsiteY3" fmla="*/ 1177140 h 1177140"/>
                <a:gd name="connsiteX4" fmla="*/ 0 w 1846716"/>
                <a:gd name="connsiteY4" fmla="*/ 1177140 h 1177140"/>
                <a:gd name="connsiteX5" fmla="*/ 671333 w 1846716"/>
                <a:gd name="connsiteY5" fmla="*/ 19669 h 1177140"/>
                <a:gd name="connsiteX6" fmla="*/ 739318 w 1846716"/>
                <a:gd name="connsiteY6" fmla="*/ 9293 h 1177140"/>
                <a:gd name="connsiteX7" fmla="*/ 923357 w 1846716"/>
                <a:gd name="connsiteY7" fmla="*/ 0 h 11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716" h="1177140">
                  <a:moveTo>
                    <a:pt x="923357" y="0"/>
                  </a:moveTo>
                  <a:cubicBezTo>
                    <a:pt x="985489" y="0"/>
                    <a:pt x="1046886" y="3148"/>
                    <a:pt x="1107397" y="9293"/>
                  </a:cubicBezTo>
                  <a:lnTo>
                    <a:pt x="1175383" y="19669"/>
                  </a:lnTo>
                  <a:lnTo>
                    <a:pt x="1846716" y="1177140"/>
                  </a:lnTo>
                  <a:lnTo>
                    <a:pt x="0" y="1177140"/>
                  </a:lnTo>
                  <a:lnTo>
                    <a:pt x="671333" y="19669"/>
                  </a:lnTo>
                  <a:lnTo>
                    <a:pt x="739318" y="9293"/>
                  </a:lnTo>
                  <a:cubicBezTo>
                    <a:pt x="799828" y="3148"/>
                    <a:pt x="861225" y="0"/>
                    <a:pt x="9233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97000" rtlCol="0" anchor="ctr"/>
            <a:lstStyle/>
            <a:p>
              <a:pPr algn="ctr"/>
              <a:r>
                <a:rPr lang="fr-CH" sz="1600" dirty="0">
                  <a:solidFill>
                    <a:srgbClr val="31859C"/>
                  </a:solidFill>
                  <a:latin typeface="Arial" panose="020B0604020202020204" pitchFamily="34" charset="0"/>
                  <a:cs typeface="Arial" panose="020B0604020202020204" pitchFamily="34" charset="0"/>
                </a:rPr>
                <a:t>Patient</a:t>
              </a:r>
            </a:p>
          </p:txBody>
        </p:sp>
        <p:sp>
          <p:nvSpPr>
            <p:cNvPr id="22" name="Freeform 19">
              <a:extLst>
                <a:ext uri="{FF2B5EF4-FFF2-40B4-BE49-F238E27FC236}">
                  <a16:creationId xmlns:a16="http://schemas.microsoft.com/office/drawing/2014/main" id="{AEF1B7EC-75BF-F2FA-E6C0-B382DEF9608E}"/>
                </a:ext>
              </a:extLst>
            </p:cNvPr>
            <p:cNvSpPr/>
            <p:nvPr/>
          </p:nvSpPr>
          <p:spPr>
            <a:xfrm>
              <a:off x="1530756" y="2393758"/>
              <a:ext cx="2059533" cy="624665"/>
            </a:xfrm>
            <a:custGeom>
              <a:avLst/>
              <a:gdLst>
                <a:gd name="connsiteX0" fmla="*/ 515821 w 2956524"/>
                <a:gd name="connsiteY0" fmla="*/ 0 h 889347"/>
                <a:gd name="connsiteX1" fmla="*/ 2440703 w 2956524"/>
                <a:gd name="connsiteY1" fmla="*/ 0 h 889347"/>
                <a:gd name="connsiteX2" fmla="*/ 2956524 w 2956524"/>
                <a:gd name="connsiteY2" fmla="*/ 889347 h 889347"/>
                <a:gd name="connsiteX3" fmla="*/ 0 w 2956524"/>
                <a:gd name="connsiteY3" fmla="*/ 889347 h 889347"/>
              </a:gdLst>
              <a:ahLst/>
              <a:cxnLst>
                <a:cxn ang="0">
                  <a:pos x="connsiteX0" y="connsiteY0"/>
                </a:cxn>
                <a:cxn ang="0">
                  <a:pos x="connsiteX1" y="connsiteY1"/>
                </a:cxn>
                <a:cxn ang="0">
                  <a:pos x="connsiteX2" y="connsiteY2"/>
                </a:cxn>
                <a:cxn ang="0">
                  <a:pos x="connsiteX3" y="connsiteY3"/>
                </a:cxn>
              </a:cxnLst>
              <a:rect l="l" t="t" r="r" b="b"/>
              <a:pathLst>
                <a:path w="2956524" h="889347">
                  <a:moveTo>
                    <a:pt x="515821" y="0"/>
                  </a:moveTo>
                  <a:lnTo>
                    <a:pt x="2440703" y="0"/>
                  </a:lnTo>
                  <a:lnTo>
                    <a:pt x="2956524" y="889347"/>
                  </a:lnTo>
                  <a:lnTo>
                    <a:pt x="0" y="889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rgbClr val="31859C"/>
                  </a:solidFill>
                  <a:latin typeface="Arial" panose="020B0604020202020204" pitchFamily="34" charset="0"/>
                  <a:cs typeface="Arial" panose="020B0604020202020204" pitchFamily="34" charset="0"/>
                </a:rPr>
                <a:t>Team</a:t>
              </a:r>
            </a:p>
          </p:txBody>
        </p:sp>
      </p:grpSp>
    </p:spTree>
    <p:extLst>
      <p:ext uri="{BB962C8B-B14F-4D97-AF65-F5344CB8AC3E}">
        <p14:creationId xmlns:p14="http://schemas.microsoft.com/office/powerpoint/2010/main" val="218822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8DB33FA-8288-6FFD-13D4-EF111BD6F7DD}"/>
              </a:ext>
            </a:extLst>
          </p:cNvPr>
          <p:cNvSpPr>
            <a:spLocks noGrp="1"/>
          </p:cNvSpPr>
          <p:nvPr>
            <p:ph idx="1"/>
          </p:nvPr>
        </p:nvSpPr>
        <p:spPr>
          <a:xfrm>
            <a:off x="3566160" y="1008000"/>
            <a:ext cx="5120639" cy="3420000"/>
          </a:xfrm>
        </p:spPr>
        <p:txBody>
          <a:bodyPr/>
          <a:lstStyle/>
          <a:p>
            <a:pPr marL="263525" indent="-263525"/>
            <a:r>
              <a:rPr lang="de-DE" dirty="0"/>
              <a:t>Eingeführt als Reaktion auf die </a:t>
            </a:r>
            <a:r>
              <a:rPr lang="de-DE" b="1" dirty="0">
                <a:solidFill>
                  <a:srgbClr val="31859C"/>
                </a:solidFill>
              </a:rPr>
              <a:t>zunehmende Komplexität der Pflege </a:t>
            </a:r>
            <a:r>
              <a:rPr lang="de-DE" dirty="0"/>
              <a:t>und die Spezialisierung des Gesundheitsversorgung</a:t>
            </a:r>
            <a:endParaRPr lang="fr-CH" dirty="0"/>
          </a:p>
          <a:p>
            <a:pPr marL="263525" indent="-263525">
              <a:spcBef>
                <a:spcPts val="2400"/>
              </a:spcBef>
            </a:pPr>
            <a:r>
              <a:rPr lang="de-DE" dirty="0"/>
              <a:t>Um </a:t>
            </a:r>
            <a:r>
              <a:rPr lang="de-DE" b="1" dirty="0">
                <a:solidFill>
                  <a:srgbClr val="31859C"/>
                </a:solidFill>
              </a:rPr>
              <a:t>klinisches Fachwissen, Coaching und Leadership in Unterstützung der Pflege an vorderster Front zu bieten</a:t>
            </a:r>
            <a:r>
              <a:rPr lang="de-DE" dirty="0"/>
              <a:t>, um die Pflegeleistungen und Patientenergebnisse zu verbessern</a:t>
            </a:r>
            <a:endParaRPr lang="fr-CH" dirty="0"/>
          </a:p>
        </p:txBody>
      </p:sp>
      <p:sp>
        <p:nvSpPr>
          <p:cNvPr id="3" name="Titre 2">
            <a:extLst>
              <a:ext uri="{FF2B5EF4-FFF2-40B4-BE49-F238E27FC236}">
                <a16:creationId xmlns:a16="http://schemas.microsoft.com/office/drawing/2014/main" id="{85D21577-3C4E-EF4C-263E-FAC5D7A4916C}"/>
              </a:ext>
            </a:extLst>
          </p:cNvPr>
          <p:cNvSpPr>
            <a:spLocks noGrp="1"/>
          </p:cNvSpPr>
          <p:nvPr>
            <p:ph type="title"/>
          </p:nvPr>
        </p:nvSpPr>
        <p:spPr/>
        <p:txBody>
          <a:bodyPr/>
          <a:lstStyle/>
          <a:p>
            <a:r>
              <a:rPr lang="fr-CH" dirty="0" err="1"/>
              <a:t>Pflegeexperten</a:t>
            </a:r>
            <a:r>
              <a:rPr lang="fr-CH" dirty="0"/>
              <a:t> ANP (ICS)</a:t>
            </a:r>
          </a:p>
        </p:txBody>
      </p:sp>
      <p:sp>
        <p:nvSpPr>
          <p:cNvPr id="4" name="Espace réservé de la date 3">
            <a:extLst>
              <a:ext uri="{FF2B5EF4-FFF2-40B4-BE49-F238E27FC236}">
                <a16:creationId xmlns:a16="http://schemas.microsoft.com/office/drawing/2014/main" id="{EECE7337-7C98-F687-E47F-AFC984174F8A}"/>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30FF3068-5712-9841-50D9-68C447061452}"/>
              </a:ext>
            </a:extLst>
          </p:cNvPr>
          <p:cNvSpPr>
            <a:spLocks noGrp="1"/>
          </p:cNvSpPr>
          <p:nvPr>
            <p:ph type="sldNum" sz="quarter" idx="4"/>
          </p:nvPr>
        </p:nvSpPr>
        <p:spPr/>
        <p:txBody>
          <a:bodyPr/>
          <a:lstStyle/>
          <a:p>
            <a:fld id="{93954E36-B195-4A0A-A530-CE34383C1F85}" type="slidenum">
              <a:rPr lang="fr-CH" smtClean="0"/>
              <a:pPr/>
              <a:t>5</a:t>
            </a:fld>
            <a:endParaRPr lang="fr-CH" dirty="0"/>
          </a:p>
        </p:txBody>
      </p:sp>
      <p:sp>
        <p:nvSpPr>
          <p:cNvPr id="6" name="Espace réservé du pied de page 5">
            <a:extLst>
              <a:ext uri="{FF2B5EF4-FFF2-40B4-BE49-F238E27FC236}">
                <a16:creationId xmlns:a16="http://schemas.microsoft.com/office/drawing/2014/main" id="{F5CF252C-905B-F656-72FC-FFC0CDFDE7AA}"/>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Image 6">
            <a:extLst>
              <a:ext uri="{FF2B5EF4-FFF2-40B4-BE49-F238E27FC236}">
                <a16:creationId xmlns:a16="http://schemas.microsoft.com/office/drawing/2014/main" id="{26FA3943-F839-8DB3-66BB-FC9DAEB0E17B}"/>
              </a:ext>
            </a:extLst>
          </p:cNvPr>
          <p:cNvPicPr>
            <a:picLocks noChangeAspect="1"/>
          </p:cNvPicPr>
          <p:nvPr/>
        </p:nvPicPr>
        <p:blipFill rotWithShape="1">
          <a:blip r:embed="rId3"/>
          <a:srcRect b="11824"/>
          <a:stretch/>
        </p:blipFill>
        <p:spPr>
          <a:xfrm>
            <a:off x="571737" y="1068915"/>
            <a:ext cx="2285563" cy="134263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EC7E97B4-B25E-C0C8-B67E-2502499C3C11}"/>
              </a:ext>
            </a:extLst>
          </p:cNvPr>
          <p:cNvPicPr>
            <a:picLocks noChangeAspect="1"/>
          </p:cNvPicPr>
          <p:nvPr/>
        </p:nvPicPr>
        <p:blipFill>
          <a:blip r:embed="rId4"/>
          <a:stretch>
            <a:fillRect/>
          </a:stretch>
        </p:blipFill>
        <p:spPr>
          <a:xfrm>
            <a:off x="900859" y="2278316"/>
            <a:ext cx="2431621" cy="1404854"/>
          </a:xfrm>
          <a:prstGeom prst="rect">
            <a:avLst/>
          </a:prstGeom>
          <a:ln>
            <a:noFill/>
          </a:ln>
          <a:effectLst>
            <a:outerShdw blurRad="292100" dist="139700" dir="2700000" algn="tl" rotWithShape="0">
              <a:srgbClr val="333333">
                <a:alpha val="65000"/>
              </a:srgbClr>
            </a:outerShdw>
          </a:effectLst>
        </p:spPr>
      </p:pic>
      <p:sp>
        <p:nvSpPr>
          <p:cNvPr id="9" name="ZoneTexte 8">
            <a:extLst>
              <a:ext uri="{FF2B5EF4-FFF2-40B4-BE49-F238E27FC236}">
                <a16:creationId xmlns:a16="http://schemas.microsoft.com/office/drawing/2014/main" id="{A98E0BA4-B188-2DF7-5626-A207D44A9A14}"/>
              </a:ext>
            </a:extLst>
          </p:cNvPr>
          <p:cNvSpPr txBox="1"/>
          <p:nvPr/>
        </p:nvSpPr>
        <p:spPr>
          <a:xfrm>
            <a:off x="572112" y="4242424"/>
            <a:ext cx="7769248" cy="338554"/>
          </a:xfrm>
          <a:prstGeom prst="rect">
            <a:avLst/>
          </a:prstGeom>
          <a:noFill/>
        </p:spPr>
        <p:txBody>
          <a:bodyPr wrap="square" lIns="0" tIns="0" rIns="0" bIns="0">
            <a:spAutoFit/>
          </a:bodyPr>
          <a:lstStyle/>
          <a:p>
            <a:r>
              <a:rPr lang="en-US" sz="1100" b="0" i="0" dirty="0">
                <a:solidFill>
                  <a:srgbClr val="212121"/>
                </a:solidFill>
                <a:effectLst/>
                <a:latin typeface="Arial" panose="020B0604020202020204" pitchFamily="34" charset="0"/>
                <a:cs typeface="Arial" panose="020B0604020202020204" pitchFamily="34" charset="0"/>
              </a:rPr>
              <a:t>Bryant‐Lukosius, D. , &amp; Wong, F. K. Y. (2019). </a:t>
            </a:r>
            <a:r>
              <a:rPr lang="en-US" sz="1100" b="0" i="1" dirty="0">
                <a:solidFill>
                  <a:srgbClr val="212121"/>
                </a:solidFill>
                <a:effectLst/>
                <a:latin typeface="Arial" panose="020B0604020202020204" pitchFamily="34" charset="0"/>
                <a:cs typeface="Arial" panose="020B0604020202020204" pitchFamily="34" charset="0"/>
              </a:rPr>
              <a:t>Chapter 6: International development of advanced practice nursing. </a:t>
            </a:r>
            <a:br>
              <a:rPr lang="en-US" sz="1100" b="0" i="1" dirty="0">
                <a:solidFill>
                  <a:srgbClr val="212121"/>
                </a:solidFill>
                <a:effectLst/>
                <a:latin typeface="Arial" panose="020B0604020202020204" pitchFamily="34" charset="0"/>
                <a:cs typeface="Arial" panose="020B0604020202020204" pitchFamily="34" charset="0"/>
              </a:rPr>
            </a:br>
            <a:r>
              <a:rPr lang="en-US" sz="1100" b="0" i="1" dirty="0">
                <a:solidFill>
                  <a:srgbClr val="212121"/>
                </a:solidFill>
                <a:effectLst/>
                <a:latin typeface="Arial" panose="020B0604020202020204" pitchFamily="34" charset="0"/>
                <a:cs typeface="Arial" panose="020B0604020202020204" pitchFamily="34" charset="0"/>
              </a:rPr>
              <a:t>Hamric &amp; Hanson's advanced practice nursing</a:t>
            </a:r>
            <a:r>
              <a:rPr lang="en-US" sz="1100" b="0" i="0" dirty="0">
                <a:solidFill>
                  <a:srgbClr val="212121"/>
                </a:solidFill>
                <a:effectLst/>
                <a:latin typeface="Arial" panose="020B0604020202020204" pitchFamily="34" charset="0"/>
                <a:cs typeface="Arial" panose="020B0604020202020204" pitchFamily="34" charset="0"/>
              </a:rPr>
              <a:t> (6th ed., pp. 129–141). Elsevier. </a:t>
            </a:r>
            <a:endParaRPr lang="fr-CH"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505D953-3CC5-C4AD-8AB5-EBDA70CFA93D}"/>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4" name="Espace réservé du numéro de diapositive 3">
            <a:extLst>
              <a:ext uri="{FF2B5EF4-FFF2-40B4-BE49-F238E27FC236}">
                <a16:creationId xmlns:a16="http://schemas.microsoft.com/office/drawing/2014/main" id="{5D7C1EBA-85D4-FD6E-F8AB-8C4CC29DDAA2}"/>
              </a:ext>
            </a:extLst>
          </p:cNvPr>
          <p:cNvSpPr>
            <a:spLocks noGrp="1"/>
          </p:cNvSpPr>
          <p:nvPr>
            <p:ph type="sldNum" sz="quarter" idx="4"/>
          </p:nvPr>
        </p:nvSpPr>
        <p:spPr/>
        <p:txBody>
          <a:bodyPr/>
          <a:lstStyle/>
          <a:p>
            <a:fld id="{93954E36-B195-4A0A-A530-CE34383C1F85}" type="slidenum">
              <a:rPr lang="fr-CH" smtClean="0"/>
              <a:pPr/>
              <a:t>6</a:t>
            </a:fld>
            <a:endParaRPr lang="fr-CH" dirty="0"/>
          </a:p>
        </p:txBody>
      </p:sp>
      <p:sp>
        <p:nvSpPr>
          <p:cNvPr id="5" name="Espace réservé du pied de page 4">
            <a:extLst>
              <a:ext uri="{FF2B5EF4-FFF2-40B4-BE49-F238E27FC236}">
                <a16:creationId xmlns:a16="http://schemas.microsoft.com/office/drawing/2014/main" id="{94110624-A50B-9C1C-B518-43427000FA2A}"/>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Image 5">
            <a:extLst>
              <a:ext uri="{FF2B5EF4-FFF2-40B4-BE49-F238E27FC236}">
                <a16:creationId xmlns:a16="http://schemas.microsoft.com/office/drawing/2014/main" id="{C56F6B4D-7218-4E3D-4F27-CD68EEAA9936}"/>
              </a:ext>
            </a:extLst>
          </p:cNvPr>
          <p:cNvPicPr>
            <a:picLocks noChangeAspect="1"/>
          </p:cNvPicPr>
          <p:nvPr/>
        </p:nvPicPr>
        <p:blipFill>
          <a:blip r:embed="rId3"/>
          <a:stretch>
            <a:fillRect/>
          </a:stretch>
        </p:blipFill>
        <p:spPr>
          <a:xfrm>
            <a:off x="4273028" y="1161782"/>
            <a:ext cx="2763004" cy="1513873"/>
          </a:xfrm>
          <a:prstGeom prst="rect">
            <a:avLst/>
          </a:prstGeom>
          <a:ln>
            <a:noFill/>
          </a:ln>
          <a:effectLst>
            <a:outerShdw blurRad="50800" dist="38100" dir="5400000" algn="t" rotWithShape="0">
              <a:prstClr val="black">
                <a:alpha val="20000"/>
              </a:prstClr>
            </a:outerShdw>
          </a:effectLst>
        </p:spPr>
      </p:pic>
      <p:pic>
        <p:nvPicPr>
          <p:cNvPr id="8" name="Image 6">
            <a:extLst>
              <a:ext uri="{FF2B5EF4-FFF2-40B4-BE49-F238E27FC236}">
                <a16:creationId xmlns:a16="http://schemas.microsoft.com/office/drawing/2014/main" id="{B94A6060-4919-1ED6-7C43-F4CC32CFF620}"/>
              </a:ext>
            </a:extLst>
          </p:cNvPr>
          <p:cNvPicPr>
            <a:picLocks noChangeAspect="1"/>
          </p:cNvPicPr>
          <p:nvPr/>
        </p:nvPicPr>
        <p:blipFill>
          <a:blip r:embed="rId4"/>
          <a:stretch>
            <a:fillRect/>
          </a:stretch>
        </p:blipFill>
        <p:spPr>
          <a:xfrm>
            <a:off x="1045946" y="3289331"/>
            <a:ext cx="2620158" cy="880097"/>
          </a:xfrm>
          <a:prstGeom prst="rect">
            <a:avLst/>
          </a:prstGeom>
          <a:ln>
            <a:noFill/>
          </a:ln>
          <a:effectLst>
            <a:outerShdw blurRad="50800" dist="38100" dir="18900000" algn="bl" rotWithShape="0">
              <a:prstClr val="black">
                <a:alpha val="20000"/>
              </a:prstClr>
            </a:outerShdw>
          </a:effectLst>
        </p:spPr>
      </p:pic>
      <p:pic>
        <p:nvPicPr>
          <p:cNvPr id="9" name="Image 7">
            <a:extLst>
              <a:ext uri="{FF2B5EF4-FFF2-40B4-BE49-F238E27FC236}">
                <a16:creationId xmlns:a16="http://schemas.microsoft.com/office/drawing/2014/main" id="{1C89FF95-FB7E-43D7-6FDC-75FCC2D3FA1E}"/>
              </a:ext>
            </a:extLst>
          </p:cNvPr>
          <p:cNvPicPr>
            <a:picLocks noChangeAspect="1"/>
          </p:cNvPicPr>
          <p:nvPr/>
        </p:nvPicPr>
        <p:blipFill rotWithShape="1">
          <a:blip r:embed="rId5"/>
          <a:srcRect b="40405"/>
          <a:stretch/>
        </p:blipFill>
        <p:spPr>
          <a:xfrm>
            <a:off x="5224456" y="118864"/>
            <a:ext cx="2608879" cy="977286"/>
          </a:xfrm>
          <a:prstGeom prst="rect">
            <a:avLst/>
          </a:prstGeom>
          <a:ln>
            <a:noFill/>
          </a:ln>
          <a:effectLst>
            <a:outerShdw blurRad="50800" dist="38100" dir="2700000" algn="tl" rotWithShape="0">
              <a:prstClr val="black">
                <a:alpha val="20000"/>
              </a:prstClr>
            </a:outerShdw>
          </a:effectLst>
        </p:spPr>
      </p:pic>
      <p:pic>
        <p:nvPicPr>
          <p:cNvPr id="10" name="Image 8">
            <a:extLst>
              <a:ext uri="{FF2B5EF4-FFF2-40B4-BE49-F238E27FC236}">
                <a16:creationId xmlns:a16="http://schemas.microsoft.com/office/drawing/2014/main" id="{59BEC4C1-E1E0-7861-E552-A7535292E69B}"/>
              </a:ext>
            </a:extLst>
          </p:cNvPr>
          <p:cNvPicPr>
            <a:picLocks noChangeAspect="1"/>
          </p:cNvPicPr>
          <p:nvPr/>
        </p:nvPicPr>
        <p:blipFill>
          <a:blip r:embed="rId6"/>
          <a:stretch>
            <a:fillRect/>
          </a:stretch>
        </p:blipFill>
        <p:spPr>
          <a:xfrm>
            <a:off x="1689349" y="2121480"/>
            <a:ext cx="2419951" cy="1070774"/>
          </a:xfrm>
          <a:prstGeom prst="rect">
            <a:avLst/>
          </a:prstGeom>
          <a:ln>
            <a:noFill/>
          </a:ln>
          <a:effectLst>
            <a:outerShdw blurRad="50800" dist="38100" dir="13500000" algn="br" rotWithShape="0">
              <a:prstClr val="black">
                <a:alpha val="20000"/>
              </a:prstClr>
            </a:outerShdw>
          </a:effectLst>
        </p:spPr>
      </p:pic>
      <p:pic>
        <p:nvPicPr>
          <p:cNvPr id="11" name="Image 9">
            <a:extLst>
              <a:ext uri="{FF2B5EF4-FFF2-40B4-BE49-F238E27FC236}">
                <a16:creationId xmlns:a16="http://schemas.microsoft.com/office/drawing/2014/main" id="{BA3F1099-7CC1-A7E2-3404-2092BCEBC603}"/>
              </a:ext>
            </a:extLst>
          </p:cNvPr>
          <p:cNvPicPr>
            <a:picLocks noChangeAspect="1"/>
          </p:cNvPicPr>
          <p:nvPr/>
        </p:nvPicPr>
        <p:blipFill>
          <a:blip r:embed="rId7"/>
          <a:stretch>
            <a:fillRect/>
          </a:stretch>
        </p:blipFill>
        <p:spPr>
          <a:xfrm>
            <a:off x="296568" y="1048521"/>
            <a:ext cx="2318538" cy="979490"/>
          </a:xfrm>
          <a:prstGeom prst="rect">
            <a:avLst/>
          </a:prstGeom>
          <a:ln>
            <a:noFill/>
          </a:ln>
          <a:effectLst>
            <a:outerShdw blurRad="50800" dist="38100" dir="16200000" rotWithShape="0">
              <a:prstClr val="black">
                <a:alpha val="20000"/>
              </a:prstClr>
            </a:outerShdw>
          </a:effectLst>
        </p:spPr>
      </p:pic>
      <p:pic>
        <p:nvPicPr>
          <p:cNvPr id="12" name="Espace réservé du contenu 3">
            <a:extLst>
              <a:ext uri="{FF2B5EF4-FFF2-40B4-BE49-F238E27FC236}">
                <a16:creationId xmlns:a16="http://schemas.microsoft.com/office/drawing/2014/main" id="{A9787DC4-8A26-EE2B-2383-8B7F90A6E621}"/>
              </a:ext>
            </a:extLst>
          </p:cNvPr>
          <p:cNvPicPr>
            <a:picLocks noChangeAspect="1"/>
          </p:cNvPicPr>
          <p:nvPr/>
        </p:nvPicPr>
        <p:blipFill rotWithShape="1">
          <a:blip r:embed="rId8"/>
          <a:srcRect b="49172"/>
          <a:stretch/>
        </p:blipFill>
        <p:spPr>
          <a:xfrm>
            <a:off x="1455837" y="164816"/>
            <a:ext cx="2982979" cy="979490"/>
          </a:xfrm>
          <a:prstGeom prst="rect">
            <a:avLst/>
          </a:prstGeom>
          <a:ln>
            <a:noFill/>
          </a:ln>
          <a:effectLst>
            <a:outerShdw blurRad="50800" dist="38100" dir="8100000" algn="tr" rotWithShape="0">
              <a:prstClr val="black">
                <a:alpha val="20000"/>
              </a:prstClr>
            </a:outerShdw>
          </a:effectLst>
        </p:spPr>
      </p:pic>
      <p:pic>
        <p:nvPicPr>
          <p:cNvPr id="13" name="Image 12">
            <a:extLst>
              <a:ext uri="{FF2B5EF4-FFF2-40B4-BE49-F238E27FC236}">
                <a16:creationId xmlns:a16="http://schemas.microsoft.com/office/drawing/2014/main" id="{D598F420-5470-E963-8A35-6122B1163348}"/>
              </a:ext>
            </a:extLst>
          </p:cNvPr>
          <p:cNvPicPr>
            <a:picLocks noChangeAspect="1"/>
          </p:cNvPicPr>
          <p:nvPr/>
        </p:nvPicPr>
        <p:blipFill>
          <a:blip r:embed="rId9"/>
          <a:stretch>
            <a:fillRect/>
          </a:stretch>
        </p:blipFill>
        <p:spPr>
          <a:xfrm>
            <a:off x="6703620" y="2434894"/>
            <a:ext cx="1502062" cy="2101099"/>
          </a:xfrm>
          <a:prstGeom prst="rect">
            <a:avLst/>
          </a:prstGeom>
        </p:spPr>
      </p:pic>
      <p:pic>
        <p:nvPicPr>
          <p:cNvPr id="14" name="Picture 2" descr="Foundations of Clinical Nurse Specialist Practice: 9780826195432: Medicine  &amp; Health Science Books @ Amazon.com">
            <a:extLst>
              <a:ext uri="{FF2B5EF4-FFF2-40B4-BE49-F238E27FC236}">
                <a16:creationId xmlns:a16="http://schemas.microsoft.com/office/drawing/2014/main" id="{B9C28B4D-AEE7-C74D-C16F-CBD85891C0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9300" y="2971886"/>
            <a:ext cx="1413616" cy="1829807"/>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F0FD2D44-4536-3691-7C35-501FE9A01F1B}"/>
              </a:ext>
            </a:extLst>
          </p:cNvPr>
          <p:cNvSpPr txBox="1">
            <a:spLocks/>
          </p:cNvSpPr>
          <p:nvPr/>
        </p:nvSpPr>
        <p:spPr>
          <a:xfrm>
            <a:off x="1936800" y="295200"/>
            <a:ext cx="5749200" cy="4291200"/>
          </a:xfrm>
          <a:prstGeom prst="rect">
            <a:avLst/>
          </a:prstGeom>
          <a:solidFill>
            <a:schemeClr val="bg1"/>
          </a:solidFill>
          <a:ln w="38100">
            <a:solidFill>
              <a:srgbClr val="4296BC"/>
            </a:solidFill>
          </a:ln>
        </p:spPr>
        <p:txBody>
          <a:bodyPr vert="horz" lIns="72000" tIns="34290" rIns="72000" bIns="34290" rtlCol="0" anchor="ctr">
            <a:noAutofit/>
          </a:bodyPr>
          <a:lstStyle>
            <a:lvl1pPr marL="0" indent="0" algn="l" defTabSz="457200" rtl="0" eaLnBrk="1" latinLnBrk="0" hangingPunct="1">
              <a:spcBef>
                <a:spcPct val="20000"/>
              </a:spcBef>
              <a:buClr>
                <a:schemeClr val="bg2"/>
              </a:buClr>
              <a:buFontTx/>
              <a:buNone/>
              <a:defRPr sz="2400" kern="1200">
                <a:solidFill>
                  <a:schemeClr val="tx1"/>
                </a:solidFill>
                <a:latin typeface="Arial"/>
                <a:ea typeface="+mn-ea"/>
                <a:cs typeface="+mn-cs"/>
              </a:defRPr>
            </a:lvl1pPr>
            <a:lvl2pPr marL="457200" indent="0" algn="l" defTabSz="457200" rtl="0" eaLnBrk="1" latinLnBrk="0" hangingPunct="1">
              <a:spcBef>
                <a:spcPct val="20000"/>
              </a:spcBef>
              <a:buClr>
                <a:schemeClr val="bg2"/>
              </a:buClr>
              <a:buFontTx/>
              <a:buNone/>
              <a:defRPr sz="2400" kern="1200">
                <a:solidFill>
                  <a:schemeClr val="tx1"/>
                </a:solidFill>
                <a:latin typeface="Arial"/>
                <a:ea typeface="+mn-ea"/>
                <a:cs typeface="+mn-cs"/>
              </a:defRPr>
            </a:lvl2pPr>
            <a:lvl3pPr marL="914400" indent="0" algn="l" defTabSz="457200" rtl="0" eaLnBrk="1" latinLnBrk="0" hangingPunct="1">
              <a:spcBef>
                <a:spcPct val="20000"/>
              </a:spcBef>
              <a:buClr>
                <a:schemeClr val="bg2"/>
              </a:buClr>
              <a:buSzPct val="90000"/>
              <a:buFontTx/>
              <a:buNone/>
              <a:defRPr sz="1800" kern="1200">
                <a:solidFill>
                  <a:schemeClr val="tx1"/>
                </a:solidFill>
                <a:latin typeface="Arial"/>
                <a:ea typeface="+mn-ea"/>
                <a:cs typeface="+mn-cs"/>
              </a:defRPr>
            </a:lvl3pPr>
            <a:lvl4pPr marL="1371600" indent="0" algn="l" defTabSz="457200" rtl="0" eaLnBrk="1" latinLnBrk="0" hangingPunct="1">
              <a:spcBef>
                <a:spcPct val="20000"/>
              </a:spcBef>
              <a:buClr>
                <a:schemeClr val="bg2"/>
              </a:buClr>
              <a:buFontTx/>
              <a:buNone/>
              <a:defRPr sz="1400" kern="1200">
                <a:solidFill>
                  <a:schemeClr val="tx1"/>
                </a:solidFill>
                <a:latin typeface="Arial"/>
                <a:ea typeface="+mn-ea"/>
                <a:cs typeface="+mn-cs"/>
              </a:defRPr>
            </a:lvl4pPr>
            <a:lvl5pPr marL="1828800" indent="0" algn="l" defTabSz="457200" rtl="0" eaLnBrk="1" latinLnBrk="0" hangingPunct="1">
              <a:spcBef>
                <a:spcPct val="20000"/>
              </a:spcBef>
              <a:buClr>
                <a:schemeClr val="bg2"/>
              </a:buClr>
              <a:buFontTx/>
              <a:buNone/>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400" b="1" dirty="0">
                <a:latin typeface="Arial" panose="020B0604020202020204" pitchFamily="34" charset="0"/>
                <a:cs typeface="Arial" panose="020B0604020202020204" pitchFamily="34" charset="0"/>
              </a:rPr>
              <a:t>Die Integration von Pflegeexperten ANP in der Praxis: einige in der wissenschaftlichen Literatur beschriebene Ergebnisse</a:t>
            </a:r>
            <a:endParaRPr lang="fr-CH" sz="1400" b="1" dirty="0">
              <a:latin typeface="Arial" panose="020B0604020202020204" pitchFamily="34" charset="0"/>
              <a:cs typeface="Arial" panose="020B0604020202020204" pitchFamily="34" charset="0"/>
            </a:endParaRPr>
          </a:p>
          <a:p>
            <a:pPr>
              <a:lnSpc>
                <a:spcPts val="1200"/>
              </a:lnSpc>
              <a:spcBef>
                <a:spcPts val="600"/>
              </a:spcBef>
            </a:pPr>
            <a:r>
              <a:rPr lang="fr-CH" sz="1050" dirty="0" err="1">
                <a:latin typeface="Arial" panose="020B0604020202020204" pitchFamily="34" charset="0"/>
                <a:cs typeface="Arial" panose="020B0604020202020204" pitchFamily="34" charset="0"/>
              </a:rPr>
              <a:t>Kardiologie</a:t>
            </a:r>
            <a:r>
              <a:rPr lang="fr-CH" sz="1050" b="0" i="0" dirty="0">
                <a:effectLst/>
                <a:latin typeface="Arial" panose="020B0604020202020204" pitchFamily="34" charset="0"/>
                <a:cs typeface="Arial" panose="020B0604020202020204" pitchFamily="34" charset="0"/>
              </a:rPr>
              <a:t> :</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Senkung der </a:t>
            </a:r>
            <a:r>
              <a:rPr lang="de-DE" sz="1050" dirty="0" err="1">
                <a:latin typeface="Arial" panose="020B0604020202020204" pitchFamily="34" charset="0"/>
                <a:cs typeface="Arial" panose="020B0604020202020204" pitchFamily="34" charset="0"/>
              </a:rPr>
              <a:t>Rehospitalisierungsrate</a:t>
            </a:r>
            <a:r>
              <a:rPr lang="de-DE" sz="1050" dirty="0">
                <a:latin typeface="Arial" panose="020B0604020202020204" pitchFamily="34" charset="0"/>
                <a:cs typeface="Arial" panose="020B0604020202020204" pitchFamily="34" charset="0"/>
              </a:rPr>
              <a:t> aufgrund von Herzproblemen</a:t>
            </a:r>
            <a:r>
              <a:rPr lang="fr-CH" sz="1050" b="0" i="0" dirty="0">
                <a:effectLst/>
                <a:latin typeface="Arial" panose="020B0604020202020204" pitchFamily="34" charset="0"/>
                <a:cs typeface="Arial" panose="020B0604020202020204" pitchFamily="34" charset="0"/>
              </a:rPr>
              <a:t>.</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Verbesserung des Managements chronischer Herzerkrankungen durch Patientenedukation und -überwachung</a:t>
            </a:r>
            <a:r>
              <a:rPr lang="fr-CH" sz="1050" b="0" i="0" dirty="0">
                <a:effectLst/>
                <a:latin typeface="Arial" panose="020B0604020202020204" pitchFamily="34" charset="0"/>
                <a:cs typeface="Arial" panose="020B0604020202020204" pitchFamily="34" charset="0"/>
              </a:rPr>
              <a:t>.</a:t>
            </a:r>
          </a:p>
          <a:p>
            <a:pPr lvl="0">
              <a:lnSpc>
                <a:spcPts val="1200"/>
              </a:lnSpc>
            </a:pPr>
            <a:r>
              <a:rPr lang="de-DE" sz="1050" dirty="0">
                <a:latin typeface="Arial" panose="020B0604020202020204" pitchFamily="34" charset="0"/>
                <a:cs typeface="Arial" panose="020B0604020202020204" pitchFamily="34" charset="0"/>
              </a:rPr>
              <a:t>Pädiatrie :</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Verbesserung des Managements komplexer Kinderkrankheiten.</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Verminderung postoperativer Komplikationen bei Kindern.</a:t>
            </a:r>
            <a:endParaRPr lang="fr-CH" sz="1050" b="0" i="0" dirty="0">
              <a:effectLst/>
              <a:latin typeface="Arial" panose="020B0604020202020204" pitchFamily="34" charset="0"/>
              <a:cs typeface="Arial" panose="020B0604020202020204" pitchFamily="34" charset="0"/>
            </a:endParaRPr>
          </a:p>
          <a:p>
            <a:pPr>
              <a:lnSpc>
                <a:spcPts val="1200"/>
              </a:lnSpc>
              <a:spcBef>
                <a:spcPts val="300"/>
              </a:spcBef>
            </a:pPr>
            <a:r>
              <a:rPr lang="fr-CH" sz="1050" dirty="0" err="1">
                <a:latin typeface="Arial" panose="020B0604020202020204" pitchFamily="34" charset="0"/>
                <a:cs typeface="Arial" panose="020B0604020202020204" pitchFamily="34" charset="0"/>
              </a:rPr>
              <a:t>Onkologie</a:t>
            </a:r>
            <a:r>
              <a:rPr lang="fr-CH" sz="1050" dirty="0">
                <a:latin typeface="Arial" panose="020B0604020202020204" pitchFamily="34" charset="0"/>
                <a:cs typeface="Arial" panose="020B0604020202020204" pitchFamily="34" charset="0"/>
              </a:rPr>
              <a:t> </a:t>
            </a:r>
            <a:r>
              <a:rPr lang="fr-CH" sz="1050" b="0" i="0" dirty="0">
                <a:effectLst/>
                <a:latin typeface="Arial" panose="020B0604020202020204" pitchFamily="34" charset="0"/>
                <a:cs typeface="Arial" panose="020B0604020202020204" pitchFamily="34" charset="0"/>
              </a:rPr>
              <a:t> :</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Verbesserung der Lebensqualität von Krebspatienten durch effektives Symptommanagement und Schmerzmanagement.</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Koordination der Pflege, um die Kontinuität der Versorgung während der Behandlung zu gewährleisten</a:t>
            </a:r>
            <a:r>
              <a:rPr lang="fr-CH" sz="1050" dirty="0">
                <a:latin typeface="Arial" panose="020B0604020202020204" pitchFamily="34" charset="0"/>
                <a:cs typeface="Arial" panose="020B0604020202020204" pitchFamily="34" charset="0"/>
              </a:rPr>
              <a:t>.</a:t>
            </a:r>
            <a:endParaRPr lang="fr-CH" sz="1050" b="0" i="0" dirty="0">
              <a:effectLst/>
              <a:latin typeface="Arial" panose="020B0604020202020204" pitchFamily="34" charset="0"/>
              <a:cs typeface="Arial" panose="020B0604020202020204" pitchFamily="34" charset="0"/>
            </a:endParaRPr>
          </a:p>
          <a:p>
            <a:pPr algn="l">
              <a:lnSpc>
                <a:spcPts val="1200"/>
              </a:lnSpc>
              <a:spcBef>
                <a:spcPts val="300"/>
              </a:spcBef>
              <a:buFont typeface="+mj-lt"/>
              <a:buNone/>
            </a:pPr>
            <a:r>
              <a:rPr lang="fr-CH" sz="1050" dirty="0">
                <a:latin typeface="Arial" panose="020B0604020202020204" pitchFamily="34" charset="0"/>
                <a:cs typeface="Arial" panose="020B0604020202020204" pitchFamily="34" charset="0"/>
              </a:rPr>
              <a:t>P</a:t>
            </a:r>
            <a:r>
              <a:rPr lang="fr-CH" sz="1050" b="0" i="0" dirty="0">
                <a:effectLst/>
                <a:latin typeface="Arial" panose="020B0604020202020204" pitchFamily="34" charset="0"/>
                <a:cs typeface="Arial" panose="020B0604020202020204" pitchFamily="34" charset="0"/>
              </a:rPr>
              <a:t>sychiatrie :</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Reduzierung von Krisen bei Patienten mit psychischen Störungen.</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Verbesserung des Umgangs mit psychiatrischen Medikamenten und der emotionalen Stabilität.</a:t>
            </a:r>
            <a:endParaRPr lang="fr-CH" sz="1050" b="0" i="0" dirty="0">
              <a:effectLst/>
              <a:latin typeface="Arial" panose="020B0604020202020204" pitchFamily="34" charset="0"/>
              <a:cs typeface="Arial" panose="020B0604020202020204" pitchFamily="34" charset="0"/>
            </a:endParaRPr>
          </a:p>
          <a:p>
            <a:pPr algn="l">
              <a:lnSpc>
                <a:spcPts val="1200"/>
              </a:lnSpc>
              <a:spcBef>
                <a:spcPts val="300"/>
              </a:spcBef>
              <a:buFont typeface="+mj-lt"/>
              <a:buNone/>
            </a:pPr>
            <a:r>
              <a:rPr lang="fr-CH" sz="1050" dirty="0" err="1">
                <a:latin typeface="Arial" panose="020B0604020202020204" pitchFamily="34" charset="0"/>
                <a:cs typeface="Arial" panose="020B0604020202020204" pitchFamily="34" charset="0"/>
              </a:rPr>
              <a:t>Ge</a:t>
            </a:r>
            <a:r>
              <a:rPr lang="fr-CH" sz="1050" b="0" i="0" dirty="0" err="1">
                <a:effectLst/>
                <a:latin typeface="Arial" panose="020B0604020202020204" pitchFamily="34" charset="0"/>
                <a:cs typeface="Arial" panose="020B0604020202020204" pitchFamily="34" charset="0"/>
              </a:rPr>
              <a:t>riatrie</a:t>
            </a:r>
            <a:r>
              <a:rPr lang="fr-CH" sz="1050" b="0" i="0" dirty="0">
                <a:effectLst/>
                <a:latin typeface="Arial" panose="020B0604020202020204" pitchFamily="34" charset="0"/>
                <a:cs typeface="Arial" panose="020B0604020202020204" pitchFamily="34" charset="0"/>
              </a:rPr>
              <a:t> :</a:t>
            </a: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Prävention von Stürzen und Komplikationen aufgrund von Vulnerabilität bei älteren Menschen.</a:t>
            </a:r>
            <a:endParaRPr lang="fr-CH" sz="1050" b="0" i="0" dirty="0">
              <a:effectLst/>
              <a:latin typeface="Arial" panose="020B0604020202020204" pitchFamily="34" charset="0"/>
              <a:cs typeface="Arial" panose="020B0604020202020204" pitchFamily="34" charset="0"/>
            </a:endParaRPr>
          </a:p>
          <a:p>
            <a:pPr marL="180975" lvl="0" indent="-180975">
              <a:lnSpc>
                <a:spcPts val="1200"/>
              </a:lnSpc>
              <a:buFont typeface="Arial" panose="020B0604020202020204" pitchFamily="34" charset="0"/>
              <a:buChar char="•"/>
            </a:pPr>
            <a:r>
              <a:rPr lang="de-DE" sz="1050" dirty="0">
                <a:latin typeface="Arial" panose="020B0604020202020204" pitchFamily="34" charset="0"/>
                <a:cs typeface="Arial" panose="020B0604020202020204" pitchFamily="34" charset="0"/>
              </a:rPr>
              <a:t>Verbesserung der Lebensqualität älterer Menschen durch Erstellung von Pflegeplänen, die auf ihre spezifischen Bedürfnisse angepasst sind.</a:t>
            </a:r>
            <a:endParaRPr lang="fr-CH" sz="105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15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D4E5999-7CEC-AD83-4698-B73B68B86CA0}"/>
              </a:ext>
            </a:extLst>
          </p:cNvPr>
          <p:cNvSpPr>
            <a:spLocks noGrp="1"/>
          </p:cNvSpPr>
          <p:nvPr>
            <p:ph idx="1"/>
          </p:nvPr>
        </p:nvSpPr>
        <p:spPr/>
        <p:txBody>
          <a:bodyPr/>
          <a:lstStyle/>
          <a:p>
            <a:r>
              <a:rPr lang="de-DE" sz="1900" dirty="0"/>
              <a:t>Verbessert den Leistungsumfang durch </a:t>
            </a:r>
            <a:r>
              <a:rPr lang="de-DE" sz="1900" b="1" dirty="0">
                <a:solidFill>
                  <a:srgbClr val="31859C"/>
                </a:solidFill>
              </a:rPr>
              <a:t>Bildungs-, </a:t>
            </a:r>
            <a:r>
              <a:rPr lang="de-DE" sz="1900" b="1" dirty="0" err="1">
                <a:solidFill>
                  <a:srgbClr val="31859C"/>
                </a:solidFill>
              </a:rPr>
              <a:t>Edukations</a:t>
            </a:r>
            <a:r>
              <a:rPr lang="de-DE" sz="1900" b="1" dirty="0">
                <a:solidFill>
                  <a:srgbClr val="31859C"/>
                </a:solidFill>
              </a:rPr>
              <a:t> und Präventionsaktivitäten</a:t>
            </a:r>
            <a:r>
              <a:rPr lang="de-DE" sz="1900" dirty="0"/>
              <a:t> und reduziert </a:t>
            </a:r>
            <a:r>
              <a:rPr lang="de-DE" sz="1900" b="1" dirty="0">
                <a:solidFill>
                  <a:srgbClr val="31859C"/>
                </a:solidFill>
              </a:rPr>
              <a:t>Komplikationen</a:t>
            </a:r>
            <a:r>
              <a:rPr lang="de-DE" sz="1900" dirty="0"/>
              <a:t> </a:t>
            </a:r>
            <a:endParaRPr lang="fr-CH" sz="1900" dirty="0"/>
          </a:p>
          <a:p>
            <a:pPr>
              <a:spcBef>
                <a:spcPts val="2400"/>
              </a:spcBef>
            </a:pPr>
            <a:r>
              <a:rPr lang="de-DE" sz="1900" dirty="0"/>
              <a:t>Bessere </a:t>
            </a:r>
            <a:r>
              <a:rPr lang="de-DE" sz="1900" b="1" dirty="0">
                <a:solidFill>
                  <a:srgbClr val="31859C"/>
                </a:solidFill>
              </a:rPr>
              <a:t>Bewertung und Planung der Pflege </a:t>
            </a:r>
            <a:r>
              <a:rPr lang="de-DE" sz="1900" dirty="0"/>
              <a:t>und Verbesserung der </a:t>
            </a:r>
            <a:r>
              <a:rPr lang="de-DE" sz="1900" b="1" dirty="0">
                <a:solidFill>
                  <a:srgbClr val="31859C"/>
                </a:solidFill>
              </a:rPr>
              <a:t>Lebensqualität, Symptommanagement und des körperlichen, funktionellen und psychologischen Wohlbefindens</a:t>
            </a:r>
            <a:endParaRPr lang="fr-CH" sz="1900" b="1" dirty="0">
              <a:solidFill>
                <a:srgbClr val="31859C"/>
              </a:solidFill>
            </a:endParaRPr>
          </a:p>
          <a:p>
            <a:pPr>
              <a:spcBef>
                <a:spcPts val="2400"/>
              </a:spcBef>
            </a:pPr>
            <a:r>
              <a:rPr lang="de-DE" sz="1900" b="1" dirty="0">
                <a:solidFill>
                  <a:srgbClr val="31859C"/>
                </a:solidFill>
              </a:rPr>
              <a:t>Bessere </a:t>
            </a:r>
            <a:r>
              <a:rPr lang="de-DE" sz="1900" b="1" dirty="0" err="1">
                <a:solidFill>
                  <a:srgbClr val="31859C"/>
                </a:solidFill>
              </a:rPr>
              <a:t>Patientenmonitorisierung</a:t>
            </a:r>
            <a:r>
              <a:rPr lang="de-DE" sz="1900" b="1" dirty="0">
                <a:solidFill>
                  <a:srgbClr val="31859C"/>
                </a:solidFill>
              </a:rPr>
              <a:t> </a:t>
            </a:r>
            <a:r>
              <a:rPr lang="de-DE" sz="1900" dirty="0"/>
              <a:t>mit komplexen akuten oder chronischen Krankheit und Verbesserung der </a:t>
            </a:r>
            <a:r>
              <a:rPr lang="de-DE" sz="1900" b="1" dirty="0">
                <a:solidFill>
                  <a:srgbClr val="31859C"/>
                </a:solidFill>
              </a:rPr>
              <a:t>Überlebensrate</a:t>
            </a:r>
            <a:r>
              <a:rPr lang="de-DE" sz="1900" dirty="0"/>
              <a:t>, der </a:t>
            </a:r>
            <a:r>
              <a:rPr lang="de-DE" sz="1900" b="1" dirty="0">
                <a:solidFill>
                  <a:srgbClr val="31859C"/>
                </a:solidFill>
              </a:rPr>
              <a:t>Komplikationsrate</a:t>
            </a:r>
            <a:r>
              <a:rPr lang="de-DE" sz="1900" dirty="0"/>
              <a:t> und Verkürzung der </a:t>
            </a:r>
            <a:r>
              <a:rPr lang="de-DE" sz="1900" b="1" dirty="0">
                <a:solidFill>
                  <a:srgbClr val="31859C"/>
                </a:solidFill>
              </a:rPr>
              <a:t>Krankenhausaufenthaltsdauer</a:t>
            </a:r>
            <a:r>
              <a:rPr lang="de-DE" sz="1900" dirty="0"/>
              <a:t>, der </a:t>
            </a:r>
            <a:r>
              <a:rPr lang="de-DE" sz="1900" b="1" dirty="0">
                <a:solidFill>
                  <a:srgbClr val="31859C"/>
                </a:solidFill>
              </a:rPr>
              <a:t>Wiedereinweisung</a:t>
            </a:r>
            <a:r>
              <a:rPr lang="de-DE" sz="1900" dirty="0"/>
              <a:t> und der </a:t>
            </a:r>
            <a:r>
              <a:rPr lang="de-DE" sz="1900" b="1" dirty="0">
                <a:solidFill>
                  <a:srgbClr val="31859C"/>
                </a:solidFill>
              </a:rPr>
              <a:t>Notaufnahme</a:t>
            </a:r>
            <a:endParaRPr lang="fr-CH" sz="1900" b="1" dirty="0">
              <a:solidFill>
                <a:srgbClr val="31859C"/>
              </a:solidFill>
            </a:endParaRPr>
          </a:p>
        </p:txBody>
      </p:sp>
      <p:sp>
        <p:nvSpPr>
          <p:cNvPr id="3" name="Titre 2">
            <a:extLst>
              <a:ext uri="{FF2B5EF4-FFF2-40B4-BE49-F238E27FC236}">
                <a16:creationId xmlns:a16="http://schemas.microsoft.com/office/drawing/2014/main" id="{65E58194-F7A9-5CC1-305A-A3F040282BCD}"/>
              </a:ext>
            </a:extLst>
          </p:cNvPr>
          <p:cNvSpPr>
            <a:spLocks noGrp="1"/>
          </p:cNvSpPr>
          <p:nvPr>
            <p:ph type="title"/>
          </p:nvPr>
        </p:nvSpPr>
        <p:spPr/>
        <p:txBody>
          <a:bodyPr/>
          <a:lstStyle/>
          <a:p>
            <a:r>
              <a:rPr lang="fr-CH" dirty="0" err="1"/>
              <a:t>Potential</a:t>
            </a:r>
            <a:r>
              <a:rPr lang="fr-CH" dirty="0"/>
              <a:t> des </a:t>
            </a:r>
            <a:r>
              <a:rPr lang="fr-CH" dirty="0" err="1"/>
              <a:t>Pflegeexperten</a:t>
            </a:r>
            <a:r>
              <a:rPr lang="fr-CH" dirty="0"/>
              <a:t> ANP (ICS)</a:t>
            </a:r>
          </a:p>
        </p:txBody>
      </p:sp>
      <p:sp>
        <p:nvSpPr>
          <p:cNvPr id="4" name="Espace réservé de la date 3">
            <a:extLst>
              <a:ext uri="{FF2B5EF4-FFF2-40B4-BE49-F238E27FC236}">
                <a16:creationId xmlns:a16="http://schemas.microsoft.com/office/drawing/2014/main" id="{93015CF4-92B4-47BB-D3A8-C672A786C840}"/>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B270D61B-7C50-33C3-B575-82DDED8698D1}"/>
              </a:ext>
            </a:extLst>
          </p:cNvPr>
          <p:cNvSpPr>
            <a:spLocks noGrp="1"/>
          </p:cNvSpPr>
          <p:nvPr>
            <p:ph type="sldNum" sz="quarter" idx="4"/>
          </p:nvPr>
        </p:nvSpPr>
        <p:spPr/>
        <p:txBody>
          <a:bodyPr/>
          <a:lstStyle/>
          <a:p>
            <a:fld id="{93954E36-B195-4A0A-A530-CE34383C1F85}" type="slidenum">
              <a:rPr lang="fr-CH" smtClean="0"/>
              <a:pPr/>
              <a:t>7</a:t>
            </a:fld>
            <a:endParaRPr lang="fr-CH" dirty="0"/>
          </a:p>
        </p:txBody>
      </p:sp>
      <p:sp>
        <p:nvSpPr>
          <p:cNvPr id="6" name="Espace réservé du pied de page 5">
            <a:extLst>
              <a:ext uri="{FF2B5EF4-FFF2-40B4-BE49-F238E27FC236}">
                <a16:creationId xmlns:a16="http://schemas.microsoft.com/office/drawing/2014/main" id="{0C6886CE-C9DD-5B62-6873-92BD3A8907BB}"/>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Tree>
    <p:extLst>
      <p:ext uri="{BB962C8B-B14F-4D97-AF65-F5344CB8AC3E}">
        <p14:creationId xmlns:p14="http://schemas.microsoft.com/office/powerpoint/2010/main" val="303695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0784D7C-31E9-8412-3EA2-142C0E9FCE6F}"/>
              </a:ext>
            </a:extLst>
          </p:cNvPr>
          <p:cNvSpPr>
            <a:spLocks noGrp="1"/>
          </p:cNvSpPr>
          <p:nvPr>
            <p:ph type="title"/>
          </p:nvPr>
        </p:nvSpPr>
        <p:spPr/>
        <p:txBody>
          <a:bodyPr/>
          <a:lstStyle/>
          <a:p>
            <a:r>
              <a:rPr lang="fr-CH" dirty="0"/>
              <a:t>Nurse </a:t>
            </a:r>
            <a:r>
              <a:rPr lang="fr-CH" dirty="0" err="1"/>
              <a:t>Practitioner</a:t>
            </a:r>
            <a:r>
              <a:rPr lang="fr-CH" dirty="0"/>
              <a:t> (IPS)</a:t>
            </a:r>
          </a:p>
        </p:txBody>
      </p:sp>
      <p:sp>
        <p:nvSpPr>
          <p:cNvPr id="4" name="Espace réservé de la date 3">
            <a:extLst>
              <a:ext uri="{FF2B5EF4-FFF2-40B4-BE49-F238E27FC236}">
                <a16:creationId xmlns:a16="http://schemas.microsoft.com/office/drawing/2014/main" id="{53F7CFB7-7FE4-F8FF-19BC-E2741DE562A4}"/>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231F18F3-0ED8-385A-1B19-ED818E6B44FB}"/>
              </a:ext>
            </a:extLst>
          </p:cNvPr>
          <p:cNvSpPr>
            <a:spLocks noGrp="1"/>
          </p:cNvSpPr>
          <p:nvPr>
            <p:ph type="sldNum" sz="quarter" idx="4"/>
          </p:nvPr>
        </p:nvSpPr>
        <p:spPr/>
        <p:txBody>
          <a:bodyPr/>
          <a:lstStyle/>
          <a:p>
            <a:fld id="{93954E36-B195-4A0A-A530-CE34383C1F85}" type="slidenum">
              <a:rPr lang="fr-CH" smtClean="0"/>
              <a:pPr/>
              <a:t>8</a:t>
            </a:fld>
            <a:endParaRPr lang="fr-CH" dirty="0"/>
          </a:p>
        </p:txBody>
      </p:sp>
      <p:sp>
        <p:nvSpPr>
          <p:cNvPr id="6" name="Espace réservé du pied de page 5">
            <a:extLst>
              <a:ext uri="{FF2B5EF4-FFF2-40B4-BE49-F238E27FC236}">
                <a16:creationId xmlns:a16="http://schemas.microsoft.com/office/drawing/2014/main" id="{56FC2CB0-BCB9-A3FB-E53D-B2802F51E314}"/>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Image 6">
            <a:extLst>
              <a:ext uri="{FF2B5EF4-FFF2-40B4-BE49-F238E27FC236}">
                <a16:creationId xmlns:a16="http://schemas.microsoft.com/office/drawing/2014/main" id="{53C072AA-E815-286C-0616-612FB98647DC}"/>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1569572" y="1329698"/>
            <a:ext cx="5977436" cy="2916000"/>
          </a:xfrm>
          <a:prstGeom prst="rect">
            <a:avLst/>
          </a:prstGeom>
        </p:spPr>
      </p:pic>
      <p:sp>
        <p:nvSpPr>
          <p:cNvPr id="8" name="Freeform 15">
            <a:extLst>
              <a:ext uri="{FF2B5EF4-FFF2-40B4-BE49-F238E27FC236}">
                <a16:creationId xmlns:a16="http://schemas.microsoft.com/office/drawing/2014/main" id="{7B914CAE-7DB2-637B-282E-B82B50C87D8B}"/>
              </a:ext>
            </a:extLst>
          </p:cNvPr>
          <p:cNvSpPr/>
          <p:nvPr/>
        </p:nvSpPr>
        <p:spPr>
          <a:xfrm>
            <a:off x="3963784" y="1275765"/>
            <a:ext cx="1244580" cy="689577"/>
          </a:xfrm>
          <a:custGeom>
            <a:avLst/>
            <a:gdLst>
              <a:gd name="connsiteX0" fmla="*/ 893317 w 1786634"/>
              <a:gd name="connsiteY0" fmla="*/ 0 h 981764"/>
              <a:gd name="connsiteX1" fmla="*/ 1786634 w 1786634"/>
              <a:gd name="connsiteY1" fmla="*/ 914484 h 981764"/>
              <a:gd name="connsiteX2" fmla="*/ 1783316 w 1786634"/>
              <a:gd name="connsiteY2" fmla="*/ 981764 h 981764"/>
              <a:gd name="connsiteX3" fmla="*/ 1751304 w 1786634"/>
              <a:gd name="connsiteY3" fmla="*/ 962316 h 981764"/>
              <a:gd name="connsiteX4" fmla="*/ 893317 w 1786634"/>
              <a:gd name="connsiteY4" fmla="*/ 745066 h 981764"/>
              <a:gd name="connsiteX5" fmla="*/ 35330 w 1786634"/>
              <a:gd name="connsiteY5" fmla="*/ 962316 h 981764"/>
              <a:gd name="connsiteX6" fmla="*/ 3319 w 1786634"/>
              <a:gd name="connsiteY6" fmla="*/ 981764 h 981764"/>
              <a:gd name="connsiteX7" fmla="*/ 0 w 1786634"/>
              <a:gd name="connsiteY7" fmla="*/ 914484 h 981764"/>
              <a:gd name="connsiteX8" fmla="*/ 893317 w 1786634"/>
              <a:gd name="connsiteY8" fmla="*/ 0 h 9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634" h="981764">
                <a:moveTo>
                  <a:pt x="893317" y="0"/>
                </a:moveTo>
                <a:cubicBezTo>
                  <a:pt x="1386682" y="0"/>
                  <a:pt x="1786634" y="409428"/>
                  <a:pt x="1786634" y="914484"/>
                </a:cubicBezTo>
                <a:lnTo>
                  <a:pt x="1783316" y="981764"/>
                </a:lnTo>
                <a:lnTo>
                  <a:pt x="1751304" y="962316"/>
                </a:lnTo>
                <a:cubicBezTo>
                  <a:pt x="1496256" y="823766"/>
                  <a:pt x="1203978" y="745066"/>
                  <a:pt x="893317" y="745066"/>
                </a:cubicBezTo>
                <a:cubicBezTo>
                  <a:pt x="582657" y="745066"/>
                  <a:pt x="290378" y="823766"/>
                  <a:pt x="35330" y="962316"/>
                </a:cubicBezTo>
                <a:lnTo>
                  <a:pt x="3319" y="981764"/>
                </a:lnTo>
                <a:lnTo>
                  <a:pt x="0" y="914484"/>
                </a:lnTo>
                <a:cubicBezTo>
                  <a:pt x="0" y="409428"/>
                  <a:pt x="399952" y="0"/>
                  <a:pt x="893317" y="0"/>
                </a:cubicBezTo>
                <a:close/>
              </a:path>
            </a:pathLst>
          </a:custGeom>
          <a:solidFill>
            <a:srgbClr val="31859C"/>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fr-CH" sz="2800" dirty="0">
                <a:latin typeface="Arial" panose="020B0604020202020204" pitchFamily="34" charset="0"/>
                <a:cs typeface="Arial" panose="020B0604020202020204" pitchFamily="34" charset="0"/>
              </a:rPr>
              <a:t>IPS</a:t>
            </a:r>
          </a:p>
        </p:txBody>
      </p:sp>
      <p:sp>
        <p:nvSpPr>
          <p:cNvPr id="14" name="Espace réservé du numéro de diapositive 4">
            <a:extLst>
              <a:ext uri="{FF2B5EF4-FFF2-40B4-BE49-F238E27FC236}">
                <a16:creationId xmlns:a16="http://schemas.microsoft.com/office/drawing/2014/main" id="{3C42C8EB-B2C7-7181-469C-42CB3CCDE996}"/>
              </a:ext>
            </a:extLst>
          </p:cNvPr>
          <p:cNvSpPr txBox="1">
            <a:spLocks/>
          </p:cNvSpPr>
          <p:nvPr/>
        </p:nvSpPr>
        <p:spPr>
          <a:xfrm>
            <a:off x="8452485" y="4860000"/>
            <a:ext cx="2025976" cy="272891"/>
          </a:xfrm>
          <a:prstGeom prst="rect">
            <a:avLst/>
          </a:prstGeom>
        </p:spPr>
        <p:txBody>
          <a:bodyPr vert="horz" lIns="91440" tIns="45720" rIns="91440" bIns="45720" rtlCol="0" anchor="ctr"/>
          <a:lstStyle>
            <a:defPPr>
              <a:defRPr lang="fr-FR"/>
            </a:defPPr>
            <a:lvl1pPr marL="0" algn="r"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954E36-B195-4A0A-A530-CE34383C1F85}" type="slidenum">
              <a:rPr lang="fr-CH" smtClean="0"/>
              <a:pPr/>
              <a:t>8</a:t>
            </a:fld>
            <a:endParaRPr lang="fr-CH" dirty="0"/>
          </a:p>
        </p:txBody>
      </p:sp>
      <p:sp>
        <p:nvSpPr>
          <p:cNvPr id="27" name="Oval 26">
            <a:extLst>
              <a:ext uri="{FF2B5EF4-FFF2-40B4-BE49-F238E27FC236}">
                <a16:creationId xmlns:a16="http://schemas.microsoft.com/office/drawing/2014/main" id="{2ABE1DFB-7F6D-4BA7-5170-5404E3475EE9}"/>
              </a:ext>
            </a:extLst>
          </p:cNvPr>
          <p:cNvSpPr/>
          <p:nvPr/>
        </p:nvSpPr>
        <p:spPr>
          <a:xfrm>
            <a:off x="3331899" y="1795439"/>
            <a:ext cx="2507782" cy="2528589"/>
          </a:xfrm>
          <a:prstGeom prst="ellipse">
            <a:avLst/>
          </a:prstGeom>
          <a:solidFill>
            <a:schemeClr val="bg1"/>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latin typeface="Arial" panose="020B0604020202020204" pitchFamily="34" charset="0"/>
              <a:cs typeface="Arial" panose="020B0604020202020204" pitchFamily="34" charset="0"/>
            </a:endParaRPr>
          </a:p>
        </p:txBody>
      </p:sp>
      <p:grpSp>
        <p:nvGrpSpPr>
          <p:cNvPr id="26" name="Groupe 25">
            <a:extLst>
              <a:ext uri="{FF2B5EF4-FFF2-40B4-BE49-F238E27FC236}">
                <a16:creationId xmlns:a16="http://schemas.microsoft.com/office/drawing/2014/main" id="{AA9DC778-5429-28B9-9730-C9F92168DEF6}"/>
              </a:ext>
            </a:extLst>
          </p:cNvPr>
          <p:cNvGrpSpPr/>
          <p:nvPr/>
        </p:nvGrpSpPr>
        <p:grpSpPr>
          <a:xfrm>
            <a:off x="3491368" y="1838111"/>
            <a:ext cx="2196000" cy="2485917"/>
            <a:chOff x="5264999" y="1562212"/>
            <a:chExt cx="2196000" cy="2485917"/>
          </a:xfrm>
          <a:gradFill flip="none" rotWithShape="1">
            <a:gsLst>
              <a:gs pos="10000">
                <a:srgbClr val="79AEBE"/>
              </a:gs>
              <a:gs pos="0">
                <a:srgbClr val="31859C"/>
              </a:gs>
              <a:gs pos="62000">
                <a:srgbClr val="31859C">
                  <a:tint val="44500"/>
                  <a:satMod val="160000"/>
                </a:srgbClr>
              </a:gs>
              <a:gs pos="100000">
                <a:srgbClr val="31859C">
                  <a:tint val="23500"/>
                  <a:satMod val="160000"/>
                </a:srgbClr>
              </a:gs>
            </a:gsLst>
            <a:lin ang="16200000" scaled="1"/>
            <a:tileRect/>
          </a:gradFill>
        </p:grpSpPr>
        <p:sp>
          <p:nvSpPr>
            <p:cNvPr id="28" name="Freeform 27">
              <a:extLst>
                <a:ext uri="{FF2B5EF4-FFF2-40B4-BE49-F238E27FC236}">
                  <a16:creationId xmlns:a16="http://schemas.microsoft.com/office/drawing/2014/main" id="{74FE957D-7321-458F-5698-0FB006341CCF}"/>
                </a:ext>
              </a:extLst>
            </p:cNvPr>
            <p:cNvSpPr/>
            <p:nvPr/>
          </p:nvSpPr>
          <p:spPr>
            <a:xfrm>
              <a:off x="5264999" y="1562212"/>
              <a:ext cx="2196000" cy="792000"/>
            </a:xfrm>
            <a:custGeom>
              <a:avLst/>
              <a:gdLst>
                <a:gd name="connsiteX0" fmla="*/ 1623583 w 3247167"/>
                <a:gd name="connsiteY0" fmla="*/ 0 h 1198554"/>
                <a:gd name="connsiteX1" fmla="*/ 3206333 w 3247167"/>
                <a:gd name="connsiteY1" fmla="*/ 942013 h 1198554"/>
                <a:gd name="connsiteX2" fmla="*/ 3247167 w 3247167"/>
                <a:gd name="connsiteY2" fmla="*/ 1026779 h 1198554"/>
                <a:gd name="connsiteX3" fmla="*/ 3147537 w 3247167"/>
                <a:gd name="connsiteY3" fmla="*/ 1198554 h 1198554"/>
                <a:gd name="connsiteX4" fmla="*/ 99630 w 3247167"/>
                <a:gd name="connsiteY4" fmla="*/ 1198554 h 1198554"/>
                <a:gd name="connsiteX5" fmla="*/ 0 w 3247167"/>
                <a:gd name="connsiteY5" fmla="*/ 1026778 h 1198554"/>
                <a:gd name="connsiteX6" fmla="*/ 40834 w 3247167"/>
                <a:gd name="connsiteY6" fmla="*/ 942013 h 1198554"/>
                <a:gd name="connsiteX7" fmla="*/ 1623583 w 3247167"/>
                <a:gd name="connsiteY7" fmla="*/ 0 h 119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7167" h="1198554">
                  <a:moveTo>
                    <a:pt x="1623583" y="0"/>
                  </a:moveTo>
                  <a:cubicBezTo>
                    <a:pt x="2307036" y="0"/>
                    <a:pt x="2901522" y="380908"/>
                    <a:pt x="3206333" y="942013"/>
                  </a:cubicBezTo>
                  <a:lnTo>
                    <a:pt x="3247167" y="1026779"/>
                  </a:lnTo>
                  <a:lnTo>
                    <a:pt x="3147537" y="1198554"/>
                  </a:lnTo>
                  <a:lnTo>
                    <a:pt x="99630" y="1198554"/>
                  </a:lnTo>
                  <a:lnTo>
                    <a:pt x="0" y="1026778"/>
                  </a:lnTo>
                  <a:lnTo>
                    <a:pt x="40834" y="942013"/>
                  </a:lnTo>
                  <a:cubicBezTo>
                    <a:pt x="345644" y="380908"/>
                    <a:pt x="940131" y="0"/>
                    <a:pt x="1623583"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tIns="180000" bIns="27000" rtlCol="0" anchor="ctr"/>
            <a:lstStyle/>
            <a:p>
              <a:pPr algn="ctr"/>
              <a:r>
                <a:rPr lang="fr-CH" sz="1400" dirty="0">
                  <a:solidFill>
                    <a:srgbClr val="31859C"/>
                  </a:solidFill>
                  <a:latin typeface="Arial" panose="020B0604020202020204" pitchFamily="34" charset="0"/>
                  <a:cs typeface="Arial" panose="020B0604020202020204" pitchFamily="34" charset="0"/>
                </a:rPr>
                <a:t>Patient</a:t>
              </a:r>
            </a:p>
          </p:txBody>
        </p:sp>
        <p:sp>
          <p:nvSpPr>
            <p:cNvPr id="29" name="Freeform 29">
              <a:extLst>
                <a:ext uri="{FF2B5EF4-FFF2-40B4-BE49-F238E27FC236}">
                  <a16:creationId xmlns:a16="http://schemas.microsoft.com/office/drawing/2014/main" id="{EF8B765E-E434-ED89-CA47-307E03908D71}"/>
                </a:ext>
              </a:extLst>
            </p:cNvPr>
            <p:cNvSpPr/>
            <p:nvPr/>
          </p:nvSpPr>
          <p:spPr>
            <a:xfrm>
              <a:off x="5325743" y="2397487"/>
              <a:ext cx="2067355" cy="619946"/>
            </a:xfrm>
            <a:custGeom>
              <a:avLst/>
              <a:gdLst>
                <a:gd name="connsiteX0" fmla="*/ 0 w 2967754"/>
                <a:gd name="connsiteY0" fmla="*/ 0 h 882629"/>
                <a:gd name="connsiteX1" fmla="*/ 2967754 w 2967754"/>
                <a:gd name="connsiteY1" fmla="*/ 0 h 882629"/>
                <a:gd name="connsiteX2" fmla="*/ 2455829 w 2967754"/>
                <a:gd name="connsiteY2" fmla="*/ 882629 h 882629"/>
                <a:gd name="connsiteX3" fmla="*/ 511925 w 2967754"/>
                <a:gd name="connsiteY3" fmla="*/ 882629 h 882629"/>
              </a:gdLst>
              <a:ahLst/>
              <a:cxnLst>
                <a:cxn ang="0">
                  <a:pos x="connsiteX0" y="connsiteY0"/>
                </a:cxn>
                <a:cxn ang="0">
                  <a:pos x="connsiteX1" y="connsiteY1"/>
                </a:cxn>
                <a:cxn ang="0">
                  <a:pos x="connsiteX2" y="connsiteY2"/>
                </a:cxn>
                <a:cxn ang="0">
                  <a:pos x="connsiteX3" y="connsiteY3"/>
                </a:cxn>
              </a:cxnLst>
              <a:rect l="l" t="t" r="r" b="b"/>
              <a:pathLst>
                <a:path w="2967754" h="882629">
                  <a:moveTo>
                    <a:pt x="0" y="0"/>
                  </a:moveTo>
                  <a:lnTo>
                    <a:pt x="2967754" y="0"/>
                  </a:lnTo>
                  <a:lnTo>
                    <a:pt x="2455829" y="882629"/>
                  </a:lnTo>
                  <a:lnTo>
                    <a:pt x="511925" y="8826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rgbClr val="31859C"/>
                  </a:solidFill>
                  <a:latin typeface="Arial" panose="020B0604020202020204" pitchFamily="34" charset="0"/>
                  <a:cs typeface="Arial" panose="020B0604020202020204" pitchFamily="34" charset="0"/>
                </a:rPr>
                <a:t>Team</a:t>
              </a:r>
            </a:p>
          </p:txBody>
        </p:sp>
        <p:sp>
          <p:nvSpPr>
            <p:cNvPr id="30" name="Freeform 30">
              <a:extLst>
                <a:ext uri="{FF2B5EF4-FFF2-40B4-BE49-F238E27FC236}">
                  <a16:creationId xmlns:a16="http://schemas.microsoft.com/office/drawing/2014/main" id="{95F67126-3FCC-3209-1CFB-60303C56D930}"/>
                </a:ext>
              </a:extLst>
            </p:cNvPr>
            <p:cNvSpPr/>
            <p:nvPr/>
          </p:nvSpPr>
          <p:spPr>
            <a:xfrm>
              <a:off x="5713353" y="3083759"/>
              <a:ext cx="1292134" cy="964370"/>
            </a:xfrm>
            <a:custGeom>
              <a:avLst/>
              <a:gdLst>
                <a:gd name="connsiteX0" fmla="*/ 0 w 1854900"/>
                <a:gd name="connsiteY0" fmla="*/ 0 h 1372992"/>
                <a:gd name="connsiteX1" fmla="*/ 1854900 w 1854900"/>
                <a:gd name="connsiteY1" fmla="*/ 0 h 1372992"/>
                <a:gd name="connsiteX2" fmla="*/ 1062521 w 1854900"/>
                <a:gd name="connsiteY2" fmla="*/ 1366172 h 1372992"/>
                <a:gd name="connsiteX3" fmla="*/ 927449 w 1854900"/>
                <a:gd name="connsiteY3" fmla="*/ 1372992 h 1372992"/>
                <a:gd name="connsiteX4" fmla="*/ 792379 w 1854900"/>
                <a:gd name="connsiteY4" fmla="*/ 1366172 h 13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900" h="1372992">
                  <a:moveTo>
                    <a:pt x="0" y="0"/>
                  </a:moveTo>
                  <a:lnTo>
                    <a:pt x="1854900" y="0"/>
                  </a:lnTo>
                  <a:lnTo>
                    <a:pt x="1062521" y="1366172"/>
                  </a:lnTo>
                  <a:lnTo>
                    <a:pt x="927449" y="1372992"/>
                  </a:lnTo>
                  <a:lnTo>
                    <a:pt x="792379" y="136617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tIns="27000" bIns="432000" rtlCol="0" anchor="ctr"/>
            <a:lstStyle/>
            <a:p>
              <a:pPr algn="ctr">
                <a:lnSpc>
                  <a:spcPts val="1650"/>
                </a:lnSpc>
              </a:pPr>
              <a:r>
                <a:rPr lang="fr-CH" sz="1400" dirty="0" err="1">
                  <a:solidFill>
                    <a:srgbClr val="31859C"/>
                  </a:solidFill>
                  <a:latin typeface="Arial" panose="020B0604020202020204" pitchFamily="34" charset="0"/>
                  <a:cs typeface="Arial" panose="020B0604020202020204" pitchFamily="34" charset="0"/>
                </a:rPr>
                <a:t>Gesundheits-wesen</a:t>
              </a:r>
              <a:endParaRPr lang="fr-CH" sz="1400" dirty="0">
                <a:solidFill>
                  <a:srgbClr val="31859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4983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C0ADCE8-9FC3-90D4-D909-F7787E8D14C1}"/>
              </a:ext>
            </a:extLst>
          </p:cNvPr>
          <p:cNvSpPr>
            <a:spLocks noGrp="1"/>
          </p:cNvSpPr>
          <p:nvPr>
            <p:ph idx="1"/>
          </p:nvPr>
        </p:nvSpPr>
        <p:spPr>
          <a:xfrm>
            <a:off x="457200" y="1008000"/>
            <a:ext cx="6482080" cy="3420000"/>
          </a:xfrm>
        </p:spPr>
        <p:txBody>
          <a:bodyPr/>
          <a:lstStyle/>
          <a:p>
            <a:r>
              <a:rPr lang="de-DE" dirty="0"/>
              <a:t>Eingeführt als Reaktion auf den </a:t>
            </a:r>
            <a:r>
              <a:rPr lang="de-DE" b="1" dirty="0">
                <a:solidFill>
                  <a:srgbClr val="31859C"/>
                </a:solidFill>
              </a:rPr>
              <a:t>wachsenden Pflegebedarf </a:t>
            </a:r>
            <a:r>
              <a:rPr lang="de-DE" dirty="0"/>
              <a:t>und den </a:t>
            </a:r>
            <a:r>
              <a:rPr lang="de-DE" b="1" dirty="0">
                <a:solidFill>
                  <a:srgbClr val="31859C"/>
                </a:solidFill>
              </a:rPr>
              <a:t>Ärztemangel</a:t>
            </a:r>
            <a:r>
              <a:rPr lang="de-DE" dirty="0"/>
              <a:t> sowie zur Stärkung des </a:t>
            </a:r>
            <a:r>
              <a:rPr lang="de-DE" b="1" dirty="0">
                <a:solidFill>
                  <a:srgbClr val="31859C"/>
                </a:solidFill>
              </a:rPr>
              <a:t>Zugangs zur Primärversorgung </a:t>
            </a:r>
            <a:r>
              <a:rPr lang="de-DE" dirty="0"/>
              <a:t>zugunsten von Bevölkerungsgruppen mit komplexen akuten oder chronischen Krankheit </a:t>
            </a:r>
            <a:endParaRPr lang="fr-CH" dirty="0"/>
          </a:p>
          <a:p>
            <a:pPr>
              <a:spcBef>
                <a:spcPts val="1800"/>
              </a:spcBef>
            </a:pPr>
            <a:r>
              <a:rPr lang="de-DE" dirty="0"/>
              <a:t>Zusätzlich zu den Pflegefachperson Kompetenzen, die IPS haben über ein </a:t>
            </a:r>
            <a:r>
              <a:rPr lang="de-DE" b="1" dirty="0">
                <a:solidFill>
                  <a:srgbClr val="31859C"/>
                </a:solidFill>
              </a:rPr>
              <a:t>breites Spektrum an diagnostischen und therapeutischen Tätigkeiten</a:t>
            </a:r>
            <a:r>
              <a:rPr lang="de-DE" dirty="0"/>
              <a:t>, einschließlich der </a:t>
            </a:r>
            <a:r>
              <a:rPr lang="de-DE" b="1" dirty="0">
                <a:solidFill>
                  <a:srgbClr val="31859C"/>
                </a:solidFill>
              </a:rPr>
              <a:t>Verschreibungen von paraklinischen Untersuchungen und Medikamenten</a:t>
            </a:r>
            <a:endParaRPr lang="fr-CH" b="1" dirty="0">
              <a:solidFill>
                <a:srgbClr val="31859C"/>
              </a:solidFill>
            </a:endParaRPr>
          </a:p>
        </p:txBody>
      </p:sp>
      <p:sp>
        <p:nvSpPr>
          <p:cNvPr id="3" name="Titre 2">
            <a:extLst>
              <a:ext uri="{FF2B5EF4-FFF2-40B4-BE49-F238E27FC236}">
                <a16:creationId xmlns:a16="http://schemas.microsoft.com/office/drawing/2014/main" id="{1D70616C-7713-34CB-04A4-40F0A3CB0230}"/>
              </a:ext>
            </a:extLst>
          </p:cNvPr>
          <p:cNvSpPr>
            <a:spLocks noGrp="1"/>
          </p:cNvSpPr>
          <p:nvPr>
            <p:ph type="title"/>
          </p:nvPr>
        </p:nvSpPr>
        <p:spPr/>
        <p:txBody>
          <a:bodyPr/>
          <a:lstStyle/>
          <a:p>
            <a:r>
              <a:rPr lang="fr-CH" dirty="0"/>
              <a:t>Nurse </a:t>
            </a:r>
            <a:r>
              <a:rPr lang="fr-CH" dirty="0" err="1"/>
              <a:t>Practitioner</a:t>
            </a:r>
            <a:r>
              <a:rPr lang="fr-CH" dirty="0"/>
              <a:t> (IPS)</a:t>
            </a:r>
          </a:p>
        </p:txBody>
      </p:sp>
      <p:sp>
        <p:nvSpPr>
          <p:cNvPr id="4" name="Espace réservé de la date 3">
            <a:extLst>
              <a:ext uri="{FF2B5EF4-FFF2-40B4-BE49-F238E27FC236}">
                <a16:creationId xmlns:a16="http://schemas.microsoft.com/office/drawing/2014/main" id="{30C380B1-C45A-EAB4-1174-1D70489E5455}"/>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E6D70A94-1F1A-E7BC-9E90-E63730A86B65}"/>
              </a:ext>
            </a:extLst>
          </p:cNvPr>
          <p:cNvSpPr>
            <a:spLocks noGrp="1"/>
          </p:cNvSpPr>
          <p:nvPr>
            <p:ph type="sldNum" sz="quarter" idx="4"/>
          </p:nvPr>
        </p:nvSpPr>
        <p:spPr/>
        <p:txBody>
          <a:bodyPr/>
          <a:lstStyle/>
          <a:p>
            <a:fld id="{93954E36-B195-4A0A-A530-CE34383C1F85}" type="slidenum">
              <a:rPr lang="fr-CH" smtClean="0"/>
              <a:pPr/>
              <a:t>9</a:t>
            </a:fld>
            <a:endParaRPr lang="fr-CH" dirty="0"/>
          </a:p>
        </p:txBody>
      </p:sp>
      <p:sp>
        <p:nvSpPr>
          <p:cNvPr id="6" name="Espace réservé du pied de page 5">
            <a:extLst>
              <a:ext uri="{FF2B5EF4-FFF2-40B4-BE49-F238E27FC236}">
                <a16:creationId xmlns:a16="http://schemas.microsoft.com/office/drawing/2014/main" id="{1BBF5D6F-6103-F58F-DA8B-F326E9280B32}"/>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Picture 8" descr="CINQ A SEPT «Les infirmier·e·s praticien·ne·s spécialisé·e·s (IPS)» -  Institut et Haute Ecole de la Santé La Source">
            <a:extLst>
              <a:ext uri="{FF2B5EF4-FFF2-40B4-BE49-F238E27FC236}">
                <a16:creationId xmlns:a16="http://schemas.microsoft.com/office/drawing/2014/main" id="{DE73DE50-3E19-18D8-934B-40F50EA85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799" y="1284321"/>
            <a:ext cx="1719646" cy="14588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umeurs thoraciques: infirmiers spécialisés – Centres interdisciplinaires  d'oncologie">
            <a:extLst>
              <a:ext uri="{FF2B5EF4-FFF2-40B4-BE49-F238E27FC236}">
                <a16:creationId xmlns:a16="http://schemas.microsoft.com/office/drawing/2014/main" id="{D2546438-36D5-5F2D-B956-B35000E63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007" y="3777660"/>
            <a:ext cx="2928438" cy="85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6769"/>
      </p:ext>
    </p:extLst>
  </p:cSld>
  <p:clrMapOvr>
    <a:masterClrMapping/>
  </p:clrMapOvr>
</p:sld>
</file>

<file path=ppt/theme/theme1.xml><?xml version="1.0" encoding="utf-8"?>
<a:theme xmlns:a="http://schemas.openxmlformats.org/drawingml/2006/main" name="Modèle Unil-FBM CHUV">
  <a:themeElements>
    <a:clrScheme name="Unil_Bleu">
      <a:dk1>
        <a:srgbClr val="000000"/>
      </a:dk1>
      <a:lt1>
        <a:sysClr val="window" lastClr="FFFFFF"/>
      </a:lt1>
      <a:dk2>
        <a:srgbClr val="0076AF"/>
      </a:dk2>
      <a:lt2>
        <a:srgbClr val="0076AF"/>
      </a:lt2>
      <a:accent1>
        <a:srgbClr val="34AAA9"/>
      </a:accent1>
      <a:accent2>
        <a:srgbClr val="2D1957"/>
      </a:accent2>
      <a:accent3>
        <a:srgbClr val="00A0D6"/>
      </a:accent3>
      <a:accent4>
        <a:srgbClr val="006852"/>
      </a:accent4>
      <a:accent5>
        <a:srgbClr val="003953"/>
      </a:accent5>
      <a:accent6>
        <a:srgbClr val="405694"/>
      </a:accent6>
      <a:hlink>
        <a:srgbClr val="6C1869"/>
      </a:hlink>
      <a:folHlink>
        <a:srgbClr val="439EC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 Unil.potx</Template>
  <TotalTime>0</TotalTime>
  <Words>1582</Words>
  <Application>Microsoft Office PowerPoint</Application>
  <PresentationFormat>Affichage à l'écran (16:9)</PresentationFormat>
  <Paragraphs>169</Paragraphs>
  <Slides>13</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Calibri Light</vt:lpstr>
      <vt:lpstr>Courier New</vt:lpstr>
      <vt:lpstr>Söhne</vt:lpstr>
      <vt:lpstr>Wingdings</vt:lpstr>
      <vt:lpstr>Modèle Unil-FBM CHUV</vt:lpstr>
      <vt:lpstr>Présentation PowerPoint</vt:lpstr>
      <vt:lpstr>Advanced Nursing Practice : Zwei Rollen</vt:lpstr>
      <vt:lpstr>Ausbildung Advanced Nursing Practice (PIA)</vt:lpstr>
      <vt:lpstr>Pflegeexperten ANP (ICS)</vt:lpstr>
      <vt:lpstr>Pflegeexperten ANP (ICS)</vt:lpstr>
      <vt:lpstr>Présentation PowerPoint</vt:lpstr>
      <vt:lpstr>Potential des Pflegeexperten ANP (ICS)</vt:lpstr>
      <vt:lpstr>Nurse Practitioner (IPS)</vt:lpstr>
      <vt:lpstr>Nurse Practitioner (IPS)</vt:lpstr>
      <vt:lpstr>Rechtlicher Rahmen - Artikel 124b LSP Vaudoise</vt:lpstr>
      <vt:lpstr>Présentation PowerPoint</vt:lpstr>
      <vt:lpstr>Potential des Nurse Practitioner  (IPS)</vt:lpstr>
      <vt:lpstr>Présentation PowerPoint</vt:lpstr>
    </vt:vector>
  </TitlesOfParts>
  <Company>UNIL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Jacqueline Frey</dc:creator>
  <cp:lastModifiedBy>Eicher Manuela</cp:lastModifiedBy>
  <cp:revision>321</cp:revision>
  <cp:lastPrinted>2024-09-11T11:02:55Z</cp:lastPrinted>
  <dcterms:created xsi:type="dcterms:W3CDTF">2013-12-16T07:11:10Z</dcterms:created>
  <dcterms:modified xsi:type="dcterms:W3CDTF">2024-09-30T12:04:22Z</dcterms:modified>
</cp:coreProperties>
</file>