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heme/theme2.xml" ContentType="application/vnd.openxmlformats-officedocument.them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1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48" r:id="rId1"/>
  </p:sldMasterIdLst>
  <p:notesMasterIdLst>
    <p:notesMasterId r:id="rId26"/>
  </p:notesMasterIdLst>
  <p:sldIdLst>
    <p:sldId id="353" r:id="rId2"/>
    <p:sldId id="395" r:id="rId3"/>
    <p:sldId id="369" r:id="rId4"/>
    <p:sldId id="414" r:id="rId5"/>
    <p:sldId id="393" r:id="rId6"/>
    <p:sldId id="391" r:id="rId7"/>
    <p:sldId id="407" r:id="rId8"/>
    <p:sldId id="415" r:id="rId9"/>
    <p:sldId id="425" r:id="rId10"/>
    <p:sldId id="426" r:id="rId11"/>
    <p:sldId id="427" r:id="rId12"/>
    <p:sldId id="318" r:id="rId13"/>
    <p:sldId id="420" r:id="rId14"/>
    <p:sldId id="321" r:id="rId15"/>
    <p:sldId id="378" r:id="rId16"/>
    <p:sldId id="557" r:id="rId17"/>
    <p:sldId id="418" r:id="rId18"/>
    <p:sldId id="419" r:id="rId19"/>
    <p:sldId id="421" r:id="rId20"/>
    <p:sldId id="423" r:id="rId21"/>
    <p:sldId id="422" r:id="rId22"/>
    <p:sldId id="424" r:id="rId23"/>
    <p:sldId id="417" r:id="rId24"/>
    <p:sldId id="368" r:id="rId25"/>
  </p:sldIdLst>
  <p:sldSz cx="9144000" cy="6858000" type="screen4x3"/>
  <p:notesSz cx="6797675" cy="9926638"/>
  <p:custDataLst>
    <p:tags r:id="rId27"/>
  </p:custDataLst>
  <p:defaultTextStyle>
    <a:defPPr>
      <a:defRPr lang="de-DE"/>
    </a:defPPr>
    <a:lvl1pPr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ctr" defTabSz="45720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>
          <p15:clr>
            <a:srgbClr val="A4A3A4"/>
          </p15:clr>
        </p15:guide>
        <p15:guide id="2" orient="horz" pos="442">
          <p15:clr>
            <a:srgbClr val="A4A3A4"/>
          </p15:clr>
        </p15:guide>
        <p15:guide id="3" orient="horz" pos="1026">
          <p15:clr>
            <a:srgbClr val="A4A3A4"/>
          </p15:clr>
        </p15:guide>
        <p15:guide id="4" orient="horz">
          <p15:clr>
            <a:srgbClr val="A4A3A4"/>
          </p15:clr>
        </p15:guide>
        <p15:guide id="5" orient="horz" pos="197">
          <p15:clr>
            <a:srgbClr val="A4A3A4"/>
          </p15:clr>
        </p15:guide>
        <p15:guide id="6" orient="horz" pos="3786">
          <p15:clr>
            <a:srgbClr val="A4A3A4"/>
          </p15:clr>
        </p15:guide>
        <p15:guide id="7" pos="5489">
          <p15:clr>
            <a:srgbClr val="A4A3A4"/>
          </p15:clr>
        </p15:guide>
        <p15:guide id="8" pos="2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rlet Emilia" initials="VE" lastIdx="2" clrIdx="0">
    <p:extLst>
      <p:ext uri="{19B8F6BF-5375-455C-9EA6-DF929625EA0E}">
        <p15:presenceInfo xmlns:p15="http://schemas.microsoft.com/office/powerpoint/2012/main" userId="S-1-5-21-2057967664-228095481-798045042-964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B1889"/>
    <a:srgbClr val="97233F"/>
    <a:srgbClr val="002C77"/>
    <a:srgbClr val="333333"/>
    <a:srgbClr val="00A0DB"/>
    <a:srgbClr val="BFDBFD"/>
    <a:srgbClr val="AED1FC"/>
    <a:srgbClr val="A3CBFB"/>
    <a:srgbClr val="0A74F4"/>
    <a:srgbClr val="889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6" autoAdjust="0"/>
    <p:restoredTop sz="94611" autoAdjust="0"/>
  </p:normalViewPr>
  <p:slideViewPr>
    <p:cSldViewPr snapToObjects="1" showGuides="1">
      <p:cViewPr varScale="1">
        <p:scale>
          <a:sx n="114" d="100"/>
          <a:sy n="114" d="100"/>
        </p:scale>
        <p:origin x="1908" y="102"/>
      </p:cViewPr>
      <p:guideLst>
        <p:guide orient="horz" pos="4110"/>
        <p:guide orient="horz" pos="442"/>
        <p:guide orient="horz" pos="1026"/>
        <p:guide orient="horz"/>
        <p:guide orient="horz" pos="197"/>
        <p:guide orient="horz" pos="3786"/>
        <p:guide pos="5489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34" charset="0"/>
              </a:defRPr>
            </a:lvl1pPr>
          </a:lstStyle>
          <a:p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032694F-FD2E-45AC-9D43-536C462D8729}" type="datetime1">
              <a:rPr lang="fr-CH" smtClean="0"/>
              <a:pPr/>
              <a:t>07.02.2024</a:t>
            </a:fld>
            <a:endParaRPr lang="fr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CH"/>
              <a:t>Textmasterformate durch Klicken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itchFamily="34" charset="0"/>
              </a:defRPr>
            </a:lvl1pPr>
          </a:lstStyle>
          <a:p>
            <a:endParaRPr lang="fr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C1870A02-3A71-4083-BCC0-4D14A98E74AD}" type="slidenum">
              <a:rPr lang="fr-CH" smtClean="0"/>
              <a:pPr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38272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dirty="0"/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049294-DB17-4029-A513-C1869F63CAA3}" type="slidenum">
              <a:rPr lang="fr-CH" smtClean="0"/>
              <a:pPr/>
              <a:t>1</a:t>
            </a:fld>
            <a:endParaRPr lang="fr-CH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70A02-3A71-4083-BCC0-4D14A98E74AD}" type="slidenum">
              <a:rPr lang="fr-CH" smtClean="0"/>
              <a:pPr/>
              <a:t>14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97085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92213" y="1352550"/>
            <a:ext cx="4527550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Organismes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quarantaine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prioritaires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S’attaquer de la manière la plus urgente parce qu’elle est susceptible de causer les dommages économiques, sociaux et environnementaux les plus graves dans le CH ou l’UE. Définition selon </a:t>
            </a:r>
            <a:r>
              <a:rPr lang="fr-FR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OSaVé</a:t>
            </a:r>
            <a:r>
              <a:rPr lang="fr-FR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6286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1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2" Type="http://schemas.openxmlformats.org/officeDocument/2006/relationships/tags" Target="../tags/tag67.xml"/><Relationship Id="rId16" Type="http://schemas.openxmlformats.org/officeDocument/2006/relationships/oleObject" Target="../embeddings/oleObject13.bin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5" Type="http://schemas.openxmlformats.org/officeDocument/2006/relationships/tags" Target="../tags/tag70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75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5" Type="http://schemas.openxmlformats.org/officeDocument/2006/relationships/tags" Target="../tags/tag84.xml"/><Relationship Id="rId10" Type="http://schemas.openxmlformats.org/officeDocument/2006/relationships/tags" Target="../tags/tag89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oleObject" Target="../embeddings/oleObject14.bin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oleObject" Target="../embeddings/oleObject15.bin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96.xml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10" Type="http://schemas.openxmlformats.org/officeDocument/2006/relationships/oleObject" Target="../embeddings/oleObject16.bin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tags" Target="../tags/tag11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oleObject" Target="../embeddings/oleObject18.bin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5" Type="http://schemas.openxmlformats.org/officeDocument/2006/relationships/tags" Target="../tags/tag120.xml"/><Relationship Id="rId10" Type="http://schemas.openxmlformats.org/officeDocument/2006/relationships/tags" Target="../tags/tag125.xml"/><Relationship Id="rId4" Type="http://schemas.openxmlformats.org/officeDocument/2006/relationships/tags" Target="../tags/tag119.xml"/><Relationship Id="rId9" Type="http://schemas.openxmlformats.org/officeDocument/2006/relationships/tags" Target="../tags/tag12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9.bin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3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tags" Target="../tags/tag51.xml"/><Relationship Id="rId3" Type="http://schemas.openxmlformats.org/officeDocument/2006/relationships/tags" Target="../tags/tag36.xml"/><Relationship Id="rId21" Type="http://schemas.openxmlformats.org/officeDocument/2006/relationships/tags" Target="../tags/tag54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tags" Target="../tags/tag50.xml"/><Relationship Id="rId2" Type="http://schemas.openxmlformats.org/officeDocument/2006/relationships/tags" Target="../tags/tag35.xml"/><Relationship Id="rId16" Type="http://schemas.openxmlformats.org/officeDocument/2006/relationships/tags" Target="../tags/tag49.xml"/><Relationship Id="rId20" Type="http://schemas.openxmlformats.org/officeDocument/2006/relationships/tags" Target="../tags/tag53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24" Type="http://schemas.openxmlformats.org/officeDocument/2006/relationships/oleObject" Target="../embeddings/oleObject9.bin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23" Type="http://schemas.openxmlformats.org/officeDocument/2006/relationships/slideMaster" Target="../slideMasters/slideMaster1.xml"/><Relationship Id="rId10" Type="http://schemas.openxmlformats.org/officeDocument/2006/relationships/tags" Target="../tags/tag43.xml"/><Relationship Id="rId19" Type="http://schemas.openxmlformats.org/officeDocument/2006/relationships/tags" Target="../tags/tag52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Relationship Id="rId22" Type="http://schemas.openxmlformats.org/officeDocument/2006/relationships/tags" Target="../tags/tag5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1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Title Placeholder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455613" y="1548000"/>
            <a:ext cx="8289925" cy="948978"/>
          </a:xfrm>
        </p:spPr>
        <p:txBody>
          <a:bodyPr/>
          <a:lstStyle>
            <a:lvl1pPr>
              <a:lnSpc>
                <a:spcPts val="3700"/>
              </a:lnSpc>
              <a:defRPr sz="3200" smtClean="0">
                <a:latin typeface="Arial" charset="0"/>
              </a:defRPr>
            </a:lvl1pPr>
          </a:lstStyle>
          <a:p>
            <a:r>
              <a:rPr lang="fr-CH" dirty="0"/>
              <a:t>Cliquer pour insérer un titre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44037" name="Text Placeholder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455613" y="3564000"/>
            <a:ext cx="8289925" cy="274638"/>
          </a:xfrm>
        </p:spPr>
        <p:txBody>
          <a:bodyPr/>
          <a:lstStyle>
            <a:lvl1pPr>
              <a:defRPr sz="1800" smtClean="0">
                <a:latin typeface="Arial" charset="0"/>
              </a:defRPr>
            </a:lvl1pPr>
          </a:lstStyle>
          <a:p>
            <a:r>
              <a:rPr lang="fr-CH" dirty="0"/>
              <a:t>Cliquer pour insérer un sous-titre</a:t>
            </a:r>
          </a:p>
        </p:txBody>
      </p:sp>
      <p:pic>
        <p:nvPicPr>
          <p:cNvPr id="13" name="Picture 12" descr="logo_etat_FR_vers_compacte.jp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68000" y="417600"/>
            <a:ext cx="1584000" cy="60778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>
            <p:custDataLst>
              <p:tags r:id="rId4"/>
            </p:custDataLst>
          </p:nvPr>
        </p:nvSpPr>
        <p:spPr>
          <a:xfrm>
            <a:off x="2514600" y="363600"/>
            <a:ext cx="5164138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35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1" dirty="0" err="1"/>
              <a:t>Grangeneuve</a:t>
            </a:r>
            <a:endParaRPr lang="fr-CH" sz="1000" b="1" dirty="0"/>
          </a:p>
          <a:p>
            <a:pPr algn="l">
              <a:lnSpc>
                <a:spcPts val="135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baseline="0" dirty="0"/>
              <a:t>Institut agricole de l’Etat de Fribourg IAG</a:t>
            </a:r>
            <a:endParaRPr lang="fr-CH" sz="1000" b="0" i="0" dirty="0"/>
          </a:p>
          <a:p>
            <a:pPr algn="l">
              <a:lnSpc>
                <a:spcPts val="135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Landwirtschaftliches</a:t>
            </a:r>
            <a:r>
              <a:rPr lang="fr-CH" sz="1000" b="0" i="0" baseline="0" dirty="0"/>
              <a:t> Institut des Kantons Freiburg LIG</a:t>
            </a:r>
            <a:endParaRPr lang="fr-CH" sz="1000" b="0" i="0" dirty="0"/>
          </a:p>
        </p:txBody>
      </p:sp>
      <p:sp>
        <p:nvSpPr>
          <p:cNvPr id="10" name="TextBox 9"/>
          <p:cNvSpPr txBox="1"/>
          <p:nvPr userDrawn="1">
            <p:custDataLst>
              <p:tags r:id="rId5"/>
            </p:custDataLst>
          </p:nvPr>
        </p:nvSpPr>
        <p:spPr>
          <a:xfrm>
            <a:off x="468000" y="6147687"/>
            <a:ext cx="5354638" cy="49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30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—</a:t>
            </a:r>
          </a:p>
          <a:p>
            <a:pPr algn="l">
              <a:lnSpc>
                <a:spcPts val="130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Direction des institutions, de l’agriculture et des forêts </a:t>
            </a:r>
            <a:r>
              <a:rPr lang="fr-CH" sz="1000" b="1" dirty="0"/>
              <a:t>DIAF</a:t>
            </a:r>
          </a:p>
          <a:p>
            <a:pPr algn="l">
              <a:lnSpc>
                <a:spcPts val="130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Direktion der Institutionen und der Land- und Forstwirtschaft</a:t>
            </a:r>
            <a:r>
              <a:rPr lang="fr-CH" sz="1000" b="0" i="0" baseline="0" dirty="0"/>
              <a:t> </a:t>
            </a:r>
            <a:r>
              <a:rPr lang="fr-CH" sz="1000" b="1" i="0" dirty="0"/>
              <a:t>DILF</a:t>
            </a:r>
            <a:endParaRPr lang="fr-CH" sz="1000" b="0" i="0" dirty="0"/>
          </a:p>
        </p:txBody>
      </p:sp>
      <p:cxnSp>
        <p:nvCxnSpPr>
          <p:cNvPr id="8" name="Straight Connector 7"/>
          <p:cNvCxnSpPr/>
          <p:nvPr userDrawn="1">
            <p:custDataLst>
              <p:tags r:id="rId6"/>
            </p:custDataLst>
          </p:nvPr>
        </p:nvCxnSpPr>
        <p:spPr>
          <a:xfrm>
            <a:off x="450000" y="1263600"/>
            <a:ext cx="8244000" cy="1588"/>
          </a:xfrm>
          <a:prstGeom prst="line">
            <a:avLst/>
          </a:prstGeom>
          <a:ln w="12700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Foto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/>
          <p:cNvSpPr>
            <a:spLocks noGrp="1"/>
          </p:cNvSpPr>
          <p:nvPr>
            <p:ph type="pic" sz="quarter" idx="14"/>
            <p:custDataLst>
              <p:tags r:id="rId1"/>
            </p:custDataLst>
          </p:nvPr>
        </p:nvSpPr>
        <p:spPr>
          <a:xfrm>
            <a:off x="457199" y="1766400"/>
            <a:ext cx="8242301" cy="307777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CH"/>
              <a:t>Titel bearbeiten</a:t>
            </a:r>
            <a:br>
              <a:rPr lang="fr-CH"/>
            </a:br>
            <a:r>
              <a:rPr lang="fr-CH"/>
              <a:t>—</a:t>
            </a:r>
            <a:endParaRPr lang="fr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457200" y="1327200"/>
            <a:ext cx="8242300" cy="369332"/>
          </a:xfrm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457200" y="1371600"/>
            <a:ext cx="4032000" cy="4644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5" name="Bildplatzhalter 3"/>
          <p:cNvSpPr>
            <a:spLocks noGrp="1"/>
          </p:cNvSpPr>
          <p:nvPr>
            <p:ph type="pic" sz="quarter" idx="11"/>
          </p:nvPr>
        </p:nvSpPr>
        <p:spPr>
          <a:xfrm>
            <a:off x="4667500" y="1371600"/>
            <a:ext cx="4032000" cy="4644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CH"/>
              <a:t>Titel bearbeiten</a:t>
            </a:r>
            <a:br>
              <a:rPr lang="fr-CH"/>
            </a:br>
            <a:r>
              <a:rPr lang="fr-CH"/>
              <a:t>—</a:t>
            </a:r>
            <a:endParaRPr lang="fr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457200" y="2407920"/>
            <a:ext cx="8242300" cy="1846659"/>
          </a:xfrm>
        </p:spPr>
        <p:txBody>
          <a:bodyPr wrap="square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457200" y="1327200"/>
            <a:ext cx="8242300" cy="369332"/>
          </a:xfrm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rozess 6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kt 26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0" imgH="0" progId="">
                  <p:embed/>
                </p:oleObj>
              </mc:Choice>
              <mc:Fallback>
                <p:oleObj name="think-cell Slide" r:id="rId1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CH"/>
              <a:t>Titel bearbeiten</a:t>
            </a:r>
            <a:br>
              <a:rPr lang="fr-CH"/>
            </a:br>
            <a:r>
              <a:rPr lang="fr-CH"/>
              <a:t>—</a:t>
            </a:r>
            <a:endParaRPr lang="fr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573226" y="2373243"/>
            <a:ext cx="1260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>
          <a:xfrm>
            <a:off x="573226" y="3113577"/>
            <a:ext cx="1260000" cy="1538883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15" hasCustomPrompt="1"/>
            <p:custDataLst>
              <p:tags r:id="rId4"/>
            </p:custDataLst>
          </p:nvPr>
        </p:nvSpPr>
        <p:spPr>
          <a:xfrm>
            <a:off x="2032186" y="2373243"/>
            <a:ext cx="1260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16" hasCustomPrompt="1"/>
            <p:custDataLst>
              <p:tags r:id="rId5"/>
            </p:custDataLst>
          </p:nvPr>
        </p:nvSpPr>
        <p:spPr>
          <a:xfrm>
            <a:off x="2032186" y="3113577"/>
            <a:ext cx="1260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 dirty="0" err="1"/>
              <a:t>Titel</a:t>
            </a:r>
            <a:endParaRPr lang="fr-CH" dirty="0"/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3363702" y="2373243"/>
            <a:ext cx="1260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8" hasCustomPrompt="1"/>
            <p:custDataLst>
              <p:tags r:id="rId7"/>
            </p:custDataLst>
          </p:nvPr>
        </p:nvSpPr>
        <p:spPr>
          <a:xfrm>
            <a:off x="3363702" y="3113577"/>
            <a:ext cx="1260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9" hasCustomPrompt="1"/>
            <p:custDataLst>
              <p:tags r:id="rId8"/>
            </p:custDataLst>
          </p:nvPr>
        </p:nvSpPr>
        <p:spPr>
          <a:xfrm>
            <a:off x="4695218" y="2373243"/>
            <a:ext cx="1260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20" hasCustomPrompt="1"/>
            <p:custDataLst>
              <p:tags r:id="rId9"/>
            </p:custDataLst>
          </p:nvPr>
        </p:nvSpPr>
        <p:spPr>
          <a:xfrm>
            <a:off x="4695218" y="3113577"/>
            <a:ext cx="1260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1" hasCustomPrompt="1"/>
            <p:custDataLst>
              <p:tags r:id="rId10"/>
            </p:custDataLst>
          </p:nvPr>
        </p:nvSpPr>
        <p:spPr>
          <a:xfrm>
            <a:off x="6026733" y="2373243"/>
            <a:ext cx="1260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2" hasCustomPrompt="1"/>
            <p:custDataLst>
              <p:tags r:id="rId11"/>
            </p:custDataLst>
          </p:nvPr>
        </p:nvSpPr>
        <p:spPr>
          <a:xfrm>
            <a:off x="6026733" y="3113577"/>
            <a:ext cx="1260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23" hasCustomPrompt="1"/>
            <p:custDataLst>
              <p:tags r:id="rId12"/>
            </p:custDataLst>
          </p:nvPr>
        </p:nvSpPr>
        <p:spPr>
          <a:xfrm>
            <a:off x="7358248" y="2373243"/>
            <a:ext cx="1260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 hasCustomPrompt="1"/>
            <p:custDataLst>
              <p:tags r:id="rId13"/>
            </p:custDataLst>
          </p:nvPr>
        </p:nvSpPr>
        <p:spPr>
          <a:xfrm>
            <a:off x="7358248" y="3113577"/>
            <a:ext cx="1260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8" name="Textplatzhalter 9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457200" y="1327200"/>
            <a:ext cx="8242300" cy="369332"/>
          </a:xfrm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rozess 5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kt 3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0" imgH="0" progId="">
                  <p:embed/>
                </p:oleObj>
              </mc:Choice>
              <mc:Fallback>
                <p:oleObj name="think-cell Slide" r:id="rId14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573226" y="2373243"/>
            <a:ext cx="1512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>
          <a:xfrm>
            <a:off x="573226" y="3113577"/>
            <a:ext cx="1519237" cy="1231106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2307236" y="2373243"/>
            <a:ext cx="1512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8" hasCustomPrompt="1"/>
            <p:custDataLst>
              <p:tags r:id="rId4"/>
            </p:custDataLst>
          </p:nvPr>
        </p:nvSpPr>
        <p:spPr>
          <a:xfrm>
            <a:off x="2307236" y="3113577"/>
            <a:ext cx="1512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 dirty="0" err="1"/>
              <a:t>Titel</a:t>
            </a:r>
            <a:endParaRPr lang="fr-CH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9" hasCustomPrompt="1"/>
            <p:custDataLst>
              <p:tags r:id="rId5"/>
            </p:custDataLst>
          </p:nvPr>
        </p:nvSpPr>
        <p:spPr>
          <a:xfrm>
            <a:off x="3929319" y="2373243"/>
            <a:ext cx="1440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20" hasCustomPrompt="1"/>
            <p:custDataLst>
              <p:tags r:id="rId6"/>
            </p:custDataLst>
          </p:nvPr>
        </p:nvSpPr>
        <p:spPr>
          <a:xfrm>
            <a:off x="3929319" y="3113577"/>
            <a:ext cx="1440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1" hasCustomPrompt="1"/>
            <p:custDataLst>
              <p:tags r:id="rId7"/>
            </p:custDataLst>
          </p:nvPr>
        </p:nvSpPr>
        <p:spPr>
          <a:xfrm>
            <a:off x="5479402" y="2373243"/>
            <a:ext cx="1512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2" hasCustomPrompt="1"/>
            <p:custDataLst>
              <p:tags r:id="rId8"/>
            </p:custDataLst>
          </p:nvPr>
        </p:nvSpPr>
        <p:spPr>
          <a:xfrm>
            <a:off x="5479402" y="3113577"/>
            <a:ext cx="1512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23" hasCustomPrompt="1"/>
            <p:custDataLst>
              <p:tags r:id="rId9"/>
            </p:custDataLst>
          </p:nvPr>
        </p:nvSpPr>
        <p:spPr>
          <a:xfrm>
            <a:off x="7101486" y="2373243"/>
            <a:ext cx="1512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 hasCustomPrompt="1"/>
            <p:custDataLst>
              <p:tags r:id="rId10"/>
            </p:custDataLst>
          </p:nvPr>
        </p:nvSpPr>
        <p:spPr>
          <a:xfrm>
            <a:off x="7101486" y="3113577"/>
            <a:ext cx="1512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8" name="Titel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/>
              <a:t>Titel bearbeiten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29" name="Textplatzhalter 9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457200" y="1327200"/>
            <a:ext cx="8242300" cy="369332"/>
          </a:xfrm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rozess 4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kt 27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0" imgH="0" progId="">
                  <p:embed/>
                </p:oleObj>
              </mc:Choice>
              <mc:Fallback>
                <p:oleObj name="think-cell Slide" r:id="rId12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platzhalter 7"/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>
          <a:xfrm>
            <a:off x="573226" y="3113577"/>
            <a:ext cx="1872000" cy="1231106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20" hasCustomPrompt="1"/>
            <p:custDataLst>
              <p:tags r:id="rId2"/>
            </p:custDataLst>
          </p:nvPr>
        </p:nvSpPr>
        <p:spPr>
          <a:xfrm>
            <a:off x="2683200" y="3113577"/>
            <a:ext cx="1872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2" hasCustomPrompt="1"/>
            <p:custDataLst>
              <p:tags r:id="rId3"/>
            </p:custDataLst>
          </p:nvPr>
        </p:nvSpPr>
        <p:spPr>
          <a:xfrm>
            <a:off x="4684244" y="3113577"/>
            <a:ext cx="1872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6685288" y="3113577"/>
            <a:ext cx="1872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 hasCustomPrompt="1"/>
            <p:custDataLst>
              <p:tags r:id="rId5"/>
            </p:custDataLst>
          </p:nvPr>
        </p:nvSpPr>
        <p:spPr>
          <a:xfrm>
            <a:off x="573226" y="2373243"/>
            <a:ext cx="1872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 err="1"/>
              <a:t>Titel</a:t>
            </a:r>
            <a:endParaRPr lang="fr-CH" dirty="0"/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19" hasCustomPrompt="1"/>
            <p:custDataLst>
              <p:tags r:id="rId6"/>
            </p:custDataLst>
          </p:nvPr>
        </p:nvSpPr>
        <p:spPr>
          <a:xfrm>
            <a:off x="2683200" y="2373243"/>
            <a:ext cx="1872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1" hasCustomPrompt="1"/>
            <p:custDataLst>
              <p:tags r:id="rId7"/>
            </p:custDataLst>
          </p:nvPr>
        </p:nvSpPr>
        <p:spPr>
          <a:xfrm>
            <a:off x="4684244" y="2373243"/>
            <a:ext cx="1872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  <p:custDataLst>
              <p:tags r:id="rId8"/>
            </p:custDataLst>
          </p:nvPr>
        </p:nvSpPr>
        <p:spPr>
          <a:xfrm>
            <a:off x="6685288" y="2373243"/>
            <a:ext cx="1872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/>
              <a:t>Titel bearbeiten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26" name="Textplatzhalter 9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457200" y="1327200"/>
            <a:ext cx="8242300" cy="369332"/>
          </a:xfrm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rozess 3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0" imgH="0" progId="">
                  <p:embed/>
                </p:oleObj>
              </mc:Choice>
              <mc:Fallback>
                <p:oleObj name="think-cell Slide" r:id="rId10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573226" y="2373243"/>
            <a:ext cx="2592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>
          <a:xfrm>
            <a:off x="573226" y="3113577"/>
            <a:ext cx="2592000" cy="923330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1" hasCustomPrompt="1"/>
            <p:custDataLst>
              <p:tags r:id="rId3"/>
            </p:custDataLst>
          </p:nvPr>
        </p:nvSpPr>
        <p:spPr>
          <a:xfrm>
            <a:off x="3383379" y="2373243"/>
            <a:ext cx="2592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2" hasCustomPrompt="1"/>
            <p:custDataLst>
              <p:tags r:id="rId4"/>
            </p:custDataLst>
          </p:nvPr>
        </p:nvSpPr>
        <p:spPr>
          <a:xfrm>
            <a:off x="3383379" y="3113577"/>
            <a:ext cx="2592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 dirty="0" err="1"/>
              <a:t>Titel</a:t>
            </a:r>
            <a:endParaRPr lang="fr-CH" dirty="0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23" hasCustomPrompt="1"/>
            <p:custDataLst>
              <p:tags r:id="rId5"/>
            </p:custDataLst>
          </p:nvPr>
        </p:nvSpPr>
        <p:spPr>
          <a:xfrm>
            <a:off x="6047204" y="2373243"/>
            <a:ext cx="2592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 hasCustomPrompt="1"/>
            <p:custDataLst>
              <p:tags r:id="rId6"/>
            </p:custDataLst>
          </p:nvPr>
        </p:nvSpPr>
        <p:spPr>
          <a:xfrm>
            <a:off x="6047204" y="3113577"/>
            <a:ext cx="25920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/>
              <a:t>Titel bearbeiten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457200" y="1327200"/>
            <a:ext cx="8242300" cy="369332"/>
          </a:xfrm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rozess 2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573226" y="2373243"/>
            <a:ext cx="40320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 err="1"/>
              <a:t>Titel</a:t>
            </a:r>
            <a:endParaRPr lang="fr-CH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>
          <a:xfrm>
            <a:off x="573226" y="3113577"/>
            <a:ext cx="4032000" cy="615553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714876" y="2373243"/>
            <a:ext cx="38608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4714876" y="3113577"/>
            <a:ext cx="3860800" cy="307777"/>
          </a:xfrm>
        </p:spPr>
        <p:txBody>
          <a:bodyPr wrap="square">
            <a:spAutoFit/>
          </a:bodyPr>
          <a:lstStyle>
            <a:lvl1pPr>
              <a:defRPr b="0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/>
              <a:t>Titel bearbeiten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457200" y="1327200"/>
            <a:ext cx="8242300" cy="369332"/>
          </a:xfrm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Zeit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kt 43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0" imgH="0" progId="">
                  <p:embed/>
                </p:oleObj>
              </mc:Choice>
              <mc:Fallback>
                <p:oleObj name="think-cell Slide" r:id="rId13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platzhalter 7"/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457200" y="2126400"/>
            <a:ext cx="2386012" cy="246221"/>
          </a:xfr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pPr lvl="0"/>
            <a:r>
              <a:rPr lang="fr-CH" dirty="0" err="1"/>
              <a:t>Titel</a:t>
            </a:r>
            <a:endParaRPr lang="fr-CH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>
          <a:xfrm>
            <a:off x="457199" y="2492375"/>
            <a:ext cx="2386013" cy="492443"/>
          </a:xfrm>
        </p:spPr>
        <p:txBody>
          <a:bodyPr wrap="square">
            <a:spAutoFit/>
          </a:bodyPr>
          <a:lstStyle>
            <a:lvl1pPr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15" hasCustomPrompt="1"/>
            <p:custDataLst>
              <p:tags r:id="rId3"/>
            </p:custDataLst>
          </p:nvPr>
        </p:nvSpPr>
        <p:spPr>
          <a:xfrm>
            <a:off x="2965451" y="2126400"/>
            <a:ext cx="954088" cy="246221"/>
          </a:xfr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2965450" y="1766400"/>
            <a:ext cx="2320930" cy="246221"/>
          </a:xfr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3921126" y="2126400"/>
            <a:ext cx="954088" cy="246221"/>
          </a:xfr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9" hasCustomPrompt="1"/>
            <p:custDataLst>
              <p:tags r:id="rId6"/>
            </p:custDataLst>
          </p:nvPr>
        </p:nvSpPr>
        <p:spPr>
          <a:xfrm>
            <a:off x="4873626" y="2126400"/>
            <a:ext cx="954088" cy="246221"/>
          </a:xfr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1" hasCustomPrompt="1"/>
            <p:custDataLst>
              <p:tags r:id="rId7"/>
            </p:custDataLst>
          </p:nvPr>
        </p:nvSpPr>
        <p:spPr>
          <a:xfrm>
            <a:off x="5832476" y="2126400"/>
            <a:ext cx="954088" cy="246221"/>
          </a:xfr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23" hasCustomPrompt="1"/>
            <p:custDataLst>
              <p:tags r:id="rId8"/>
            </p:custDataLst>
          </p:nvPr>
        </p:nvSpPr>
        <p:spPr>
          <a:xfrm>
            <a:off x="6786564" y="2126400"/>
            <a:ext cx="954088" cy="246221"/>
          </a:xfr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24" hasCustomPrompt="1"/>
            <p:custDataLst>
              <p:tags r:id="rId9"/>
            </p:custDataLst>
          </p:nvPr>
        </p:nvSpPr>
        <p:spPr>
          <a:xfrm>
            <a:off x="7745412" y="2126400"/>
            <a:ext cx="954088" cy="246221"/>
          </a:xfrm>
        </p:spPr>
        <p:txBody>
          <a:bodyPr wrap="square">
            <a:spAutoFit/>
          </a:bodyPr>
          <a:lstStyle>
            <a:lvl1pPr>
              <a:defRPr sz="1600"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/>
              <a:t>Titel bearbeiten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19" name="Textplatzhalter 9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457200" y="1327200"/>
            <a:ext cx="8242300" cy="369332"/>
          </a:xfrm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" imgW="0" imgH="0" progId="">
                  <p:embed/>
                </p:oleObj>
              </mc:Choice>
              <mc:Fallback>
                <p:oleObj name="think-cell Slide" r:id="rId2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">
                  <p:embed/>
                </p:oleObj>
              </mc:Choice>
              <mc:Fallback>
                <p:oleObj name="think-cell Slide" r:id="rId4" imgW="0" imgH="0" progId="">
                  <p:embed/>
                  <p:pic>
                    <p:nvPicPr>
                      <p:cNvPr id="11" name="Objekt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 userDrawn="1">
            <p:custDataLst>
              <p:tags r:id="rId1"/>
            </p:custDataLst>
          </p:nvPr>
        </p:nvSpPr>
        <p:spPr>
          <a:xfrm>
            <a:off x="468000" y="6147687"/>
            <a:ext cx="5354638" cy="49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30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—</a:t>
            </a:r>
          </a:p>
          <a:p>
            <a:pPr algn="l">
              <a:lnSpc>
                <a:spcPts val="130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Direction des institutions, de l’agriculture et des forêts </a:t>
            </a:r>
            <a:r>
              <a:rPr lang="fr-CH" sz="1000" b="1" dirty="0"/>
              <a:t>DIAF</a:t>
            </a:r>
          </a:p>
          <a:p>
            <a:pPr algn="l">
              <a:lnSpc>
                <a:spcPts val="1300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0" i="0" dirty="0"/>
              <a:t>Direktion der Institutionen und der Land- und Forstwirtschaft</a:t>
            </a:r>
            <a:r>
              <a:rPr lang="fr-CH" sz="1000" b="0" i="0" baseline="0" dirty="0"/>
              <a:t> </a:t>
            </a:r>
            <a:r>
              <a:rPr lang="fr-CH" sz="1000" b="1" i="0" dirty="0"/>
              <a:t>ILFD</a:t>
            </a:r>
            <a:endParaRPr lang="fr-CH" sz="1000" b="0" i="0" dirty="0"/>
          </a:p>
        </p:txBody>
      </p:sp>
      <p:cxnSp>
        <p:nvCxnSpPr>
          <p:cNvPr id="8" name="Straight Connector 7"/>
          <p:cNvCxnSpPr/>
          <p:nvPr userDrawn="1">
            <p:custDataLst>
              <p:tags r:id="rId2"/>
            </p:custDataLst>
          </p:nvPr>
        </p:nvCxnSpPr>
        <p:spPr>
          <a:xfrm>
            <a:off x="450000" y="1263600"/>
            <a:ext cx="8244000" cy="1588"/>
          </a:xfrm>
          <a:prstGeom prst="line">
            <a:avLst/>
          </a:prstGeom>
          <a:ln w="12700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Une image contenant texte, signe, ciel nocturne&#10;&#10;Description générée automatiquement">
            <a:extLst>
              <a:ext uri="{FF2B5EF4-FFF2-40B4-BE49-F238E27FC236}">
                <a16:creationId xmlns:a16="http://schemas.microsoft.com/office/drawing/2014/main" id="{9DD814A4-D28A-4BEA-A75E-D903AA5AB7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5536" y="438943"/>
            <a:ext cx="1524003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53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274637" indent="0">
              <a:buNone/>
              <a:defRPr/>
            </a:lvl3pPr>
            <a:lvl4pPr marL="541337" indent="0">
              <a:buNone/>
              <a:defRPr/>
            </a:lvl4pPr>
          </a:lstStyle>
          <a:p>
            <a:pPr lvl="2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0195DD-00CE-4478-A612-743548125100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8947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0" imgH="0" progId="">
                  <p:embed/>
                </p:oleObj>
              </mc:Choice>
              <mc:Fallback>
                <p:oleObj name="think-cell Slide" r:id="rId4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CH"/>
              <a:t>Titel bearbeiten</a:t>
            </a:r>
            <a:br>
              <a:rPr lang="fr-CH"/>
            </a:br>
            <a:r>
              <a:rPr lang="fr-CH"/>
              <a:t>—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327200"/>
            <a:ext cx="8242300" cy="1692771"/>
          </a:xfrm>
        </p:spPr>
        <p:txBody>
          <a:bodyPr/>
          <a:lstStyle>
            <a:lvl1pPr marL="358775" indent="-358775">
              <a:spcAft>
                <a:spcPct val="50000"/>
              </a:spcAft>
              <a:buClr>
                <a:schemeClr val="tx1"/>
              </a:buClr>
              <a:buFont typeface="Lucida Grande" pitchFamily="-112" charset="0"/>
              <a:buAutoNum type="arabicPeriod"/>
              <a:defRPr/>
            </a:lvl1pPr>
          </a:lstStyle>
          <a:p>
            <a:pPr marL="358775" lvl="0" indent="-358775">
              <a:spcAft>
                <a:spcPct val="50000"/>
              </a:spcAft>
              <a:buClr>
                <a:schemeClr val="tx1"/>
              </a:buClr>
              <a:buFont typeface="Lucida Grande" pitchFamily="-112" charset="0"/>
              <a:buAutoNum type="arabicPeriod"/>
            </a:pPr>
            <a:r>
              <a:rPr lang="fr-FR" b="1">
                <a:latin typeface="Arial" charset="0"/>
              </a:rPr>
              <a:t>Cliquez pour modifier les styles du texte du masque</a:t>
            </a:r>
          </a:p>
          <a:p>
            <a:pPr marL="358775" lvl="1" indent="-358775">
              <a:spcAft>
                <a:spcPct val="50000"/>
              </a:spcAft>
              <a:buClr>
                <a:schemeClr val="tx1"/>
              </a:buClr>
              <a:buFont typeface="Lucida Grande" pitchFamily="-112" charset="0"/>
              <a:buAutoNum type="arabicPeriod"/>
            </a:pPr>
            <a:r>
              <a:rPr lang="fr-FR" b="1">
                <a:latin typeface="Arial" charset="0"/>
              </a:rPr>
              <a:t>Deuxième niveau</a:t>
            </a:r>
          </a:p>
          <a:p>
            <a:pPr marL="358775" lvl="2" indent="-358775">
              <a:spcAft>
                <a:spcPct val="50000"/>
              </a:spcAft>
              <a:buClr>
                <a:schemeClr val="tx1"/>
              </a:buClr>
              <a:buFont typeface="Lucida Grande" pitchFamily="-112" charset="0"/>
              <a:buAutoNum type="arabicPeriod"/>
            </a:pPr>
            <a:r>
              <a:rPr lang="fr-FR" b="1">
                <a:latin typeface="Arial" charset="0"/>
              </a:rPr>
              <a:t>Troisième niveau</a:t>
            </a:r>
          </a:p>
          <a:p>
            <a:pPr marL="358775" lvl="3" indent="-358775">
              <a:spcAft>
                <a:spcPct val="50000"/>
              </a:spcAft>
              <a:buClr>
                <a:schemeClr val="tx1"/>
              </a:buClr>
              <a:buFont typeface="Lucida Grande" pitchFamily="-112" charset="0"/>
              <a:buAutoNum type="arabicPeriod"/>
            </a:pPr>
            <a:r>
              <a:rPr lang="fr-FR" b="1">
                <a:latin typeface="Arial" charset="0"/>
              </a:rPr>
              <a:t>Quatrième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CH"/>
              <a:t>Titel bearbeiten</a:t>
            </a:r>
            <a:br>
              <a:rPr lang="fr-CH"/>
            </a:br>
            <a:r>
              <a:rPr lang="fr-CH"/>
              <a:t>—</a:t>
            </a:r>
            <a:endParaRPr lang="fr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457200" y="1767141"/>
            <a:ext cx="8242300" cy="1846659"/>
          </a:xfrm>
        </p:spPr>
        <p:txBody>
          <a:bodyPr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457200" y="1327800"/>
            <a:ext cx="8242300" cy="369332"/>
          </a:xfrm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zweizeilig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304800"/>
            <a:ext cx="8242300" cy="1477328"/>
          </a:xfrm>
        </p:spPr>
        <p:txBody>
          <a:bodyPr/>
          <a:lstStyle>
            <a:lvl1pPr>
              <a:defRPr/>
            </a:lvl1pPr>
          </a:lstStyle>
          <a:p>
            <a:r>
              <a:rPr lang="fr-CH" dirty="0"/>
              <a:t>Titel bearbeiten</a:t>
            </a:r>
            <a:br>
              <a:rPr lang="fr-CH" dirty="0"/>
            </a:br>
            <a:r>
              <a:rPr lang="fr-CH" dirty="0"/>
              <a:t>ligne 2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457200" y="2266800"/>
            <a:ext cx="8242300" cy="1846659"/>
          </a:xfrm>
        </p:spPr>
        <p:txBody>
          <a:bodyPr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457200" y="1824000"/>
            <a:ext cx="8242300" cy="369332"/>
          </a:xfrm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zweispaltiger Text mit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kt 23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304800"/>
            <a:ext cx="8242300" cy="95197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CH" dirty="0"/>
              <a:t>Titel bearbeiten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5067299" y="1858223"/>
            <a:ext cx="3632201" cy="307777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 sz="20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32" name="Textplatzhalter 31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457200" y="1327200"/>
            <a:ext cx="8242300" cy="369332"/>
          </a:xfrm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  <p:sp>
        <p:nvSpPr>
          <p:cNvPr id="34" name="Textplatzhalter 33"/>
          <p:cNvSpPr>
            <a:spLocks noGrp="1"/>
          </p:cNvSpPr>
          <p:nvPr>
            <p:ph type="body" sz="quarter" idx="19" hasCustomPrompt="1"/>
            <p:custDataLst>
              <p:tags r:id="rId4"/>
            </p:custDataLst>
          </p:nvPr>
        </p:nvSpPr>
        <p:spPr>
          <a:xfrm>
            <a:off x="457200" y="1858223"/>
            <a:ext cx="3632400" cy="30777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pPr lvl="0"/>
            <a:r>
              <a:rPr lang="fr-CH" dirty="0" err="1"/>
              <a:t>Titel</a:t>
            </a:r>
            <a:endParaRPr lang="fr-CH" dirty="0"/>
          </a:p>
        </p:txBody>
      </p:sp>
      <p:sp>
        <p:nvSpPr>
          <p:cNvPr id="36" name="Textplatzhalter 35"/>
          <p:cNvSpPr>
            <a:spLocks noGrp="1"/>
          </p:cNvSpPr>
          <p:nvPr>
            <p:ph type="body" sz="quarter" idx="20"/>
            <p:custDataLst>
              <p:tags r:id="rId5"/>
            </p:custDataLst>
          </p:nvPr>
        </p:nvSpPr>
        <p:spPr>
          <a:xfrm>
            <a:off x="457200" y="2221364"/>
            <a:ext cx="3632400" cy="21544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22"/>
            <p:custDataLst>
              <p:tags r:id="rId6"/>
            </p:custDataLst>
          </p:nvPr>
        </p:nvSpPr>
        <p:spPr>
          <a:xfrm>
            <a:off x="5067299" y="2221364"/>
            <a:ext cx="3632201" cy="2154436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0" imgH="0" progId="">
                  <p:embed/>
                </p:oleObj>
              </mc:Choice>
              <mc:Fallback>
                <p:oleObj name="think-cell Slide" r:id="rId8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304800"/>
            <a:ext cx="8242300" cy="948978"/>
          </a:xfrm>
        </p:spPr>
        <p:txBody>
          <a:bodyPr/>
          <a:lstStyle/>
          <a:p>
            <a:r>
              <a:rPr lang="fr-CH" dirty="0" err="1"/>
              <a:t>Titelmasterformat</a:t>
            </a:r>
            <a:r>
              <a:rPr lang="fr-CH" dirty="0"/>
              <a:t> </a:t>
            </a:r>
            <a:r>
              <a:rPr lang="fr-CH" dirty="0" err="1"/>
              <a:t>bearbeiten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6" hasCustomPrompt="1"/>
            <p:custDataLst>
              <p:tags r:id="rId2"/>
            </p:custDataLst>
          </p:nvPr>
        </p:nvSpPr>
        <p:spPr>
          <a:xfrm>
            <a:off x="457200" y="1328400"/>
            <a:ext cx="8203248" cy="369332"/>
          </a:xfrm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457200" y="1857600"/>
            <a:ext cx="3680460" cy="307777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fr-CH" dirty="0" err="1"/>
              <a:t>Titel</a:t>
            </a:r>
            <a:endParaRPr lang="fr-CH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8"/>
            <p:custDataLst>
              <p:tags r:id="rId4"/>
            </p:custDataLst>
          </p:nvPr>
        </p:nvSpPr>
        <p:spPr>
          <a:xfrm>
            <a:off x="457200" y="2297400"/>
            <a:ext cx="3680460" cy="21544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9" hasCustomPrompt="1"/>
            <p:custDataLst>
              <p:tags r:id="rId5"/>
            </p:custDataLst>
          </p:nvPr>
        </p:nvSpPr>
        <p:spPr>
          <a:xfrm>
            <a:off x="4979988" y="1857600"/>
            <a:ext cx="3680460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fr-CH" dirty="0"/>
              <a:t>Titel</a:t>
            </a:r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20"/>
            <p:custDataLst>
              <p:tags r:id="rId6"/>
            </p:custDataLst>
          </p:nvPr>
        </p:nvSpPr>
        <p:spPr>
          <a:xfrm>
            <a:off x="4979988" y="2297400"/>
            <a:ext cx="3680460" cy="215443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Objekt 71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0" imgH="0" progId="">
                  <p:embed/>
                </p:oleObj>
              </mc:Choice>
              <mc:Fallback>
                <p:oleObj name="think-cell Slide" r:id="rId24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304800"/>
            <a:ext cx="8242298" cy="951970"/>
          </a:xfrm>
        </p:spPr>
        <p:txBody>
          <a:bodyPr/>
          <a:lstStyle/>
          <a:p>
            <a:r>
              <a:rPr lang="fr-CH" dirty="0"/>
              <a:t>Titelmasterformat bearbeiten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40" name="Textplatzhalter 39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457200" y="1860000"/>
            <a:ext cx="1600200" cy="307777"/>
          </a:xfrm>
        </p:spPr>
        <p:txBody>
          <a:bodyPr/>
          <a:lstStyle>
            <a:lvl1pPr>
              <a:spcAft>
                <a:spcPts val="600"/>
              </a:spcAft>
              <a:defRPr b="1"/>
            </a:lvl1pPr>
          </a:lstStyle>
          <a:p>
            <a:pPr lvl="0"/>
            <a:r>
              <a:rPr lang="fr-CH" dirty="0" err="1"/>
              <a:t>Titel</a:t>
            </a:r>
            <a:endParaRPr lang="fr-CH" dirty="0"/>
          </a:p>
        </p:txBody>
      </p:sp>
      <p:sp>
        <p:nvSpPr>
          <p:cNvPr id="41" name="Textplatzhalter 3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2268538" y="1860000"/>
            <a:ext cx="1602000" cy="307777"/>
          </a:xfrm>
        </p:spPr>
        <p:txBody>
          <a:bodyPr/>
          <a:lstStyle>
            <a:lvl1pPr>
              <a:spcAft>
                <a:spcPts val="600"/>
              </a:spcAft>
              <a:defRPr b="1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42" name="Textplatzhalter 39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4081462" y="1860000"/>
            <a:ext cx="2797175" cy="307777"/>
          </a:xfrm>
        </p:spPr>
        <p:txBody>
          <a:bodyPr/>
          <a:lstStyle>
            <a:lvl1pPr>
              <a:spcAft>
                <a:spcPts val="600"/>
              </a:spcAft>
              <a:defRPr b="1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44" name="Textplatzhalter 39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7072312" y="1860000"/>
            <a:ext cx="1627187" cy="307777"/>
          </a:xfrm>
        </p:spPr>
        <p:txBody>
          <a:bodyPr/>
          <a:lstStyle>
            <a:lvl1pPr>
              <a:spcAft>
                <a:spcPts val="600"/>
              </a:spcAft>
              <a:defRPr b="1"/>
            </a:lvl1pPr>
          </a:lstStyle>
          <a:p>
            <a:pPr lvl="0"/>
            <a:r>
              <a:rPr lang="fr-CH"/>
              <a:t>Titel</a:t>
            </a:r>
            <a:endParaRPr lang="fr-CH" dirty="0"/>
          </a:p>
        </p:txBody>
      </p:sp>
      <p:sp>
        <p:nvSpPr>
          <p:cNvPr id="50" name="Textplatzhalter 49"/>
          <p:cNvSpPr>
            <a:spLocks noGrp="1"/>
          </p:cNvSpPr>
          <p:nvPr>
            <p:ph type="body" sz="quarter" idx="16"/>
            <p:custDataLst>
              <p:tags r:id="rId6"/>
            </p:custDataLst>
          </p:nvPr>
        </p:nvSpPr>
        <p:spPr>
          <a:xfrm>
            <a:off x="501649" y="2373323"/>
            <a:ext cx="1601615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1" name="Textplatzhalter 49"/>
          <p:cNvSpPr>
            <a:spLocks noGrp="1"/>
          </p:cNvSpPr>
          <p:nvPr>
            <p:ph type="body" sz="quarter" idx="17"/>
            <p:custDataLst>
              <p:tags r:id="rId7"/>
            </p:custDataLst>
          </p:nvPr>
        </p:nvSpPr>
        <p:spPr>
          <a:xfrm>
            <a:off x="2268538" y="2373323"/>
            <a:ext cx="1602000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2" name="Textplatzhalter 49"/>
          <p:cNvSpPr>
            <a:spLocks noGrp="1"/>
          </p:cNvSpPr>
          <p:nvPr>
            <p:ph type="body" sz="quarter" idx="18"/>
            <p:custDataLst>
              <p:tags r:id="rId8"/>
            </p:custDataLst>
          </p:nvPr>
        </p:nvSpPr>
        <p:spPr>
          <a:xfrm>
            <a:off x="4081462" y="2373323"/>
            <a:ext cx="2797175" cy="61555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3" name="Textplatzhalter 49"/>
          <p:cNvSpPr>
            <a:spLocks noGrp="1"/>
          </p:cNvSpPr>
          <p:nvPr>
            <p:ph type="body" sz="quarter" idx="19"/>
            <p:custDataLst>
              <p:tags r:id="rId9"/>
            </p:custDataLst>
          </p:nvPr>
        </p:nvSpPr>
        <p:spPr>
          <a:xfrm>
            <a:off x="7110398" y="2373323"/>
            <a:ext cx="1627200" cy="1231106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4" name="Textplatzhalter 49"/>
          <p:cNvSpPr>
            <a:spLocks noGrp="1"/>
          </p:cNvSpPr>
          <p:nvPr>
            <p:ph type="body" sz="quarter" idx="20"/>
            <p:custDataLst>
              <p:tags r:id="rId10"/>
            </p:custDataLst>
          </p:nvPr>
        </p:nvSpPr>
        <p:spPr>
          <a:xfrm>
            <a:off x="499850" y="3093323"/>
            <a:ext cx="1602000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5" name="Textplatzhalter 49"/>
          <p:cNvSpPr>
            <a:spLocks noGrp="1"/>
          </p:cNvSpPr>
          <p:nvPr>
            <p:ph type="body" sz="quarter" idx="21"/>
            <p:custDataLst>
              <p:tags r:id="rId11"/>
            </p:custDataLst>
          </p:nvPr>
        </p:nvSpPr>
        <p:spPr>
          <a:xfrm>
            <a:off x="2268538" y="3093323"/>
            <a:ext cx="1602000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6" name="Textplatzhalter 49"/>
          <p:cNvSpPr>
            <a:spLocks noGrp="1"/>
          </p:cNvSpPr>
          <p:nvPr>
            <p:ph type="body" sz="quarter" idx="22"/>
            <p:custDataLst>
              <p:tags r:id="rId12"/>
            </p:custDataLst>
          </p:nvPr>
        </p:nvSpPr>
        <p:spPr>
          <a:xfrm>
            <a:off x="4081462" y="3093323"/>
            <a:ext cx="2797175" cy="61555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7" name="Textplatzhalter 49"/>
          <p:cNvSpPr>
            <a:spLocks noGrp="1"/>
          </p:cNvSpPr>
          <p:nvPr>
            <p:ph type="body" sz="quarter" idx="23"/>
            <p:custDataLst>
              <p:tags r:id="rId13"/>
            </p:custDataLst>
          </p:nvPr>
        </p:nvSpPr>
        <p:spPr>
          <a:xfrm>
            <a:off x="7110398" y="3093323"/>
            <a:ext cx="1627200" cy="1231106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8" name="Textplatzhalter 49"/>
          <p:cNvSpPr>
            <a:spLocks noGrp="1"/>
          </p:cNvSpPr>
          <p:nvPr>
            <p:ph type="body" sz="quarter" idx="24"/>
            <p:custDataLst>
              <p:tags r:id="rId14"/>
            </p:custDataLst>
          </p:nvPr>
        </p:nvSpPr>
        <p:spPr>
          <a:xfrm>
            <a:off x="501650" y="3813323"/>
            <a:ext cx="1602000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9" name="Textplatzhalter 49"/>
          <p:cNvSpPr>
            <a:spLocks noGrp="1"/>
          </p:cNvSpPr>
          <p:nvPr>
            <p:ph type="body" sz="quarter" idx="25"/>
            <p:custDataLst>
              <p:tags r:id="rId15"/>
            </p:custDataLst>
          </p:nvPr>
        </p:nvSpPr>
        <p:spPr>
          <a:xfrm>
            <a:off x="2268538" y="3813323"/>
            <a:ext cx="1602000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0" name="Textplatzhalter 49"/>
          <p:cNvSpPr>
            <a:spLocks noGrp="1"/>
          </p:cNvSpPr>
          <p:nvPr>
            <p:ph type="body" sz="quarter" idx="26"/>
            <p:custDataLst>
              <p:tags r:id="rId16"/>
            </p:custDataLst>
          </p:nvPr>
        </p:nvSpPr>
        <p:spPr>
          <a:xfrm>
            <a:off x="4081462" y="3813323"/>
            <a:ext cx="2797175" cy="61555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1" name="Textplatzhalter 49"/>
          <p:cNvSpPr>
            <a:spLocks noGrp="1"/>
          </p:cNvSpPr>
          <p:nvPr>
            <p:ph type="body" sz="quarter" idx="27"/>
            <p:custDataLst>
              <p:tags r:id="rId17"/>
            </p:custDataLst>
          </p:nvPr>
        </p:nvSpPr>
        <p:spPr>
          <a:xfrm>
            <a:off x="7110398" y="3813323"/>
            <a:ext cx="1627200" cy="1231106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2" name="Textplatzhalter 49"/>
          <p:cNvSpPr>
            <a:spLocks noGrp="1"/>
          </p:cNvSpPr>
          <p:nvPr>
            <p:ph type="body" sz="quarter" idx="28"/>
            <p:custDataLst>
              <p:tags r:id="rId18"/>
            </p:custDataLst>
          </p:nvPr>
        </p:nvSpPr>
        <p:spPr>
          <a:xfrm>
            <a:off x="501649" y="4533323"/>
            <a:ext cx="1601615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3" name="Textplatzhalter 49"/>
          <p:cNvSpPr>
            <a:spLocks noGrp="1"/>
          </p:cNvSpPr>
          <p:nvPr>
            <p:ph type="body" sz="quarter" idx="29"/>
            <p:custDataLst>
              <p:tags r:id="rId19"/>
            </p:custDataLst>
          </p:nvPr>
        </p:nvSpPr>
        <p:spPr>
          <a:xfrm>
            <a:off x="2268538" y="4533323"/>
            <a:ext cx="1602000" cy="1231106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4" name="Textplatzhalter 49"/>
          <p:cNvSpPr>
            <a:spLocks noGrp="1"/>
          </p:cNvSpPr>
          <p:nvPr>
            <p:ph type="body" sz="quarter" idx="30"/>
            <p:custDataLst>
              <p:tags r:id="rId20"/>
            </p:custDataLst>
          </p:nvPr>
        </p:nvSpPr>
        <p:spPr>
          <a:xfrm>
            <a:off x="4081462" y="4533323"/>
            <a:ext cx="2797175" cy="61555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9" name="Textplatzhalter 68"/>
          <p:cNvSpPr>
            <a:spLocks noGrp="1"/>
          </p:cNvSpPr>
          <p:nvPr>
            <p:ph type="body" sz="quarter" idx="32" hasCustomPrompt="1"/>
            <p:custDataLst>
              <p:tags r:id="rId21"/>
            </p:custDataLst>
          </p:nvPr>
        </p:nvSpPr>
        <p:spPr>
          <a:xfrm>
            <a:off x="457199" y="1327200"/>
            <a:ext cx="8242299" cy="36933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2400" b="1" kern="1200" dirty="0" smtClean="0">
                <a:solidFill>
                  <a:schemeClr val="tx2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 lvl="0"/>
            <a:r>
              <a:rPr lang="fr-CH" dirty="0"/>
              <a:t>Sous-titre</a:t>
            </a:r>
          </a:p>
        </p:txBody>
      </p:sp>
      <p:sp>
        <p:nvSpPr>
          <p:cNvPr id="71" name="Textplatzhalter 70"/>
          <p:cNvSpPr>
            <a:spLocks noGrp="1"/>
          </p:cNvSpPr>
          <p:nvPr>
            <p:ph type="body" sz="quarter" idx="33"/>
            <p:custDataLst>
              <p:tags r:id="rId22"/>
            </p:custDataLst>
          </p:nvPr>
        </p:nvSpPr>
        <p:spPr>
          <a:xfrm>
            <a:off x="7110398" y="4533323"/>
            <a:ext cx="1627200" cy="1231106"/>
          </a:xfr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to Hoch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/>
          <p:cNvSpPr>
            <a:spLocks noGrp="1"/>
          </p:cNvSpPr>
          <p:nvPr>
            <p:ph type="pic" sz="quarter" idx="14"/>
            <p:custDataLst>
              <p:tags r:id="rId1"/>
            </p:custDataLst>
          </p:nvPr>
        </p:nvSpPr>
        <p:spPr>
          <a:xfrm>
            <a:off x="4800600" y="1327200"/>
            <a:ext cx="3900488" cy="615553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57200" y="304800"/>
            <a:ext cx="8242300" cy="984885"/>
          </a:xfrm>
        </p:spPr>
        <p:txBody>
          <a:bodyPr/>
          <a:lstStyle>
            <a:lvl1pPr>
              <a:defRPr/>
            </a:lvl1pPr>
          </a:lstStyle>
          <a:p>
            <a:r>
              <a:rPr lang="fr-CH"/>
              <a:t>Titel bearbeiten</a:t>
            </a:r>
            <a:br>
              <a:rPr lang="fr-CH"/>
            </a:br>
            <a:r>
              <a:rPr lang="fr-CH"/>
              <a:t>—</a:t>
            </a:r>
            <a:endParaRPr lang="fr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>
          <a:xfrm>
            <a:off x="457200" y="1766400"/>
            <a:ext cx="4186238" cy="2154436"/>
          </a:xfrm>
        </p:spPr>
        <p:txBody>
          <a:bodyPr wrap="square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457200" y="1327200"/>
            <a:ext cx="4186238" cy="369332"/>
          </a:xfrm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400" b="1">
                <a:solidFill>
                  <a:schemeClr val="tx2"/>
                </a:solidFill>
              </a:defRPr>
            </a:lvl3pPr>
            <a:lvl4pPr>
              <a:defRPr sz="2400" b="1">
                <a:solidFill>
                  <a:schemeClr val="tx2"/>
                </a:solidFill>
              </a:defRPr>
            </a:lvl4pPr>
            <a:lvl5pPr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fr-CH" dirty="0"/>
              <a:t>Sous-titre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28" Type="http://schemas.openxmlformats.org/officeDocument/2006/relationships/tags" Target="../tags/tag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tags" Target="../tags/tag6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" name="Rectangle 10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0" imgH="0" progId="">
                  <p:embed/>
                </p:oleObj>
              </mc:Choice>
              <mc:Fallback>
                <p:oleObj name="think-cell Slide" r:id="rId29" imgW="0" imgH="0" progId="">
                  <p:embed/>
                  <p:pic>
                    <p:nvPicPr>
                      <p:cNvPr id="0" name="Rectangle 10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itle Placeholder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 bwMode="auto">
          <a:xfrm>
            <a:off x="457200" y="306000"/>
            <a:ext cx="8242300" cy="95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CH" dirty="0"/>
              <a:t>Titre exemple</a:t>
            </a:r>
            <a:br>
              <a:rPr lang="fr-CH" dirty="0"/>
            </a:br>
            <a:r>
              <a:rPr lang="fr-CH" dirty="0"/>
              <a:t>—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 bwMode="auto">
          <a:xfrm>
            <a:off x="457200" y="1371600"/>
            <a:ext cx="82423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CH" dirty="0"/>
              <a:t>Texte principal</a:t>
            </a:r>
          </a:p>
          <a:p>
            <a:pPr lvl="1"/>
            <a:r>
              <a:rPr lang="fr-CH" dirty="0"/>
              <a:t>Premier niveau</a:t>
            </a:r>
          </a:p>
          <a:p>
            <a:pPr lvl="2"/>
            <a:r>
              <a:rPr lang="fr-CH" dirty="0"/>
              <a:t>Deuxième niveau</a:t>
            </a:r>
          </a:p>
          <a:p>
            <a:pPr lvl="3"/>
            <a:r>
              <a:rPr lang="fr-CH" dirty="0"/>
              <a:t>Troisième niveau</a:t>
            </a:r>
          </a:p>
          <a:p>
            <a:pPr lvl="4"/>
            <a:r>
              <a:rPr lang="fr-CH" dirty="0"/>
              <a:t>Quatrième niveau</a:t>
            </a:r>
          </a:p>
        </p:txBody>
      </p:sp>
      <p:sp>
        <p:nvSpPr>
          <p:cNvPr id="12" name="Rectangle 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305800" y="6495879"/>
            <a:ext cx="4016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000">
                <a:solidFill>
                  <a:srgbClr val="7F7F7F"/>
                </a:solidFill>
              </a:defRPr>
            </a:lvl1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691C44-51A5-42E3-AF9B-62E2D4E643F7}" type="slidenum">
              <a:rPr kumimoji="0" lang="fr-CH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CH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pitchFamily="-112" charset="-128"/>
              <a:cs typeface="+mn-cs"/>
            </a:endParaRPr>
          </a:p>
        </p:txBody>
      </p:sp>
      <p:pic>
        <p:nvPicPr>
          <p:cNvPr id="9" name="Picture 8" descr="logo_etat_FR_vers_compacte.jpg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468000" y="6358200"/>
            <a:ext cx="756000" cy="290079"/>
          </a:xfrm>
          <a:prstGeom prst="rect">
            <a:avLst/>
          </a:prstGeom>
        </p:spPr>
      </p:pic>
      <p:sp>
        <p:nvSpPr>
          <p:cNvPr id="11" name="TextBox 10"/>
          <p:cNvSpPr txBox="1"/>
          <p:nvPr>
            <p:custDataLst>
              <p:tags r:id="rId27"/>
            </p:custDataLst>
          </p:nvPr>
        </p:nvSpPr>
        <p:spPr>
          <a:xfrm>
            <a:off x="2516400" y="6193588"/>
            <a:ext cx="480000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</a:pPr>
            <a:r>
              <a:rPr lang="fr-CH" sz="1000" b="1" dirty="0"/>
              <a:t>Grangeneuve</a:t>
            </a:r>
            <a:br>
              <a:rPr lang="fr-CH" sz="1000" b="1" dirty="0"/>
            </a:br>
            <a:r>
              <a:rPr lang="fr-CH" sz="1000" b="0" i="0" dirty="0" err="1"/>
              <a:t>Sektion</a:t>
            </a:r>
            <a:r>
              <a:rPr lang="fr-CH" sz="1000" b="0" i="0" dirty="0"/>
              <a:t> </a:t>
            </a:r>
            <a:r>
              <a:rPr lang="fr-CH" sz="1000" b="0" i="0" dirty="0" err="1"/>
              <a:t>Landwirtschaft</a:t>
            </a:r>
            <a:endParaRPr lang="fr-CH" sz="1000" b="0" i="0" baseline="0" dirty="0"/>
          </a:p>
          <a:p>
            <a:pPr algn="l">
              <a:lnSpc>
                <a:spcPts val="1345"/>
              </a:lnSpc>
              <a:spcAft>
                <a:spcPts val="0"/>
              </a:spcAft>
              <a:buClr>
                <a:srgbClr val="074EA1"/>
              </a:buClr>
            </a:pPr>
            <a:r>
              <a:rPr lang="de-CH" sz="1000" b="0" i="0" dirty="0"/>
              <a:t>Pflanzenschutzfachtagung 2022</a:t>
            </a:r>
            <a:endParaRPr lang="fr-CH" sz="1000" b="0" i="0" dirty="0"/>
          </a:p>
        </p:txBody>
      </p:sp>
      <p:cxnSp>
        <p:nvCxnSpPr>
          <p:cNvPr id="14" name="Straight Connector 13"/>
          <p:cNvCxnSpPr/>
          <p:nvPr>
            <p:custDataLst>
              <p:tags r:id="rId28"/>
            </p:custDataLst>
          </p:nvPr>
        </p:nvCxnSpPr>
        <p:spPr>
          <a:xfrm>
            <a:off x="468000" y="6188824"/>
            <a:ext cx="8244000" cy="1588"/>
          </a:xfrm>
          <a:prstGeom prst="line">
            <a:avLst/>
          </a:prstGeom>
          <a:ln w="38100">
            <a:solidFill>
              <a:srgbClr val="9723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7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9" r:id="rId19"/>
    <p:sldLayoutId id="2147483670" r:id="rId20"/>
    <p:sldLayoutId id="2147483671" r:id="rId21"/>
  </p:sldLayoutIdLst>
  <p:hf sldNum="0" hdr="0" dt="0"/>
  <p:txStyles>
    <p:titleStyle>
      <a:lvl1pPr algn="l" defTabSz="457200" rtl="0" eaLnBrk="1" fontAlgn="base" hangingPunct="1">
        <a:lnSpc>
          <a:spcPts val="3700"/>
        </a:lnSpc>
        <a:spcBef>
          <a:spcPct val="0"/>
        </a:spcBef>
        <a:spcAft>
          <a:spcPct val="0"/>
        </a:spcAft>
        <a:defRPr lang="de-DE" sz="3200" b="1" kern="1200" dirty="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-112" charset="0"/>
          <a:ea typeface="ＭＳ Ｐゴシック" pitchFamily="-112" charset="-128"/>
        </a:defRPr>
      </a:lvl9pPr>
    </p:titleStyle>
    <p:bodyStyle>
      <a:lvl1pPr algn="l" defTabSz="457200" rtl="0" eaLnBrk="1" fontAlgn="base" hangingPunct="1">
        <a:spcBef>
          <a:spcPct val="0"/>
        </a:spcBef>
        <a:spcAft>
          <a:spcPts val="600"/>
        </a:spcAft>
        <a:buClr>
          <a:srgbClr val="074EA1"/>
        </a:buClr>
        <a:buFont typeface="Lucida Grande" pitchFamily="-112" charset="0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1pPr>
      <a:lvl2pPr marL="273050" indent="-271463" algn="l" defTabSz="457200" rtl="0" eaLnBrk="1" fontAlgn="base" hangingPunct="1">
        <a:spcBef>
          <a:spcPct val="0"/>
        </a:spcBef>
        <a:spcAft>
          <a:spcPts val="600"/>
        </a:spcAft>
        <a:buClr>
          <a:schemeClr val="tx1"/>
        </a:buClr>
        <a:buSzPct val="100000"/>
        <a:buFont typeface="Arial"/>
        <a:buChar char="&gt;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+mn-cs"/>
        </a:defRPr>
      </a:lvl2pPr>
      <a:lvl3pPr marL="539750" indent="-265113" algn="l" defTabSz="457200" rtl="0" eaLnBrk="1" fontAlgn="base" hangingPunct="1">
        <a:spcBef>
          <a:spcPct val="0"/>
        </a:spcBef>
        <a:spcAft>
          <a:spcPts val="600"/>
        </a:spcAft>
        <a:buClrTx/>
        <a:buSzPct val="100000"/>
        <a:buFont typeface="Arial"/>
        <a:buChar char="&gt;"/>
        <a:defRPr sz="2000" kern="1200" baseline="0">
          <a:solidFill>
            <a:schemeClr val="tx1"/>
          </a:solidFill>
          <a:latin typeface="Arial"/>
          <a:ea typeface="ＭＳ Ｐゴシック" pitchFamily="-112" charset="-128"/>
          <a:cs typeface="+mn-cs"/>
        </a:defRPr>
      </a:lvl3pPr>
      <a:lvl4pPr marL="803275" indent="-261938" algn="l" defTabSz="457200" rtl="0" eaLnBrk="1" fontAlgn="base" hangingPunct="1">
        <a:spcBef>
          <a:spcPct val="0"/>
        </a:spcBef>
        <a:spcAft>
          <a:spcPts val="600"/>
        </a:spcAft>
        <a:buClr>
          <a:srgbClr val="7F7F7F"/>
        </a:buClr>
        <a:buSzPct val="100000"/>
        <a:buFont typeface="Arial"/>
        <a:buChar char="&gt;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+mn-cs"/>
        </a:defRPr>
      </a:lvl4pPr>
      <a:lvl5pPr marL="1076325" indent="-271463" algn="l" defTabSz="457200" rtl="0" eaLnBrk="1" fontAlgn="base" hangingPunct="1">
        <a:spcBef>
          <a:spcPct val="0"/>
        </a:spcBef>
        <a:spcAft>
          <a:spcPts val="600"/>
        </a:spcAft>
        <a:buClr>
          <a:srgbClr val="7F7F7F"/>
        </a:buClr>
        <a:buSzPct val="100000"/>
        <a:buFont typeface="Arial"/>
        <a:buChar char="&gt;"/>
        <a:defRPr sz="2000" kern="1200">
          <a:solidFill>
            <a:schemeClr val="tx1"/>
          </a:solidFill>
          <a:latin typeface="Arial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el 1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1548000"/>
            <a:ext cx="8436867" cy="1849352"/>
          </a:xfrm>
        </p:spPr>
        <p:txBody>
          <a:bodyPr/>
          <a:lstStyle/>
          <a:p>
            <a:r>
              <a:rPr lang="de-CH" dirty="0"/>
              <a:t>Neuheiten Produkte Pflanzenschutz 2024 Produkte</a:t>
            </a:r>
            <a:br>
              <a:rPr lang="de-CH" dirty="0"/>
            </a:br>
            <a:r>
              <a:rPr lang="fr-CH" dirty="0"/>
              <a:t>—</a:t>
            </a:r>
            <a:br>
              <a:rPr lang="fr-CH" dirty="0"/>
            </a:br>
            <a:r>
              <a:rPr lang="fr-CH" sz="2400" b="0" dirty="0"/>
              <a:t>Jonathan Heyer</a:t>
            </a:r>
            <a:endParaRPr lang="fr-CH" dirty="0"/>
          </a:p>
        </p:txBody>
      </p:sp>
      <p:sp>
        <p:nvSpPr>
          <p:cNvPr id="11" name="Textplatzhalter 13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4448145"/>
            <a:ext cx="8289925" cy="276999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fr-CH" dirty="0" err="1"/>
              <a:t>Pflanzenschutzfachtagung</a:t>
            </a:r>
            <a:r>
              <a:rPr lang="fr-CH" dirty="0"/>
              <a:t>, </a:t>
            </a:r>
            <a:r>
              <a:rPr lang="fr-CH" b="1" dirty="0" err="1"/>
              <a:t>Februar</a:t>
            </a:r>
            <a:r>
              <a:rPr lang="fr-CH" b="1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411532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39552" y="146199"/>
            <a:ext cx="8242300" cy="47448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 dirty="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fr-CH" dirty="0"/>
              <a:t>Toolkit </a:t>
            </a:r>
            <a:r>
              <a:rPr lang="fr-CH" dirty="0" err="1"/>
              <a:t>Anwenderschutz</a:t>
            </a:r>
            <a:endParaRPr lang="fr-CH" dirty="0"/>
          </a:p>
        </p:txBody>
      </p:sp>
      <p:sp>
        <p:nvSpPr>
          <p:cNvPr id="4" name="Textfeld 3"/>
          <p:cNvSpPr txBox="1"/>
          <p:nvPr/>
        </p:nvSpPr>
        <p:spPr>
          <a:xfrm>
            <a:off x="578172" y="1124744"/>
            <a:ext cx="8424936" cy="12695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buClr>
                <a:srgbClr val="074EA1"/>
              </a:buClr>
            </a:pPr>
            <a:r>
              <a:rPr lang="de-CH" b="1" dirty="0"/>
              <a:t>Web App Anwenderschutz</a:t>
            </a:r>
            <a:endParaRPr lang="de-CH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u="sng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 err="1"/>
          </a:p>
        </p:txBody>
      </p:sp>
      <p:pic>
        <p:nvPicPr>
          <p:cNvPr id="5" name="Grafik 4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536A9AFE-1AA1-EEC9-82BB-C005DE092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812" y="973725"/>
            <a:ext cx="1971950" cy="943107"/>
          </a:xfrm>
          <a:prstGeom prst="rect">
            <a:avLst/>
          </a:prstGeom>
        </p:spPr>
      </p:pic>
      <p:pic>
        <p:nvPicPr>
          <p:cNvPr id="7" name="Grafik 6" descr="Ein Bild, das Box, Abfallcontainer, Plastik, Mülleimer enthält.&#10;&#10;Automatisch generierte Beschreibung">
            <a:extLst>
              <a:ext uri="{FF2B5EF4-FFF2-40B4-BE49-F238E27FC236}">
                <a16:creationId xmlns:a16="http://schemas.microsoft.com/office/drawing/2014/main" id="{C104C6BD-A68D-9D27-4F2C-84DFBE3D4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955" y="2067851"/>
            <a:ext cx="1985807" cy="27085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38F530D-0807-52A9-A73E-D4525BD5A8F6}"/>
              </a:ext>
            </a:extLst>
          </p:cNvPr>
          <p:cNvSpPr txBox="1"/>
          <p:nvPr/>
        </p:nvSpPr>
        <p:spPr>
          <a:xfrm>
            <a:off x="7120892" y="4341851"/>
            <a:ext cx="1656184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Demomaterial</a:t>
            </a:r>
          </a:p>
        </p:txBody>
      </p:sp>
      <p:pic>
        <p:nvPicPr>
          <p:cNvPr id="10" name="Grafik 9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43B32D5B-DD4C-1048-5DCF-55411E028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759533"/>
            <a:ext cx="4709230" cy="41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42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39552" y="146199"/>
            <a:ext cx="8242300" cy="47448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 dirty="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fr-CH" dirty="0" err="1"/>
              <a:t>Selbschecktool</a:t>
            </a:r>
            <a:r>
              <a:rPr lang="fr-CH" dirty="0"/>
              <a:t> </a:t>
            </a:r>
            <a:r>
              <a:rPr lang="fr-CH" dirty="0" err="1"/>
              <a:t>Gewässerschutz</a:t>
            </a:r>
            <a:endParaRPr lang="fr-CH" dirty="0"/>
          </a:p>
        </p:txBody>
      </p:sp>
      <p:sp>
        <p:nvSpPr>
          <p:cNvPr id="4" name="Textfeld 3"/>
          <p:cNvSpPr txBox="1"/>
          <p:nvPr/>
        </p:nvSpPr>
        <p:spPr>
          <a:xfrm>
            <a:off x="578172" y="1124744"/>
            <a:ext cx="8424936" cy="12695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buClr>
                <a:srgbClr val="074EA1"/>
              </a:buClr>
            </a:pPr>
            <a:r>
              <a:rPr lang="de-CH" b="1" dirty="0"/>
              <a:t>Web App Anwenderschutz</a:t>
            </a:r>
            <a:endParaRPr lang="de-CH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u="sng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 err="1"/>
          </a:p>
        </p:txBody>
      </p:sp>
      <p:pic>
        <p:nvPicPr>
          <p:cNvPr id="6" name="Grafik 5" descr="Ein Bild, das Text, Zeichnung enthält.&#10;&#10;Automatisch generierte Beschreibung">
            <a:extLst>
              <a:ext uri="{FF2B5EF4-FFF2-40B4-BE49-F238E27FC236}">
                <a16:creationId xmlns:a16="http://schemas.microsoft.com/office/drawing/2014/main" id="{5C9124D9-B30B-5997-CB62-967AA94F3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72" y="1744837"/>
            <a:ext cx="7452320" cy="420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68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feld 35">
            <a:extLst>
              <a:ext uri="{FF2B5EF4-FFF2-40B4-BE49-F238E27FC236}">
                <a16:creationId xmlns:a16="http://schemas.microsoft.com/office/drawing/2014/main" id="{FE03142B-E80D-4465-F8FD-2F80CE9899CB}"/>
              </a:ext>
            </a:extLst>
          </p:cNvPr>
          <p:cNvSpPr txBox="1"/>
          <p:nvPr/>
        </p:nvSpPr>
        <p:spPr>
          <a:xfrm>
            <a:off x="103007" y="1196752"/>
            <a:ext cx="3044629" cy="4732065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Punktquellen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50-70% </a:t>
            </a:r>
            <a:r>
              <a:rPr lang="de-CH" sz="1600" dirty="0"/>
              <a:t>der Einträge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dirty="0"/>
              <a:t>in Oberflächengewässer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dirty="0"/>
              <a:t>(</a:t>
            </a:r>
            <a:r>
              <a:rPr lang="de-CH" sz="1200" dirty="0" err="1"/>
              <a:t>z.b.</a:t>
            </a:r>
            <a:r>
              <a:rPr lang="de-CH" sz="1200" dirty="0"/>
              <a:t> Berner Pflanzenschutzprojekt</a:t>
            </a:r>
            <a:r>
              <a:rPr lang="de-CH" sz="1600" dirty="0"/>
              <a:t>)</a:t>
            </a:r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de-CH" dirty="0"/>
              <a:t>Wie gelangen Pestizide in Gewässer?</a:t>
            </a:r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4409753" y="3483537"/>
            <a:ext cx="684076" cy="2436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200" b="1" dirty="0"/>
              <a:t>Abdrift</a:t>
            </a:r>
            <a:endParaRPr lang="fr-CH" sz="1200" b="1" dirty="0" err="1"/>
          </a:p>
        </p:txBody>
      </p:sp>
      <p:sp>
        <p:nvSpPr>
          <p:cNvPr id="8" name="Textfeld 7"/>
          <p:cNvSpPr txBox="1"/>
          <p:nvPr/>
        </p:nvSpPr>
        <p:spPr>
          <a:xfrm>
            <a:off x="4202084" y="4419641"/>
            <a:ext cx="730408" cy="2436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200" b="1" dirty="0"/>
              <a:t>Drainage</a:t>
            </a:r>
            <a:endParaRPr lang="fr-CH" sz="1200" b="1" dirty="0" err="1"/>
          </a:p>
        </p:txBody>
      </p:sp>
      <p:sp>
        <p:nvSpPr>
          <p:cNvPr id="9" name="Textfeld 8"/>
          <p:cNvSpPr txBox="1"/>
          <p:nvPr/>
        </p:nvSpPr>
        <p:spPr>
          <a:xfrm>
            <a:off x="3833689" y="5060324"/>
            <a:ext cx="1008112" cy="21781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200" b="1" dirty="0"/>
              <a:t>Versickerung</a:t>
            </a:r>
            <a:endParaRPr lang="fr-CH" sz="1200" b="1" dirty="0" err="1"/>
          </a:p>
        </p:txBody>
      </p:sp>
      <p:grpSp>
        <p:nvGrpSpPr>
          <p:cNvPr id="25" name="Gruppieren 24"/>
          <p:cNvGrpSpPr/>
          <p:nvPr/>
        </p:nvGrpSpPr>
        <p:grpSpPr>
          <a:xfrm>
            <a:off x="186328" y="1847060"/>
            <a:ext cx="7174075" cy="4238625"/>
            <a:chOff x="-721210" y="2016179"/>
            <a:chExt cx="7174075" cy="4238625"/>
          </a:xfrm>
        </p:grpSpPr>
        <p:pic>
          <p:nvPicPr>
            <p:cNvPr id="11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1210" y="3518395"/>
              <a:ext cx="911611" cy="1286148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-640554" y="3259991"/>
              <a:ext cx="684076" cy="21781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00"/>
                </a:lnSpc>
                <a:spcAft>
                  <a:spcPts val="600"/>
                </a:spcAft>
                <a:buClr>
                  <a:srgbClr val="074EA1"/>
                </a:buClr>
              </a:pPr>
              <a:r>
                <a:rPr lang="de-CH" sz="1200" b="1" dirty="0"/>
                <a:t>Befüllen</a:t>
              </a:r>
              <a:endParaRPr lang="fr-CH" sz="1200" b="1" dirty="0" err="1"/>
            </a:p>
          </p:txBody>
        </p:sp>
        <p:pic>
          <p:nvPicPr>
            <p:cNvPr id="19" name="Picture 2" descr="G:\J_Heyer\Schule\BLS\1. Sitzung PSM\ministüre de lenvironement quebec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640" y="2016179"/>
              <a:ext cx="4086225" cy="423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feld 19"/>
            <p:cNvSpPr txBox="1"/>
            <p:nvPr/>
          </p:nvSpPr>
          <p:spPr>
            <a:xfrm>
              <a:off x="4652665" y="3672363"/>
              <a:ext cx="684076" cy="24365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00"/>
                </a:lnSpc>
                <a:spcAft>
                  <a:spcPts val="600"/>
                </a:spcAft>
                <a:buClr>
                  <a:srgbClr val="074EA1"/>
                </a:buClr>
              </a:pPr>
              <a:r>
                <a:rPr lang="de-CH" sz="1200" b="1" dirty="0"/>
                <a:t>Abdrift</a:t>
              </a:r>
              <a:endParaRPr lang="fr-CH" sz="1200" b="1" dirty="0" err="1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706472" y="4215410"/>
              <a:ext cx="1368152" cy="21781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00"/>
                </a:lnSpc>
                <a:spcAft>
                  <a:spcPts val="600"/>
                </a:spcAft>
                <a:buClr>
                  <a:srgbClr val="074EA1"/>
                </a:buClr>
              </a:pPr>
              <a:r>
                <a:rPr lang="de-CH" sz="1200" b="1" dirty="0"/>
                <a:t>Abschwemmung</a:t>
              </a:r>
              <a:endParaRPr lang="fr-CH" sz="1200" b="1" dirty="0" err="1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444996" y="4608467"/>
              <a:ext cx="730408" cy="24365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00"/>
                </a:lnSpc>
                <a:spcAft>
                  <a:spcPts val="600"/>
                </a:spcAft>
                <a:buClr>
                  <a:srgbClr val="074EA1"/>
                </a:buClr>
              </a:pPr>
              <a:r>
                <a:rPr lang="de-CH" sz="1200" b="1" dirty="0"/>
                <a:t>Drainage</a:t>
              </a:r>
              <a:endParaRPr lang="fr-CH" sz="1200" b="1" dirty="0" err="1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076601" y="5249150"/>
              <a:ext cx="1008112" cy="21781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00"/>
                </a:lnSpc>
                <a:spcAft>
                  <a:spcPts val="600"/>
                </a:spcAft>
                <a:buClr>
                  <a:srgbClr val="074EA1"/>
                </a:buClr>
              </a:pPr>
              <a:r>
                <a:rPr lang="de-CH" sz="1200" b="1" dirty="0"/>
                <a:t>Versickerung</a:t>
              </a:r>
              <a:endParaRPr lang="fr-CH" sz="1200" b="1" dirty="0" err="1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2924473" y="3824763"/>
              <a:ext cx="684076" cy="24365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00"/>
                </a:lnSpc>
                <a:spcAft>
                  <a:spcPts val="600"/>
                </a:spcAft>
                <a:buClr>
                  <a:srgbClr val="074EA1"/>
                </a:buClr>
              </a:pPr>
              <a:r>
                <a:rPr lang="de-CH" sz="1200" b="1" dirty="0"/>
                <a:t>Abdrift</a:t>
              </a:r>
              <a:endParaRPr lang="fr-CH" sz="1200" b="1" dirty="0" err="1"/>
            </a:p>
          </p:txBody>
        </p:sp>
        <p:sp>
          <p:nvSpPr>
            <p:cNvPr id="14" name="Pfeil nach rechts 13"/>
            <p:cNvSpPr/>
            <p:nvPr/>
          </p:nvSpPr>
          <p:spPr>
            <a:xfrm>
              <a:off x="221904" y="3753208"/>
              <a:ext cx="519865" cy="560765"/>
            </a:xfrm>
            <a:prstGeom prst="rightArrow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AB72AC2F-11B8-A935-F1B5-DD225B1F65F5}"/>
              </a:ext>
            </a:extLst>
          </p:cNvPr>
          <p:cNvSpPr txBox="1"/>
          <p:nvPr/>
        </p:nvSpPr>
        <p:spPr>
          <a:xfrm>
            <a:off x="3147636" y="3308689"/>
            <a:ext cx="1103111" cy="21781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200" b="1" dirty="0"/>
              <a:t>Verdunstung</a:t>
            </a:r>
            <a:endParaRPr lang="fr-CH" sz="1200" b="1" dirty="0" err="1"/>
          </a:p>
        </p:txBody>
      </p:sp>
      <p:pic>
        <p:nvPicPr>
          <p:cNvPr id="4" name="Grafik 3" descr="Ein Bild, das draußen, Himmel, Rad, Gelände enthält.&#10;&#10;Automatisch generierte Beschreibung">
            <a:extLst>
              <a:ext uri="{FF2B5EF4-FFF2-40B4-BE49-F238E27FC236}">
                <a16:creationId xmlns:a16="http://schemas.microsoft.com/office/drawing/2014/main" id="{53AE34C7-5E8D-6602-244F-4B7DCAA142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04" t="32489" r="4560" b="19839"/>
          <a:stretch/>
        </p:blipFill>
        <p:spPr>
          <a:xfrm>
            <a:off x="150992" y="5085184"/>
            <a:ext cx="2260768" cy="71713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5D1E063-2A44-277E-2D09-666DA90AD954}"/>
              </a:ext>
            </a:extLst>
          </p:cNvPr>
          <p:cNvSpPr txBox="1"/>
          <p:nvPr/>
        </p:nvSpPr>
        <p:spPr>
          <a:xfrm>
            <a:off x="1583668" y="5057540"/>
            <a:ext cx="684076" cy="21781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200" b="1" dirty="0"/>
              <a:t>Waschen</a:t>
            </a:r>
            <a:endParaRPr lang="fr-CH" sz="1200" b="1" dirty="0" err="1"/>
          </a:p>
        </p:txBody>
      </p:sp>
      <p:sp>
        <p:nvSpPr>
          <p:cNvPr id="13" name="Pfeil nach rechts 13">
            <a:extLst>
              <a:ext uri="{FF2B5EF4-FFF2-40B4-BE49-F238E27FC236}">
                <a16:creationId xmlns:a16="http://schemas.microsoft.com/office/drawing/2014/main" id="{F5AB1D71-4C8B-50D6-4658-B485C0B1EAE2}"/>
              </a:ext>
            </a:extLst>
          </p:cNvPr>
          <p:cNvSpPr/>
          <p:nvPr/>
        </p:nvSpPr>
        <p:spPr>
          <a:xfrm rot="8118110">
            <a:off x="2384562" y="4674447"/>
            <a:ext cx="1080120" cy="560765"/>
          </a:xfrm>
          <a:prstGeom prst="right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049457F-923B-CD45-AE7F-7CA9322D12E4}"/>
              </a:ext>
            </a:extLst>
          </p:cNvPr>
          <p:cNvSpPr txBox="1"/>
          <p:nvPr/>
        </p:nvSpPr>
        <p:spPr>
          <a:xfrm>
            <a:off x="1689113" y="3558459"/>
            <a:ext cx="1103111" cy="46147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200" b="1" dirty="0"/>
              <a:t>Schächte in Parzellen</a:t>
            </a:r>
            <a:endParaRPr lang="fr-CH" sz="1200" b="1" dirty="0" err="1"/>
          </a:p>
        </p:txBody>
      </p:sp>
      <p:sp>
        <p:nvSpPr>
          <p:cNvPr id="35" name="Pfeil nach rechts 13">
            <a:extLst>
              <a:ext uri="{FF2B5EF4-FFF2-40B4-BE49-F238E27FC236}">
                <a16:creationId xmlns:a16="http://schemas.microsoft.com/office/drawing/2014/main" id="{403CEC5B-A8AC-2CC6-6E72-7DDD04355A41}"/>
              </a:ext>
            </a:extLst>
          </p:cNvPr>
          <p:cNvSpPr/>
          <p:nvPr/>
        </p:nvSpPr>
        <p:spPr>
          <a:xfrm rot="1311888">
            <a:off x="2716632" y="3711968"/>
            <a:ext cx="632392" cy="560765"/>
          </a:xfrm>
          <a:prstGeom prst="right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3AE6B66-F9A0-4755-4509-5D945A1B0B9E}"/>
              </a:ext>
            </a:extLst>
          </p:cNvPr>
          <p:cNvSpPr txBox="1"/>
          <p:nvPr/>
        </p:nvSpPr>
        <p:spPr>
          <a:xfrm>
            <a:off x="7164288" y="1028350"/>
            <a:ext cx="1961304" cy="26673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Diffuse Quellen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Abschwemmung  </a:t>
            </a:r>
            <a:r>
              <a:rPr lang="de-CH" sz="1600" dirty="0"/>
              <a:t>ca. 30-70 % der Einträge während Regenperioden </a:t>
            </a:r>
            <a:r>
              <a:rPr lang="de-CH" sz="1200" dirty="0"/>
              <a:t>(Schönenberger EAWAG 2021)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 err="1"/>
              <a:t>Abrift</a:t>
            </a:r>
            <a:r>
              <a:rPr lang="de-CH" sz="1600" b="1" dirty="0"/>
              <a:t> &amp; Drainagen </a:t>
            </a:r>
            <a:r>
              <a:rPr lang="de-CH" sz="1600" dirty="0"/>
              <a:t>Rest. </a:t>
            </a:r>
          </a:p>
        </p:txBody>
      </p:sp>
    </p:spTree>
    <p:extLst>
      <p:ext uri="{BB962C8B-B14F-4D97-AF65-F5344CB8AC3E}">
        <p14:creationId xmlns:p14="http://schemas.microsoft.com/office/powerpoint/2010/main" val="149737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64DCB-FA03-2D4C-B3F8-564F5CFD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48978"/>
          </a:xfrm>
        </p:spPr>
        <p:txBody>
          <a:bodyPr/>
          <a:lstStyle/>
          <a:p>
            <a:r>
              <a:rPr lang="de-CH" dirty="0"/>
              <a:t>Abdrift </a:t>
            </a:r>
            <a:r>
              <a:rPr lang="de-CH"/>
              <a:t>und Abschwemmung Wie </a:t>
            </a:r>
            <a:r>
              <a:rPr lang="de-CH" dirty="0"/>
              <a:t>läuft die Umsetzung?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B20DA3-98B6-7B41-F564-9FD98CAC35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7" name="Grafik 6" descr="Ein Bild, das Text, Karte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6BFC258A-B459-004A-4D45-ADD45403F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27" y="3314314"/>
            <a:ext cx="4282085" cy="2800741"/>
          </a:xfrm>
          <a:prstGeom prst="rect">
            <a:avLst/>
          </a:prstGeom>
        </p:spPr>
      </p:pic>
      <p:pic>
        <p:nvPicPr>
          <p:cNvPr id="11" name="Grafik 10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29DAA5F9-801D-17DC-D6C3-C05A0B353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980728"/>
            <a:ext cx="2774869" cy="4402106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CD6DA38-28ED-809C-79C6-C320F6E9E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767141"/>
            <a:ext cx="8242300" cy="1461939"/>
          </a:xfrm>
        </p:spPr>
        <p:txBody>
          <a:bodyPr/>
          <a:lstStyle/>
          <a:p>
            <a:r>
              <a:rPr lang="de-CH" dirty="0"/>
              <a:t>Welche Parzellen sind betroffen?</a:t>
            </a:r>
          </a:p>
          <a:p>
            <a:r>
              <a:rPr lang="de-CH" dirty="0"/>
              <a:t>Was gilt als entwässerte Strasse?</a:t>
            </a:r>
          </a:p>
          <a:p>
            <a:endParaRPr lang="de-CH" dirty="0"/>
          </a:p>
          <a:p>
            <a:r>
              <a:rPr lang="de-CH" dirty="0"/>
              <a:t>Kommunikation Juni 2024</a:t>
            </a:r>
          </a:p>
        </p:txBody>
      </p:sp>
    </p:spTree>
    <p:extLst>
      <p:ext uri="{BB962C8B-B14F-4D97-AF65-F5344CB8AC3E}">
        <p14:creationId xmlns:p14="http://schemas.microsoft.com/office/powerpoint/2010/main" val="2825451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86531" y="1563533"/>
            <a:ext cx="8577957" cy="166497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 dirty="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fr-CH" sz="2800" b="1" dirty="0" err="1"/>
              <a:t>Informationen</a:t>
            </a:r>
            <a:r>
              <a:rPr lang="fr-CH" sz="2800" b="1" dirty="0"/>
              <a:t> </a:t>
            </a:r>
            <a:r>
              <a:rPr lang="fr-CH" sz="2800" b="1" dirty="0" err="1"/>
              <a:t>zu</a:t>
            </a:r>
            <a:r>
              <a:rPr lang="fr-CH" sz="2800" b="1" dirty="0"/>
              <a:t> </a:t>
            </a:r>
            <a:r>
              <a:rPr lang="fr-CH" sz="2800" b="1" dirty="0" err="1"/>
              <a:t>Quarantäneorganismen</a:t>
            </a:r>
            <a:endParaRPr lang="fr-CH" sz="2800" b="1" dirty="0"/>
          </a:p>
          <a:p>
            <a:br>
              <a:rPr lang="fr-CH" sz="2800" dirty="0"/>
            </a:br>
            <a:endParaRPr lang="de-CH" sz="2800" i="1" dirty="0"/>
          </a:p>
        </p:txBody>
      </p:sp>
      <p:sp>
        <p:nvSpPr>
          <p:cNvPr id="9" name="Textplatzhalter 1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86531" y="3564000"/>
            <a:ext cx="8289925" cy="6724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74EA1"/>
              </a:buClr>
              <a:buSzTx/>
              <a:buFont typeface="Lucida Grande" pitchFamily="-112" charset="0"/>
              <a:buNone/>
              <a:tabLst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marL="273050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2pPr>
            <a:lvl3pPr marL="539750" indent="-26511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/>
              <a:buChar char="&gt;"/>
              <a:defRPr sz="2000" kern="1200" baseline="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3pPr>
            <a:lvl4pPr marL="803275" indent="-261938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4pPr>
            <a:lvl5pPr marL="1076325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 err="1"/>
              <a:t>Pflanzenschutzfachtagungen</a:t>
            </a:r>
            <a:r>
              <a:rPr lang="fr-CH" dirty="0"/>
              <a:t> 2024</a:t>
            </a:r>
            <a:endParaRPr lang="de-CH" dirty="0"/>
          </a:p>
          <a:p>
            <a:endParaRPr lang="fr-CH" b="1" dirty="0"/>
          </a:p>
          <a:p>
            <a:r>
              <a:rPr lang="fr-CH" b="1" dirty="0"/>
              <a:t>Fanny Duckert</a:t>
            </a:r>
          </a:p>
          <a:p>
            <a:endParaRPr lang="fr-CH" sz="1200" dirty="0"/>
          </a:p>
          <a:p>
            <a:endParaRPr lang="fr-CH" sz="1200" dirty="0"/>
          </a:p>
          <a:p>
            <a:endParaRPr lang="fr-CH" sz="1200" dirty="0"/>
          </a:p>
          <a:p>
            <a:endParaRPr lang="fr-CH" sz="1200" dirty="0"/>
          </a:p>
          <a:p>
            <a:endParaRPr lang="fr-CH" sz="1200" dirty="0"/>
          </a:p>
        </p:txBody>
      </p:sp>
      <p:pic>
        <p:nvPicPr>
          <p:cNvPr id="2" name="Grafik 8">
            <a:extLst>
              <a:ext uri="{FF2B5EF4-FFF2-40B4-BE49-F238E27FC236}">
                <a16:creationId xmlns:a16="http://schemas.microsoft.com/office/drawing/2014/main" id="{C3EAD3C2-A670-1E1A-51B4-4129CC322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3106281"/>
            <a:ext cx="2088406" cy="21547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2E39FB0-C8A7-2B8F-880B-E91B27114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4322773"/>
            <a:ext cx="2638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2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892" y="210930"/>
            <a:ext cx="8856984" cy="912109"/>
          </a:xfrm>
        </p:spPr>
        <p:txBody>
          <a:bodyPr/>
          <a:lstStyle/>
          <a:p>
            <a:r>
              <a:rPr lang="fr-CH" sz="2400" dirty="0" err="1"/>
              <a:t>Was</a:t>
            </a:r>
            <a:r>
              <a:rPr lang="fr-CH" sz="2400" dirty="0"/>
              <a:t> </a:t>
            </a:r>
            <a:r>
              <a:rPr lang="fr-CH" sz="2400" dirty="0" err="1"/>
              <a:t>sind</a:t>
            </a:r>
            <a:r>
              <a:rPr lang="fr-CH" sz="2400" dirty="0"/>
              <a:t> </a:t>
            </a:r>
            <a:r>
              <a:rPr lang="fr-CH" sz="2400" dirty="0" err="1"/>
              <a:t>Quarantäneorganismen</a:t>
            </a:r>
            <a:r>
              <a:rPr lang="fr-CH" sz="2400" dirty="0"/>
              <a:t> ?</a:t>
            </a:r>
            <a:br>
              <a:rPr lang="fr-CH" sz="2400" dirty="0"/>
            </a:b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3950" y="598698"/>
            <a:ext cx="8237935" cy="2566663"/>
          </a:xfrm>
        </p:spPr>
        <p:txBody>
          <a:bodyPr/>
          <a:lstStyle/>
          <a:p>
            <a:endParaRPr lang="fr-CH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800" dirty="0" err="1"/>
              <a:t>Schadorganismen</a:t>
            </a:r>
            <a:r>
              <a:rPr lang="fr-CH" sz="1800" dirty="0"/>
              <a:t> mit </a:t>
            </a:r>
            <a:r>
              <a:rPr lang="fr-CH" sz="1800" dirty="0" err="1"/>
              <a:t>potentiell</a:t>
            </a:r>
            <a:r>
              <a:rPr lang="fr-CH" sz="1800" dirty="0"/>
              <a:t> </a:t>
            </a:r>
            <a:r>
              <a:rPr lang="fr-CH" sz="1800" b="1" dirty="0" err="1"/>
              <a:t>wirtschaftlicher</a:t>
            </a:r>
            <a:r>
              <a:rPr lang="fr-CH" sz="1800" b="1" dirty="0"/>
              <a:t> </a:t>
            </a:r>
            <a:r>
              <a:rPr lang="fr-CH" sz="1800" b="1" dirty="0" err="1"/>
              <a:t>Bedeutung</a:t>
            </a:r>
            <a:r>
              <a:rPr lang="fr-CH" sz="1800" dirty="0"/>
              <a:t>. (</a:t>
            </a:r>
            <a:r>
              <a:rPr lang="fr-CH" sz="1800" dirty="0" err="1"/>
              <a:t>Landwirtschaft</a:t>
            </a:r>
            <a:r>
              <a:rPr lang="fr-CH" sz="1800" dirty="0"/>
              <a:t> </a:t>
            </a:r>
            <a:r>
              <a:rPr lang="fr-CH" sz="1800" dirty="0" err="1"/>
              <a:t>Zierpflanzen</a:t>
            </a:r>
            <a:r>
              <a:rPr lang="fr-CH" sz="1800" dirty="0"/>
              <a:t> Wald). </a:t>
            </a:r>
            <a:r>
              <a:rPr lang="fr-CH" sz="1800" dirty="0" err="1"/>
              <a:t>Klassifizierung</a:t>
            </a:r>
            <a:r>
              <a:rPr lang="fr-CH" sz="1800" dirty="0"/>
              <a:t> </a:t>
            </a:r>
            <a:r>
              <a:rPr lang="fr-CH" sz="1800" dirty="0" err="1"/>
              <a:t>nach</a:t>
            </a:r>
            <a:r>
              <a:rPr lang="fr-CH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800" dirty="0"/>
              <a:t>Int. </a:t>
            </a:r>
            <a:r>
              <a:rPr lang="fr-CH" sz="1800" dirty="0" err="1"/>
              <a:t>Normen</a:t>
            </a:r>
            <a:endParaRPr lang="fr-CH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800" dirty="0" err="1"/>
              <a:t>Schwer</a:t>
            </a:r>
            <a:r>
              <a:rPr lang="fr-CH" sz="1800" dirty="0"/>
              <a:t> </a:t>
            </a:r>
            <a:r>
              <a:rPr lang="fr-CH" sz="1800" dirty="0" err="1"/>
              <a:t>bekämpfbar</a:t>
            </a:r>
            <a:r>
              <a:rPr lang="fr-CH" sz="1800" dirty="0"/>
              <a:t>.</a:t>
            </a:r>
            <a:endParaRPr lang="de-CH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800" dirty="0" err="1"/>
              <a:t>Treten</a:t>
            </a:r>
            <a:r>
              <a:rPr lang="fr-CH" sz="1800" dirty="0"/>
              <a:t> </a:t>
            </a:r>
            <a:r>
              <a:rPr lang="fr-CH" sz="1800" dirty="0" err="1"/>
              <a:t>nicht</a:t>
            </a:r>
            <a:r>
              <a:rPr lang="fr-CH" sz="1800" dirty="0"/>
              <a:t> </a:t>
            </a:r>
            <a:r>
              <a:rPr lang="fr-CH" sz="1800" dirty="0" err="1"/>
              <a:t>oder</a:t>
            </a:r>
            <a:r>
              <a:rPr lang="fr-CH" sz="1800" dirty="0"/>
              <a:t> </a:t>
            </a:r>
            <a:r>
              <a:rPr lang="fr-CH" sz="1800" dirty="0" err="1"/>
              <a:t>nur</a:t>
            </a:r>
            <a:r>
              <a:rPr lang="fr-CH" sz="1800" dirty="0"/>
              <a:t> </a:t>
            </a:r>
            <a:r>
              <a:rPr lang="fr-CH" sz="1800" dirty="0" err="1"/>
              <a:t>lokal</a:t>
            </a:r>
            <a:r>
              <a:rPr lang="fr-CH" sz="1800" dirty="0"/>
              <a:t> in der Schweiz </a:t>
            </a:r>
            <a:r>
              <a:rPr lang="fr-CH" sz="1800" dirty="0" err="1"/>
              <a:t>auf</a:t>
            </a:r>
            <a:r>
              <a:rPr lang="fr-CH" sz="1800" dirty="0"/>
              <a:t>.</a:t>
            </a:r>
          </a:p>
          <a:p>
            <a:r>
              <a:rPr lang="fr-CH" sz="1800" b="1" dirty="0"/>
              <a:t>-&gt;</a:t>
            </a:r>
            <a:r>
              <a:rPr lang="fr-CH" sz="1800" dirty="0"/>
              <a:t> </a:t>
            </a:r>
            <a:r>
              <a:rPr lang="fr-CH" sz="1800" dirty="0" err="1"/>
              <a:t>Einschleppung</a:t>
            </a:r>
            <a:r>
              <a:rPr lang="fr-CH" sz="1800" dirty="0"/>
              <a:t> </a:t>
            </a:r>
            <a:r>
              <a:rPr lang="fr-CH" sz="1800" dirty="0" err="1"/>
              <a:t>und</a:t>
            </a:r>
            <a:r>
              <a:rPr lang="fr-CH" sz="1800" dirty="0"/>
              <a:t> </a:t>
            </a:r>
            <a:r>
              <a:rPr lang="fr-CH" sz="1800" dirty="0" err="1"/>
              <a:t>Verbreitung</a:t>
            </a:r>
            <a:r>
              <a:rPr lang="fr-CH" sz="1800" dirty="0"/>
              <a:t> </a:t>
            </a:r>
            <a:r>
              <a:rPr lang="fr-CH" sz="1800" dirty="0" err="1"/>
              <a:t>verhindern</a:t>
            </a:r>
            <a:r>
              <a:rPr lang="fr-CH" sz="1800" dirty="0"/>
              <a:t> </a:t>
            </a:r>
            <a:r>
              <a:rPr lang="fr-CH" sz="1800" dirty="0" err="1"/>
              <a:t>oder</a:t>
            </a:r>
            <a:r>
              <a:rPr lang="fr-CH" sz="1800" dirty="0"/>
              <a:t> </a:t>
            </a:r>
            <a:r>
              <a:rPr lang="fr-CH" sz="1800" dirty="0" err="1"/>
              <a:t>bremsen</a:t>
            </a:r>
            <a:endParaRPr lang="fr-CH" sz="1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140E288-82E6-F02A-871B-1ABA4916BB52}"/>
              </a:ext>
            </a:extLst>
          </p:cNvPr>
          <p:cNvSpPr txBox="1"/>
          <p:nvPr/>
        </p:nvSpPr>
        <p:spPr>
          <a:xfrm>
            <a:off x="528013" y="2885413"/>
            <a:ext cx="8130292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endParaRPr lang="de-CH" sz="1800" dirty="0"/>
          </a:p>
          <a:p>
            <a:pPr algn="l"/>
            <a:r>
              <a:rPr lang="fr-CH" sz="1800" dirty="0" err="1"/>
              <a:t>Melde</a:t>
            </a:r>
            <a:r>
              <a:rPr lang="fr-CH" sz="1800" dirty="0"/>
              <a:t> </a:t>
            </a:r>
            <a:r>
              <a:rPr lang="fr-CH" sz="1800" dirty="0" err="1"/>
              <a:t>und</a:t>
            </a:r>
            <a:r>
              <a:rPr lang="fr-CH" sz="1800" dirty="0"/>
              <a:t> </a:t>
            </a:r>
            <a:r>
              <a:rPr lang="fr-CH" sz="1800" dirty="0" err="1"/>
              <a:t>Bekämpfungspflicht</a:t>
            </a:r>
            <a:r>
              <a:rPr lang="fr-CH" sz="1800" dirty="0"/>
              <a:t> </a:t>
            </a:r>
            <a:r>
              <a:rPr lang="fr-CH" sz="1400" dirty="0"/>
              <a:t>[</a:t>
            </a:r>
            <a:r>
              <a:rPr lang="fr-CH" sz="1400" dirty="0" err="1"/>
              <a:t>PGesV</a:t>
            </a:r>
            <a:r>
              <a:rPr lang="fr-CH" sz="1400" dirty="0"/>
              <a:t>]. </a:t>
            </a:r>
          </a:p>
          <a:p>
            <a:pPr algn="l"/>
            <a:endParaRPr lang="fr-CH" sz="1800" dirty="0"/>
          </a:p>
        </p:txBody>
      </p:sp>
      <p:pic>
        <p:nvPicPr>
          <p:cNvPr id="5" name="Grafik 7">
            <a:extLst>
              <a:ext uri="{FF2B5EF4-FFF2-40B4-BE49-F238E27FC236}">
                <a16:creationId xmlns:a16="http://schemas.microsoft.com/office/drawing/2014/main" id="{D984A1FB-B360-37DA-53F5-AD29FFC9B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2"/>
          <a:stretch/>
        </p:blipFill>
        <p:spPr>
          <a:xfrm>
            <a:off x="3910777" y="4252035"/>
            <a:ext cx="2057399" cy="131902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7844291-8CFB-837D-A815-AADA051DE8AE}"/>
              </a:ext>
            </a:extLst>
          </p:cNvPr>
          <p:cNvSpPr txBox="1"/>
          <p:nvPr/>
        </p:nvSpPr>
        <p:spPr>
          <a:xfrm>
            <a:off x="3818376" y="5589241"/>
            <a:ext cx="1944216" cy="217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fr-CH" sz="1200" dirty="0" err="1"/>
              <a:t>Japankäfer</a:t>
            </a:r>
            <a:endParaRPr lang="fr-CH" sz="1200" dirty="0"/>
          </a:p>
        </p:txBody>
      </p:sp>
      <p:pic>
        <p:nvPicPr>
          <p:cNvPr id="11" name="Grafik 4">
            <a:extLst>
              <a:ext uri="{FF2B5EF4-FFF2-40B4-BE49-F238E27FC236}">
                <a16:creationId xmlns:a16="http://schemas.microsoft.com/office/drawing/2014/main" id="{E9D3557D-26C2-CB40-3B6F-873ACD088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404" y="274084"/>
            <a:ext cx="1504646" cy="1435789"/>
          </a:xfrm>
          <a:prstGeom prst="rect">
            <a:avLst/>
          </a:prstGeom>
        </p:spPr>
      </p:pic>
      <p:pic>
        <p:nvPicPr>
          <p:cNvPr id="12" name="Grafik 13">
            <a:extLst>
              <a:ext uri="{FF2B5EF4-FFF2-40B4-BE49-F238E27FC236}">
                <a16:creationId xmlns:a16="http://schemas.microsoft.com/office/drawing/2014/main" id="{6B6560D1-EAD3-E9CE-07A8-D65FCC384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815" y="1721872"/>
            <a:ext cx="1475235" cy="102926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50F9AF9-2316-CC94-4789-E6C3C82B37CB}"/>
              </a:ext>
            </a:extLst>
          </p:cNvPr>
          <p:cNvSpPr txBox="1"/>
          <p:nvPr/>
        </p:nvSpPr>
        <p:spPr>
          <a:xfrm>
            <a:off x="7275642" y="2447828"/>
            <a:ext cx="1373580" cy="53841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fr-CH" sz="1200" dirty="0" err="1"/>
              <a:t>Asiatischer</a:t>
            </a:r>
            <a:r>
              <a:rPr lang="fr-CH" sz="1200" dirty="0"/>
              <a:t> </a:t>
            </a:r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fr-CH" sz="1200" dirty="0" err="1"/>
              <a:t>Moschusbockkäfer</a:t>
            </a:r>
            <a:endParaRPr lang="fr-CH" sz="1200" dirty="0"/>
          </a:p>
        </p:txBody>
      </p:sp>
      <p:pic>
        <p:nvPicPr>
          <p:cNvPr id="14" name="Grafik 8">
            <a:extLst>
              <a:ext uri="{FF2B5EF4-FFF2-40B4-BE49-F238E27FC236}">
                <a16:creationId xmlns:a16="http://schemas.microsoft.com/office/drawing/2014/main" id="{FF3FB5F1-CB0C-1AA5-4B2C-FDDAE1EC3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753" y="4911752"/>
            <a:ext cx="689054" cy="67748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0946704-3BB9-554B-7679-7973C487B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63" y="4175757"/>
            <a:ext cx="2828553" cy="179097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D833F28-001F-290A-7AB7-B6459AED69A1}"/>
              </a:ext>
            </a:extLst>
          </p:cNvPr>
          <p:cNvSpPr txBox="1"/>
          <p:nvPr/>
        </p:nvSpPr>
        <p:spPr>
          <a:xfrm>
            <a:off x="887639" y="5912345"/>
            <a:ext cx="2372600" cy="217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fr-CH" sz="1200" dirty="0" err="1"/>
              <a:t>Maiswurzelbohrer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8797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1AB4E6-ED09-8B20-CDC6-F1C305380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CH" dirty="0"/>
            </a:b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7DDC32-3EC2-0FD9-821E-E086545D8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3114BA-9C25-A2B8-5D52-427C8DD0693C}"/>
              </a:ext>
            </a:extLst>
          </p:cNvPr>
          <p:cNvSpPr txBox="1"/>
          <p:nvPr/>
        </p:nvSpPr>
        <p:spPr>
          <a:xfrm>
            <a:off x="539552" y="1319448"/>
            <a:ext cx="8280920" cy="4067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fr-CH" sz="1800" b="1" dirty="0"/>
              <a:t>Mandate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fr-CH" sz="1800" dirty="0" err="1"/>
              <a:t>Jährlich</a:t>
            </a:r>
            <a:r>
              <a:rPr lang="fr-CH" sz="1800" dirty="0"/>
              <a:t> ca. 30 Mandate von Bund an </a:t>
            </a:r>
            <a:r>
              <a:rPr lang="fr-CH" sz="1800" dirty="0" err="1"/>
              <a:t>Kantone</a:t>
            </a:r>
            <a:r>
              <a:rPr lang="fr-CH" sz="1800" dirty="0"/>
              <a:t>. 1 Mandat = 1 </a:t>
            </a:r>
            <a:r>
              <a:rPr lang="fr-CH" sz="1800" dirty="0" err="1"/>
              <a:t>Organismus</a:t>
            </a:r>
            <a:endParaRPr lang="fr-CH" sz="1800" dirty="0"/>
          </a:p>
          <a:p>
            <a:pPr algn="l"/>
            <a:r>
              <a:rPr lang="fr-CH" sz="1800" b="1" dirty="0" err="1"/>
              <a:t>Wo</a:t>
            </a:r>
            <a:r>
              <a:rPr lang="fr-CH" sz="1800" b="1" dirty="0"/>
              <a:t>?</a:t>
            </a:r>
          </a:p>
          <a:p>
            <a:pPr algn="l"/>
            <a:r>
              <a:rPr lang="fr-CH" sz="1800" dirty="0" err="1"/>
              <a:t>Überwachungsorte</a:t>
            </a:r>
            <a:r>
              <a:rPr lang="fr-CH" sz="1800" dirty="0"/>
              <a:t> </a:t>
            </a:r>
            <a:r>
              <a:rPr lang="fr-CH" sz="1800" dirty="0" err="1"/>
              <a:t>gleichmässig</a:t>
            </a:r>
            <a:r>
              <a:rPr lang="fr-CH" sz="1800" dirty="0"/>
              <a:t> </a:t>
            </a:r>
            <a:r>
              <a:rPr lang="fr-CH" sz="1800" dirty="0" err="1"/>
              <a:t>über</a:t>
            </a:r>
            <a:r>
              <a:rPr lang="fr-CH" sz="1800" dirty="0"/>
              <a:t> den </a:t>
            </a:r>
            <a:r>
              <a:rPr lang="fr-CH" sz="1800" dirty="0" err="1"/>
              <a:t>Kanton</a:t>
            </a:r>
            <a:r>
              <a:rPr lang="fr-CH" sz="1800" dirty="0"/>
              <a:t> </a:t>
            </a:r>
            <a:r>
              <a:rPr lang="fr-CH" sz="1800" dirty="0" err="1"/>
              <a:t>verteilt</a:t>
            </a:r>
            <a:r>
              <a:rPr lang="fr-CH" sz="1800" dirty="0"/>
              <a:t>. Die Wahl </a:t>
            </a:r>
            <a:r>
              <a:rPr lang="fr-CH" sz="1800" dirty="0" err="1"/>
              <a:t>erfolgt</a:t>
            </a:r>
            <a:r>
              <a:rPr lang="fr-CH" sz="1800" dirty="0"/>
              <a:t> </a:t>
            </a:r>
            <a:r>
              <a:rPr lang="fr-CH" sz="1800" dirty="0" err="1"/>
              <a:t>risikobasiert</a:t>
            </a:r>
            <a:r>
              <a:rPr lang="fr-CH" sz="1800" dirty="0"/>
              <a:t>, </a:t>
            </a:r>
            <a:r>
              <a:rPr lang="fr-CH" sz="1800" dirty="0" err="1"/>
              <a:t>jedes</a:t>
            </a:r>
            <a:r>
              <a:rPr lang="fr-CH" sz="1800" dirty="0"/>
              <a:t> </a:t>
            </a:r>
            <a:r>
              <a:rPr lang="fr-CH" sz="1800" dirty="0" err="1"/>
              <a:t>Jahr</a:t>
            </a:r>
            <a:r>
              <a:rPr lang="fr-CH" sz="1800" dirty="0"/>
              <a:t> </a:t>
            </a:r>
            <a:r>
              <a:rPr lang="fr-CH" sz="1800" dirty="0" err="1"/>
              <a:t>werden</a:t>
            </a:r>
            <a:r>
              <a:rPr lang="fr-CH" sz="1800" dirty="0"/>
              <a:t> </a:t>
            </a:r>
            <a:r>
              <a:rPr lang="fr-CH" sz="1800" dirty="0" err="1"/>
              <a:t>andere</a:t>
            </a:r>
            <a:r>
              <a:rPr lang="fr-CH" sz="1800" dirty="0"/>
              <a:t> </a:t>
            </a:r>
            <a:r>
              <a:rPr lang="fr-CH" sz="1800" dirty="0" err="1"/>
              <a:t>Standorte</a:t>
            </a:r>
            <a:r>
              <a:rPr lang="fr-CH" sz="1800" dirty="0"/>
              <a:t> </a:t>
            </a:r>
            <a:r>
              <a:rPr lang="fr-CH" sz="1800" dirty="0" err="1"/>
              <a:t>ausgewählt</a:t>
            </a:r>
            <a:r>
              <a:rPr lang="fr-CH" sz="1800" dirty="0"/>
              <a:t>.</a:t>
            </a:r>
          </a:p>
          <a:p>
            <a:pPr algn="l"/>
            <a:r>
              <a:rPr lang="fr-CH" sz="1800" dirty="0"/>
              <a:t>(</a:t>
            </a:r>
            <a:r>
              <a:rPr lang="fr-CH" sz="1800" dirty="0" err="1"/>
              <a:t>z.b</a:t>
            </a:r>
            <a:r>
              <a:rPr lang="fr-CH" sz="1800" dirty="0"/>
              <a:t>. </a:t>
            </a:r>
            <a:r>
              <a:rPr lang="fr-CH" sz="1800" dirty="0" err="1"/>
              <a:t>Wohngebiete</a:t>
            </a:r>
            <a:r>
              <a:rPr lang="fr-CH" sz="1800" dirty="0"/>
              <a:t>, </a:t>
            </a:r>
            <a:r>
              <a:rPr lang="fr-CH" sz="1800" dirty="0" err="1"/>
              <a:t>Wahrenumschlagsplätze</a:t>
            </a:r>
            <a:r>
              <a:rPr lang="fr-CH" sz="1800" dirty="0"/>
              <a:t> (</a:t>
            </a:r>
            <a:r>
              <a:rPr lang="fr-CH" sz="1800" dirty="0" err="1"/>
              <a:t>Früchte</a:t>
            </a:r>
            <a:r>
              <a:rPr lang="fr-CH" sz="1800" dirty="0"/>
              <a:t>, </a:t>
            </a:r>
            <a:r>
              <a:rPr lang="fr-CH" sz="1800" dirty="0" err="1"/>
              <a:t>Gemüse</a:t>
            </a:r>
            <a:r>
              <a:rPr lang="fr-CH" sz="1800" dirty="0"/>
              <a:t>, Garden center), </a:t>
            </a:r>
            <a:r>
              <a:rPr lang="fr-CH" sz="1800" dirty="0" err="1"/>
              <a:t>Bahnhöfe</a:t>
            </a:r>
            <a:r>
              <a:rPr lang="fr-CH" sz="1800" dirty="0"/>
              <a:t>)), </a:t>
            </a:r>
            <a:r>
              <a:rPr lang="fr-CH" sz="1800" dirty="0" err="1"/>
              <a:t>Spezialkulturen</a:t>
            </a:r>
            <a:r>
              <a:rPr lang="fr-CH" sz="1800" dirty="0"/>
              <a:t>, </a:t>
            </a:r>
            <a:r>
              <a:rPr lang="fr-CH" sz="1800" dirty="0" err="1"/>
              <a:t>Ackerbau</a:t>
            </a:r>
            <a:r>
              <a:rPr lang="fr-CH" sz="1800" dirty="0"/>
              <a:t> (Mais, </a:t>
            </a:r>
            <a:r>
              <a:rPr lang="fr-CH" sz="1800" dirty="0" err="1"/>
              <a:t>Kartoffeln</a:t>
            </a:r>
            <a:r>
              <a:rPr lang="fr-CH" sz="1800" dirty="0"/>
              <a:t> )</a:t>
            </a:r>
          </a:p>
          <a:p>
            <a:pPr algn="l"/>
            <a:endParaRPr lang="fr-CH" sz="1800" dirty="0"/>
          </a:p>
          <a:p>
            <a:pPr algn="l"/>
            <a:r>
              <a:rPr lang="fr-CH" sz="1800" b="1" dirty="0" err="1"/>
              <a:t>Wie</a:t>
            </a:r>
            <a:r>
              <a:rPr lang="fr-CH" sz="1800" b="1" dirty="0"/>
              <a:t>?</a:t>
            </a:r>
          </a:p>
          <a:p>
            <a:pPr algn="l"/>
            <a:r>
              <a:rPr lang="fr-CH" sz="1800" dirty="0" err="1"/>
              <a:t>Kanton</a:t>
            </a:r>
            <a:r>
              <a:rPr lang="fr-CH" sz="1800" dirty="0"/>
              <a:t>: </a:t>
            </a:r>
            <a:r>
              <a:rPr lang="fr-CH" sz="1800" dirty="0" err="1"/>
              <a:t>Visuell</a:t>
            </a:r>
            <a:r>
              <a:rPr lang="fr-CH" sz="1800" dirty="0"/>
              <a:t>, Fallen, </a:t>
            </a:r>
            <a:r>
              <a:rPr lang="fr-CH" sz="1800" dirty="0" err="1"/>
              <a:t>Proben</a:t>
            </a:r>
            <a:r>
              <a:rPr lang="fr-CH" sz="1800" dirty="0"/>
              <a:t>.</a:t>
            </a:r>
          </a:p>
          <a:p>
            <a:pPr algn="l"/>
            <a:endParaRPr lang="fr-CH" sz="1800" dirty="0"/>
          </a:p>
          <a:p>
            <a:pPr algn="l"/>
            <a:r>
              <a:rPr lang="fr-CH" sz="2400" dirty="0">
                <a:sym typeface="Wingdings" panose="05000000000000000000" pitchFamily="2" charset="2"/>
              </a:rPr>
              <a:t> </a:t>
            </a:r>
            <a:r>
              <a:rPr lang="fr-CH" sz="2400" dirty="0" err="1"/>
              <a:t>Danke</a:t>
            </a:r>
            <a:r>
              <a:rPr lang="fr-CH" sz="2400" dirty="0"/>
              <a:t> </a:t>
            </a:r>
            <a:r>
              <a:rPr lang="fr-CH" sz="2400" dirty="0" err="1"/>
              <a:t>für</a:t>
            </a:r>
            <a:r>
              <a:rPr lang="fr-CH" sz="2400" dirty="0"/>
              <a:t> die </a:t>
            </a:r>
            <a:r>
              <a:rPr lang="fr-CH" sz="2400" dirty="0" err="1"/>
              <a:t>Zusammenarbeit</a:t>
            </a:r>
            <a:r>
              <a:rPr lang="fr-CH" sz="2400" dirty="0"/>
              <a:t>!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fr-CH" sz="1800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fr-CH" sz="1800" dirty="0"/>
              <a:t>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CD0DBE7-74A9-A8B4-2272-56DE11B252A3}"/>
              </a:ext>
            </a:extLst>
          </p:cNvPr>
          <p:cNvSpPr txBox="1">
            <a:spLocks/>
          </p:cNvSpPr>
          <p:nvPr/>
        </p:nvSpPr>
        <p:spPr>
          <a:xfrm>
            <a:off x="2186084" y="407339"/>
            <a:ext cx="6634388" cy="912109"/>
          </a:xfr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 dirty="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fr-CH" sz="2400" dirty="0" err="1"/>
              <a:t>Gebietsüberwachung</a:t>
            </a:r>
            <a:endParaRPr lang="de-CH" sz="2400" dirty="0"/>
          </a:p>
        </p:txBody>
      </p:sp>
      <p:pic>
        <p:nvPicPr>
          <p:cNvPr id="6" name="864E33BE-6144-43A3-B603-EA4906B90BCF">
            <a:extLst>
              <a:ext uri="{FF2B5EF4-FFF2-40B4-BE49-F238E27FC236}">
                <a16:creationId xmlns:a16="http://schemas.microsoft.com/office/drawing/2014/main" id="{649ADD0D-03B2-CB75-07DA-6D0C9EB6A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3789040"/>
            <a:ext cx="1440161" cy="192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9BFBE42E-8C10-4F1B-A94B-D6C083D20B02">
            <a:extLst>
              <a:ext uri="{FF2B5EF4-FFF2-40B4-BE49-F238E27FC236}">
                <a16:creationId xmlns:a16="http://schemas.microsoft.com/office/drawing/2014/main" id="{712DB40E-8608-92AF-15BC-F8FD3CC91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6" y="3789041"/>
            <a:ext cx="1440161" cy="1920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790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88DCE-1C83-E9E7-2FCA-D9239058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de-CH" dirty="0"/>
              <a:t>Auflagen Abschwemmung und Abdrift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9720B5-50CD-F45B-DF4C-6377715D7C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556792"/>
            <a:ext cx="8242300" cy="2123658"/>
          </a:xfrm>
        </p:spPr>
        <p:txBody>
          <a:bodyPr/>
          <a:lstStyle/>
          <a:p>
            <a:pPr marL="342900" indent="-342900">
              <a:buAutoNum type="alphaLcPeriod"/>
            </a:pPr>
            <a:r>
              <a:rPr lang="de-CH" sz="1600" dirty="0"/>
              <a:t>Reduktion der </a:t>
            </a:r>
            <a:r>
              <a:rPr lang="de-CH" sz="1600" b="1" dirty="0"/>
              <a:t>Abdrift</a:t>
            </a:r>
            <a:r>
              <a:rPr lang="de-CH" sz="1600" dirty="0"/>
              <a:t> für alle Behandlungen mit Pflanzenschutzmittel: mindestens 1 Punkt; </a:t>
            </a:r>
          </a:p>
          <a:p>
            <a:pPr marL="342900" indent="-342900">
              <a:buAutoNum type="alphaLcPeriod"/>
            </a:pPr>
            <a:endParaRPr lang="de-CH" sz="1600" dirty="0"/>
          </a:p>
          <a:p>
            <a:pPr marL="342900" indent="-342900">
              <a:buAutoNum type="alphaLcPeriod"/>
            </a:pPr>
            <a:r>
              <a:rPr lang="de-CH" sz="1600" dirty="0"/>
              <a:t>Reduktion der </a:t>
            </a:r>
            <a:r>
              <a:rPr lang="de-CH" sz="1600" b="1" dirty="0"/>
              <a:t>Abschwemmung</a:t>
            </a:r>
            <a:r>
              <a:rPr lang="de-CH" sz="1600" dirty="0"/>
              <a:t> für alle Behandlungen mit Pflanzenschutzmittel auf Flächen mit mehr als 2 % Neigung, die in Richtung Gefälle an </a:t>
            </a:r>
            <a:r>
              <a:rPr lang="de-CH" sz="1600" b="1" dirty="0"/>
              <a:t>Oberflächengewässer, entwässerte Strassen oder Wege</a:t>
            </a:r>
            <a:r>
              <a:rPr lang="de-CH" sz="1600" dirty="0"/>
              <a:t> angrenzen: mindestens 1 Punkt. Von dieser ÖLN-Anforderung ausgenommen sind die Einzelstockbehandlung sowie die Anwendung in geschlossenen Gewächshäusern.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DBFB94-FAC3-F6B8-6FFA-9051D329FD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908720"/>
            <a:ext cx="8242300" cy="369332"/>
          </a:xfrm>
        </p:spPr>
        <p:txBody>
          <a:bodyPr/>
          <a:lstStyle/>
          <a:p>
            <a:r>
              <a:rPr lang="de-CH" dirty="0"/>
              <a:t>Obligatorisch seit 1.1.2023, Kontrollen ab 2025</a:t>
            </a:r>
          </a:p>
        </p:txBody>
      </p:sp>
      <p:pic>
        <p:nvPicPr>
          <p:cNvPr id="5" name="Grafik 4" descr="Ein Bild, das Gras, draußen, Gelände, Pflanze enthält.&#10;&#10;Automatisch generierte Beschreibung">
            <a:extLst>
              <a:ext uri="{FF2B5EF4-FFF2-40B4-BE49-F238E27FC236}">
                <a16:creationId xmlns:a16="http://schemas.microsoft.com/office/drawing/2014/main" id="{36BABE04-8118-2C53-B2AF-2594F7A74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0" t="29000" r="14563" b="29000"/>
          <a:stretch/>
        </p:blipFill>
        <p:spPr>
          <a:xfrm>
            <a:off x="5384451" y="3680450"/>
            <a:ext cx="3710457" cy="1832324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1A7C9FDA-4E8B-278F-9D76-7276DD57782E}"/>
              </a:ext>
            </a:extLst>
          </p:cNvPr>
          <p:cNvSpPr txBox="1">
            <a:spLocks/>
          </p:cNvSpPr>
          <p:nvPr/>
        </p:nvSpPr>
        <p:spPr bwMode="auto">
          <a:xfrm>
            <a:off x="576737" y="3933056"/>
            <a:ext cx="4688178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74EA1"/>
              </a:buClr>
              <a:buFont typeface="Lucida Grande" pitchFamily="-112" charset="0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marL="273050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2pPr>
            <a:lvl3pPr marL="539750" indent="-26511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/>
              <a:buChar char="&gt;"/>
              <a:defRPr sz="2000" kern="1200" baseline="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3pPr>
            <a:lvl4pPr marL="803275" indent="-261938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4pPr>
            <a:lvl5pPr marL="1076325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600" b="1" dirty="0"/>
              <a:t>Offizielle Kommunikation Juni 2024</a:t>
            </a:r>
          </a:p>
          <a:p>
            <a:r>
              <a:rPr lang="de-CH" sz="1600" b="1" dirty="0"/>
              <a:t>Was gilt als entwässerte Strasse?</a:t>
            </a:r>
          </a:p>
          <a:p>
            <a:pPr marL="342900" indent="-342900">
              <a:buFont typeface="Lucida Grande" pitchFamily="-112" charset="0"/>
              <a:buAutoNum type="alphaLcPeriod"/>
            </a:pPr>
            <a:endParaRPr lang="de-CH" sz="1600" dirty="0"/>
          </a:p>
          <a:p>
            <a:r>
              <a:rPr lang="de-CH" sz="1600" dirty="0"/>
              <a:t>Momentan: Strassen oder Wege unabhängig vom Belag welche nicht über die Schulter entwässert werden.</a:t>
            </a:r>
          </a:p>
        </p:txBody>
      </p:sp>
    </p:spTree>
    <p:extLst>
      <p:ext uri="{BB962C8B-B14F-4D97-AF65-F5344CB8AC3E}">
        <p14:creationId xmlns:p14="http://schemas.microsoft.com/office/powerpoint/2010/main" val="2966966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88DCE-1C83-E9E7-2FCA-D9239058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48978"/>
          </a:xfrm>
        </p:spPr>
        <p:txBody>
          <a:bodyPr/>
          <a:lstStyle/>
          <a:p>
            <a:r>
              <a:rPr lang="de-CH" dirty="0"/>
              <a:t>Drift Auflagen</a:t>
            </a:r>
            <a:br>
              <a:rPr lang="de-CH" dirty="0"/>
            </a:br>
            <a:endParaRPr lang="de-CH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835471D-E9F4-0C7E-9F8C-A88F0C018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89" y="2924944"/>
            <a:ext cx="65532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36877681-EC06-76F5-A99A-886657690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89" y="836712"/>
            <a:ext cx="6611273" cy="196242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40400A8-67BF-8361-ADD9-FF6F187C0876}"/>
              </a:ext>
            </a:extLst>
          </p:cNvPr>
          <p:cNvSpPr txBox="1"/>
          <p:nvPr/>
        </p:nvSpPr>
        <p:spPr>
          <a:xfrm>
            <a:off x="1757389" y="3861048"/>
            <a:ext cx="2598587" cy="1224136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 err="1"/>
          </a:p>
        </p:txBody>
      </p:sp>
    </p:spTree>
    <p:extLst>
      <p:ext uri="{BB962C8B-B14F-4D97-AF65-F5344CB8AC3E}">
        <p14:creationId xmlns:p14="http://schemas.microsoft.com/office/powerpoint/2010/main" val="111867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88DCE-1C83-E9E7-2FCA-D9239058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48978"/>
          </a:xfrm>
        </p:spPr>
        <p:txBody>
          <a:bodyPr/>
          <a:lstStyle/>
          <a:p>
            <a:r>
              <a:rPr lang="de-CH" dirty="0"/>
              <a:t>Abschwemmung Auflagen</a:t>
            </a:r>
            <a:br>
              <a:rPr lang="de-CH" dirty="0"/>
            </a:br>
            <a:endParaRPr lang="de-CH" dirty="0"/>
          </a:p>
        </p:txBody>
      </p:sp>
      <p:pic>
        <p:nvPicPr>
          <p:cNvPr id="4" name="Grafik 3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412C8AFF-5E51-C669-0766-8F9E9C2A5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74011"/>
            <a:ext cx="7649486" cy="402719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455CB70-15EE-5A5F-0C4B-2F578E26FD8B}"/>
              </a:ext>
            </a:extLst>
          </p:cNvPr>
          <p:cNvSpPr/>
          <p:nvPr/>
        </p:nvSpPr>
        <p:spPr>
          <a:xfrm>
            <a:off x="1043608" y="2852936"/>
            <a:ext cx="7416824" cy="18002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203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fr-CH" dirty="0" err="1"/>
              <a:t>Inhalt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27200"/>
            <a:ext cx="8242300" cy="3539430"/>
          </a:xfrm>
        </p:spPr>
        <p:txBody>
          <a:bodyPr/>
          <a:lstStyle/>
          <a:p>
            <a:r>
              <a:rPr lang="fr-CH" dirty="0" err="1"/>
              <a:t>Produkteneuheiten</a:t>
            </a:r>
            <a:r>
              <a:rPr lang="fr-CH" dirty="0"/>
              <a:t> 2024</a:t>
            </a:r>
          </a:p>
          <a:p>
            <a:r>
              <a:rPr lang="fr-CH" dirty="0" err="1"/>
              <a:t>Produkterückzüge</a:t>
            </a:r>
            <a:r>
              <a:rPr lang="fr-CH" dirty="0"/>
              <a:t> </a:t>
            </a:r>
          </a:p>
          <a:p>
            <a:r>
              <a:rPr lang="fr-CH" dirty="0" err="1"/>
              <a:t>Erhöhte</a:t>
            </a:r>
            <a:r>
              <a:rPr lang="fr-CH" dirty="0"/>
              <a:t> </a:t>
            </a:r>
            <a:r>
              <a:rPr lang="fr-CH" dirty="0" err="1"/>
              <a:t>Anforderungen</a:t>
            </a:r>
            <a:r>
              <a:rPr lang="fr-CH" dirty="0"/>
              <a:t> </a:t>
            </a:r>
            <a:r>
              <a:rPr lang="fr-CH" dirty="0" err="1"/>
              <a:t>nach</a:t>
            </a:r>
            <a:r>
              <a:rPr lang="fr-CH" dirty="0"/>
              <a:t> </a:t>
            </a:r>
            <a:r>
              <a:rPr lang="fr-CH" dirty="0" err="1"/>
              <a:t>gezielter</a:t>
            </a:r>
            <a:r>
              <a:rPr lang="fr-CH" dirty="0"/>
              <a:t> </a:t>
            </a:r>
            <a:r>
              <a:rPr lang="fr-CH" dirty="0" err="1"/>
              <a:t>Überprüfung</a:t>
            </a:r>
            <a:endParaRPr lang="fr-CH" dirty="0"/>
          </a:p>
          <a:p>
            <a:r>
              <a:rPr lang="fr-CH" dirty="0"/>
              <a:t>Infos </a:t>
            </a:r>
            <a:r>
              <a:rPr lang="fr-CH" dirty="0" err="1"/>
              <a:t>zur</a:t>
            </a:r>
            <a:r>
              <a:rPr lang="fr-CH" dirty="0"/>
              <a:t> </a:t>
            </a:r>
            <a:r>
              <a:rPr lang="fr-CH" dirty="0" err="1"/>
              <a:t>Fachbewilligung</a:t>
            </a:r>
            <a:endParaRPr lang="fr-CH" dirty="0"/>
          </a:p>
          <a:p>
            <a:r>
              <a:rPr lang="fr-CH" dirty="0"/>
              <a:t>Tools </a:t>
            </a:r>
            <a:r>
              <a:rPr lang="fr-CH" dirty="0" err="1"/>
              <a:t>für</a:t>
            </a:r>
            <a:r>
              <a:rPr lang="fr-CH" dirty="0"/>
              <a:t> </a:t>
            </a:r>
            <a:r>
              <a:rPr lang="fr-CH" dirty="0" err="1"/>
              <a:t>Anwender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Gewässerschutz</a:t>
            </a:r>
            <a:endParaRPr lang="fr-CH" dirty="0"/>
          </a:p>
          <a:p>
            <a:r>
              <a:rPr lang="fr-CH" dirty="0" err="1"/>
              <a:t>Sensibilisierung</a:t>
            </a:r>
            <a:r>
              <a:rPr lang="fr-CH" dirty="0"/>
              <a:t> </a:t>
            </a:r>
            <a:r>
              <a:rPr lang="fr-CH" dirty="0" err="1"/>
              <a:t>Gewässerschutz</a:t>
            </a:r>
            <a:endParaRPr lang="fr-CH" dirty="0"/>
          </a:p>
          <a:p>
            <a:r>
              <a:rPr lang="fr-CH" dirty="0" err="1"/>
              <a:t>Informationen</a:t>
            </a:r>
            <a:r>
              <a:rPr lang="fr-CH" dirty="0"/>
              <a:t> </a:t>
            </a:r>
            <a:r>
              <a:rPr lang="fr-CH" dirty="0" err="1"/>
              <a:t>zu</a:t>
            </a:r>
            <a:r>
              <a:rPr lang="fr-CH" dirty="0"/>
              <a:t> </a:t>
            </a:r>
            <a:r>
              <a:rPr lang="fr-CH" dirty="0" err="1"/>
              <a:t>Quarantäneorganismen</a:t>
            </a:r>
            <a:endParaRPr lang="fr-CH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4601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88DCE-1C83-E9E7-2FCA-D9239058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48978"/>
          </a:xfrm>
        </p:spPr>
        <p:txBody>
          <a:bodyPr/>
          <a:lstStyle/>
          <a:p>
            <a:r>
              <a:rPr lang="de-CH" dirty="0"/>
              <a:t>Praxisbeispiele</a:t>
            </a:r>
            <a:br>
              <a:rPr lang="de-CH" dirty="0"/>
            </a:br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57B2263-9463-3D30-A19D-FF8303C1FBCE}"/>
              </a:ext>
            </a:extLst>
          </p:cNvPr>
          <p:cNvSpPr txBox="1"/>
          <p:nvPr/>
        </p:nvSpPr>
        <p:spPr>
          <a:xfrm>
            <a:off x="539552" y="818724"/>
            <a:ext cx="3024336" cy="137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Anwendung vom Produkt </a:t>
            </a:r>
            <a:r>
              <a:rPr lang="de-CH" sz="1600" b="1" dirty="0" err="1"/>
              <a:t>Aligator</a:t>
            </a:r>
            <a:r>
              <a:rPr lang="de-CH" sz="1600" b="1" dirty="0"/>
              <a:t> 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Zulassung = Drift 50 m Oberflächengewässer 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ÖLN = Drift mind. 1 Punkt</a:t>
            </a:r>
          </a:p>
        </p:txBody>
      </p:sp>
      <p:pic>
        <p:nvPicPr>
          <p:cNvPr id="7" name="Grafik 6" descr="Ein Bild, das Gras, draußen, Gelände, Pflanze enthält.&#10;&#10;Automatisch generierte Beschreibung">
            <a:extLst>
              <a:ext uri="{FF2B5EF4-FFF2-40B4-BE49-F238E27FC236}">
                <a16:creationId xmlns:a16="http://schemas.microsoft.com/office/drawing/2014/main" id="{A622AE56-0BA0-552A-6CCE-65FE37514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06" y="2665976"/>
            <a:ext cx="2387756" cy="1790817"/>
          </a:xfrm>
          <a:prstGeom prst="rect">
            <a:avLst/>
          </a:prstGeom>
        </p:spPr>
      </p:pic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860BBD05-064F-E2CF-1757-A25BA6046AA6}"/>
              </a:ext>
            </a:extLst>
          </p:cNvPr>
          <p:cNvSpPr/>
          <p:nvPr/>
        </p:nvSpPr>
        <p:spPr>
          <a:xfrm>
            <a:off x="1693074" y="2090776"/>
            <a:ext cx="280819" cy="659178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228296D8-9BC6-3DB4-D4DD-F522056212D3}"/>
              </a:ext>
            </a:extLst>
          </p:cNvPr>
          <p:cNvSpPr/>
          <p:nvPr/>
        </p:nvSpPr>
        <p:spPr>
          <a:xfrm>
            <a:off x="1706987" y="3998010"/>
            <a:ext cx="280818" cy="638803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23A3183-B0D1-2AF5-CD0E-517B24534FE3}"/>
              </a:ext>
            </a:extLst>
          </p:cNvPr>
          <p:cNvSpPr txBox="1"/>
          <p:nvPr/>
        </p:nvSpPr>
        <p:spPr>
          <a:xfrm>
            <a:off x="538050" y="4788337"/>
            <a:ext cx="4032448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ÖLN = Drift mind. 1 Punkt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2A4369CC-698A-B5DB-E2BA-A388610DD5C8}"/>
              </a:ext>
            </a:extLst>
          </p:cNvPr>
          <p:cNvCxnSpPr>
            <a:cxnSpLocks/>
          </p:cNvCxnSpPr>
          <p:nvPr/>
        </p:nvCxnSpPr>
        <p:spPr>
          <a:xfrm>
            <a:off x="3347864" y="818724"/>
            <a:ext cx="0" cy="5302428"/>
          </a:xfrm>
          <a:prstGeom prst="line">
            <a:avLst/>
          </a:prstGeom>
          <a:ln w="28575">
            <a:solidFill>
              <a:srgbClr val="00206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C64810EC-CED2-58A8-A401-B4B5EBE5AB41}"/>
              </a:ext>
            </a:extLst>
          </p:cNvPr>
          <p:cNvSpPr txBox="1"/>
          <p:nvPr/>
        </p:nvSpPr>
        <p:spPr>
          <a:xfrm>
            <a:off x="3563888" y="870707"/>
            <a:ext cx="2509936" cy="137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Anwendung vom Produkt </a:t>
            </a:r>
            <a:r>
              <a:rPr lang="de-CH" sz="1600" b="1" dirty="0" err="1"/>
              <a:t>Aligator</a:t>
            </a:r>
            <a:endParaRPr lang="de-CH" sz="1600" b="1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Zulassung = Drift 50 m Oberflächengewässer 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ÖLN = Drift mind. 1 Punkt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57AEB6-CB67-9F96-E1B1-A8EA22A9180C}"/>
              </a:ext>
            </a:extLst>
          </p:cNvPr>
          <p:cNvSpPr txBox="1"/>
          <p:nvPr/>
        </p:nvSpPr>
        <p:spPr>
          <a:xfrm>
            <a:off x="3494318" y="4985544"/>
            <a:ext cx="2661859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ÖLN = Drift mind. 1 Punkt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78FA9C5-FA07-563C-C256-A39264C2D431}"/>
              </a:ext>
            </a:extLst>
          </p:cNvPr>
          <p:cNvSpPr txBox="1"/>
          <p:nvPr/>
        </p:nvSpPr>
        <p:spPr>
          <a:xfrm>
            <a:off x="6526560" y="860326"/>
            <a:ext cx="2509936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Anwendung vom Produkt </a:t>
            </a:r>
            <a:r>
              <a:rPr lang="de-CH" sz="1600" b="1" dirty="0" err="1"/>
              <a:t>Aligator</a:t>
            </a:r>
            <a:endParaRPr lang="de-CH" sz="1600" b="1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Zulassung = Drift 50 m 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ÖLN = Drift mind. 1 Punkt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DF5A7531-FF0D-6ADD-A635-5001EFC903AD}"/>
              </a:ext>
            </a:extLst>
          </p:cNvPr>
          <p:cNvCxnSpPr>
            <a:cxnSpLocks/>
          </p:cNvCxnSpPr>
          <p:nvPr/>
        </p:nvCxnSpPr>
        <p:spPr>
          <a:xfrm>
            <a:off x="6300192" y="860326"/>
            <a:ext cx="0" cy="5260826"/>
          </a:xfrm>
          <a:prstGeom prst="line">
            <a:avLst/>
          </a:prstGeom>
          <a:ln w="28575">
            <a:solidFill>
              <a:srgbClr val="00206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D308E0E7-28B9-8B61-348D-D9E10326045A}"/>
              </a:ext>
            </a:extLst>
          </p:cNvPr>
          <p:cNvSpPr/>
          <p:nvPr/>
        </p:nvSpPr>
        <p:spPr>
          <a:xfrm>
            <a:off x="4779767" y="2308483"/>
            <a:ext cx="280819" cy="659178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703A4987-2958-3233-2C35-775DB76743C8}"/>
              </a:ext>
            </a:extLst>
          </p:cNvPr>
          <p:cNvSpPr/>
          <p:nvPr/>
        </p:nvSpPr>
        <p:spPr>
          <a:xfrm>
            <a:off x="4795238" y="4230357"/>
            <a:ext cx="280818" cy="638803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DBEBE90-4CA5-CF14-CEA0-565F27F3671F}"/>
              </a:ext>
            </a:extLst>
          </p:cNvPr>
          <p:cNvSpPr txBox="1"/>
          <p:nvPr/>
        </p:nvSpPr>
        <p:spPr>
          <a:xfrm>
            <a:off x="3608325" y="2948558"/>
            <a:ext cx="2373826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Siedlungsgebiet</a:t>
            </a:r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Biotope gemäss Art. 18a und 18b NHG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2684269-6274-2B3D-DB78-E75D2DD7E516}"/>
              </a:ext>
            </a:extLst>
          </p:cNvPr>
          <p:cNvSpPr txBox="1"/>
          <p:nvPr/>
        </p:nvSpPr>
        <p:spPr>
          <a:xfrm>
            <a:off x="6446645" y="4985544"/>
            <a:ext cx="2661859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Zulassung  = Drift 50 m, d.h. 2 Punkte</a:t>
            </a:r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349D57A2-8485-54DA-DC25-CF5F36982B6A}"/>
              </a:ext>
            </a:extLst>
          </p:cNvPr>
          <p:cNvSpPr/>
          <p:nvPr/>
        </p:nvSpPr>
        <p:spPr>
          <a:xfrm>
            <a:off x="7531541" y="2132856"/>
            <a:ext cx="280819" cy="659178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Pfeil: nach unten 17">
            <a:extLst>
              <a:ext uri="{FF2B5EF4-FFF2-40B4-BE49-F238E27FC236}">
                <a16:creationId xmlns:a16="http://schemas.microsoft.com/office/drawing/2014/main" id="{98F3DECB-66CE-2C87-9F4E-4E77D3D464F1}"/>
              </a:ext>
            </a:extLst>
          </p:cNvPr>
          <p:cNvSpPr/>
          <p:nvPr/>
        </p:nvSpPr>
        <p:spPr>
          <a:xfrm>
            <a:off x="7459534" y="4302365"/>
            <a:ext cx="280818" cy="638803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53A9788-3F81-0014-D2AB-6AF4D62D2E01}"/>
              </a:ext>
            </a:extLst>
          </p:cNvPr>
          <p:cNvSpPr txBox="1"/>
          <p:nvPr/>
        </p:nvSpPr>
        <p:spPr>
          <a:xfrm>
            <a:off x="6819719" y="3334916"/>
            <a:ext cx="144016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>
                <a:solidFill>
                  <a:srgbClr val="FF0000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07776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5" grpId="0"/>
      <p:bldP spid="6" grpId="0"/>
      <p:bldP spid="11" grpId="0"/>
      <p:bldP spid="13" grpId="0" animBg="1"/>
      <p:bldP spid="14" grpId="0" animBg="1"/>
      <p:bldP spid="15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88DCE-1C83-E9E7-2FCA-D9239058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948978"/>
          </a:xfrm>
        </p:spPr>
        <p:txBody>
          <a:bodyPr/>
          <a:lstStyle/>
          <a:p>
            <a:r>
              <a:rPr lang="de-CH" dirty="0"/>
              <a:t>Praxisbeispiel</a:t>
            </a:r>
            <a:br>
              <a:rPr lang="de-CH" dirty="0"/>
            </a:br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57B2263-9463-3D30-A19D-FF8303C1FBCE}"/>
              </a:ext>
            </a:extLst>
          </p:cNvPr>
          <p:cNvSpPr txBox="1"/>
          <p:nvPr/>
        </p:nvSpPr>
        <p:spPr>
          <a:xfrm>
            <a:off x="539552" y="818724"/>
            <a:ext cx="4032448" cy="1769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Anwendung vom Produkt </a:t>
            </a:r>
            <a:r>
              <a:rPr lang="de-CH" sz="1600" b="1" dirty="0" err="1"/>
              <a:t>Equip</a:t>
            </a:r>
            <a:r>
              <a:rPr lang="de-CH" sz="1600" b="1" dirty="0"/>
              <a:t> Power bei 1.5 l/ha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Zulassung = </a:t>
            </a:r>
            <a:r>
              <a:rPr lang="de-CH" sz="1600" b="1" dirty="0" err="1"/>
              <a:t>Abschwemmumg</a:t>
            </a:r>
            <a:r>
              <a:rPr lang="de-CH" sz="1600" b="1" dirty="0"/>
              <a:t> 2 Punkte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In 100 m Abstand zum Gewässer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ÖLN = Abschwemmung mind. 1 Punkt</a:t>
            </a:r>
          </a:p>
        </p:txBody>
      </p:sp>
      <p:pic>
        <p:nvPicPr>
          <p:cNvPr id="7" name="Grafik 6" descr="Ein Bild, das Gras, draußen, Gelände, Pflanze enthält.&#10;&#10;Automatisch generierte Beschreibung">
            <a:extLst>
              <a:ext uri="{FF2B5EF4-FFF2-40B4-BE49-F238E27FC236}">
                <a16:creationId xmlns:a16="http://schemas.microsoft.com/office/drawing/2014/main" id="{A622AE56-0BA0-552A-6CCE-65FE37514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47" y="2785625"/>
            <a:ext cx="3075438" cy="2306579"/>
          </a:xfrm>
          <a:prstGeom prst="rect">
            <a:avLst/>
          </a:prstGeom>
        </p:spPr>
      </p:pic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860BBD05-064F-E2CF-1757-A25BA6046AA6}"/>
              </a:ext>
            </a:extLst>
          </p:cNvPr>
          <p:cNvSpPr/>
          <p:nvPr/>
        </p:nvSpPr>
        <p:spPr>
          <a:xfrm>
            <a:off x="2346965" y="2676356"/>
            <a:ext cx="280819" cy="659178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228296D8-9BC6-3DB4-D4DD-F522056212D3}"/>
              </a:ext>
            </a:extLst>
          </p:cNvPr>
          <p:cNvSpPr/>
          <p:nvPr/>
        </p:nvSpPr>
        <p:spPr>
          <a:xfrm>
            <a:off x="2346966" y="4678102"/>
            <a:ext cx="280818" cy="638803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23A3183-B0D1-2AF5-CD0E-517B24534FE3}"/>
              </a:ext>
            </a:extLst>
          </p:cNvPr>
          <p:cNvSpPr txBox="1"/>
          <p:nvPr/>
        </p:nvSpPr>
        <p:spPr>
          <a:xfrm>
            <a:off x="611560" y="5273576"/>
            <a:ext cx="4032448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ÖLN = Abschwemmung mind. 1 Punkt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8120424-D1DD-21B1-7BF2-5A781C11E549}"/>
              </a:ext>
            </a:extLst>
          </p:cNvPr>
          <p:cNvCxnSpPr>
            <a:cxnSpLocks/>
          </p:cNvCxnSpPr>
          <p:nvPr/>
        </p:nvCxnSpPr>
        <p:spPr>
          <a:xfrm>
            <a:off x="4572000" y="836712"/>
            <a:ext cx="0" cy="5040560"/>
          </a:xfrm>
          <a:prstGeom prst="line">
            <a:avLst/>
          </a:prstGeom>
          <a:ln w="28575">
            <a:solidFill>
              <a:srgbClr val="00206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B4CBBD52-F696-80CE-9519-2DF6BD893B95}"/>
              </a:ext>
            </a:extLst>
          </p:cNvPr>
          <p:cNvSpPr txBox="1"/>
          <p:nvPr/>
        </p:nvSpPr>
        <p:spPr>
          <a:xfrm>
            <a:off x="4788024" y="836712"/>
            <a:ext cx="4032448" cy="1769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Anwendung vom Produkt </a:t>
            </a:r>
            <a:r>
              <a:rPr lang="de-CH" sz="1600" b="1" dirty="0" err="1"/>
              <a:t>Equip</a:t>
            </a:r>
            <a:r>
              <a:rPr lang="de-CH" sz="1600" b="1" dirty="0"/>
              <a:t> Power bei 1.5 l/ha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Zulassung = </a:t>
            </a:r>
            <a:r>
              <a:rPr lang="de-CH" sz="1600" b="1" dirty="0" err="1"/>
              <a:t>Abschwemmumg</a:t>
            </a:r>
            <a:r>
              <a:rPr lang="de-CH" sz="1600" b="1" dirty="0"/>
              <a:t> 2 Punkte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In 100 m Abstand zum Gewässer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ÖLN = Abschwemmung mind. 1 Punkt</a:t>
            </a:r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FF7F002B-0730-FFDB-32E7-EF3C4E01BFC2}"/>
              </a:ext>
            </a:extLst>
          </p:cNvPr>
          <p:cNvSpPr/>
          <p:nvPr/>
        </p:nvSpPr>
        <p:spPr>
          <a:xfrm>
            <a:off x="6595437" y="2060848"/>
            <a:ext cx="280819" cy="659178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E8F942F1-B5DF-F48C-6371-A7DE6B4A3AC3}"/>
              </a:ext>
            </a:extLst>
          </p:cNvPr>
          <p:cNvSpPr/>
          <p:nvPr/>
        </p:nvSpPr>
        <p:spPr>
          <a:xfrm>
            <a:off x="6595438" y="4394156"/>
            <a:ext cx="280818" cy="638803"/>
          </a:xfrm>
          <a:prstGeom prst="downArrow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2F6CBF0-42AB-C788-62E5-FC3A606BD779}"/>
              </a:ext>
            </a:extLst>
          </p:cNvPr>
          <p:cNvSpPr txBox="1"/>
          <p:nvPr/>
        </p:nvSpPr>
        <p:spPr>
          <a:xfrm>
            <a:off x="4860032" y="5229200"/>
            <a:ext cx="4032448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Zulassung = Abschwemmung 2 Punkte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9B3D8B4-4BA9-9486-6567-E70A4CBA6CA6}"/>
              </a:ext>
            </a:extLst>
          </p:cNvPr>
          <p:cNvSpPr txBox="1"/>
          <p:nvPr/>
        </p:nvSpPr>
        <p:spPr>
          <a:xfrm>
            <a:off x="5508104" y="3356992"/>
            <a:ext cx="144016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>
                <a:solidFill>
                  <a:srgbClr val="FF0000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9925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/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88DCE-1C83-E9E7-2FCA-D9239058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de-CH" dirty="0"/>
              <a:t>Abschwemmung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9720B5-50CD-F45B-DF4C-6377715D7C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556792"/>
            <a:ext cx="8242300" cy="1138773"/>
          </a:xfrm>
        </p:spPr>
        <p:txBody>
          <a:bodyPr/>
          <a:lstStyle/>
          <a:p>
            <a:r>
              <a:rPr lang="de-CH" sz="1600" b="1" dirty="0"/>
              <a:t>Was gilt als entwässerte Strasse?</a:t>
            </a:r>
          </a:p>
          <a:p>
            <a:pPr marL="342900" indent="-342900">
              <a:buAutoNum type="alphaLcPeriod"/>
            </a:pPr>
            <a:endParaRPr lang="de-CH" sz="1600" dirty="0"/>
          </a:p>
          <a:p>
            <a:r>
              <a:rPr lang="de-CH" sz="1600" dirty="0"/>
              <a:t>Strassen oder Wege unabhängig vom Belag welche nicht über die Schulter entwässert werden.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DBFB94-FAC3-F6B8-6FFA-9051D329FD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908720"/>
            <a:ext cx="8242300" cy="369332"/>
          </a:xfrm>
        </p:spPr>
        <p:txBody>
          <a:bodyPr/>
          <a:lstStyle/>
          <a:p>
            <a:r>
              <a:rPr lang="de-CH" dirty="0"/>
              <a:t>Obligatorisch seit 1.1.2023, Kontrollen ab 2025</a:t>
            </a:r>
          </a:p>
        </p:txBody>
      </p:sp>
    </p:spTree>
    <p:extLst>
      <p:ext uri="{BB962C8B-B14F-4D97-AF65-F5344CB8AC3E}">
        <p14:creationId xmlns:p14="http://schemas.microsoft.com/office/powerpoint/2010/main" val="3502902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173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3528" y="3068960"/>
            <a:ext cx="8242300" cy="492443"/>
          </a:xfrm>
        </p:spPr>
        <p:txBody>
          <a:bodyPr/>
          <a:lstStyle/>
          <a:p>
            <a:pPr algn="ctr"/>
            <a:r>
              <a:rPr lang="de-CH" sz="3200" dirty="0"/>
              <a:t>Fragen ?</a:t>
            </a:r>
            <a:endParaRPr lang="fr-CH" sz="32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306000"/>
            <a:ext cx="8242300" cy="948978"/>
          </a:xfrm>
        </p:spPr>
        <p:txBody>
          <a:bodyPr/>
          <a:lstStyle/>
          <a:p>
            <a:r>
              <a:rPr lang="de-CH" dirty="0"/>
              <a:t>Danke für Ihre Aufmerksamkeit</a:t>
            </a:r>
            <a:br>
              <a:rPr lang="de-CH" dirty="0"/>
            </a:b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4500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fr-CH" dirty="0" err="1"/>
              <a:t>Produkteneuheiten</a:t>
            </a:r>
            <a:r>
              <a:rPr lang="fr-CH" dirty="0"/>
              <a:t> </a:t>
            </a:r>
            <a:r>
              <a:rPr lang="fr-CH" dirty="0" err="1"/>
              <a:t>im</a:t>
            </a:r>
            <a:r>
              <a:rPr lang="fr-CH" dirty="0"/>
              <a:t> </a:t>
            </a:r>
            <a:r>
              <a:rPr lang="fr-CH" dirty="0" err="1"/>
              <a:t>Feldbau</a:t>
            </a:r>
            <a:r>
              <a:rPr lang="fr-CH" dirty="0"/>
              <a:t> 2024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457200" y="779289"/>
            <a:ext cx="8242300" cy="4724370"/>
          </a:xfrm>
        </p:spPr>
        <p:txBody>
          <a:bodyPr/>
          <a:lstStyle/>
          <a:p>
            <a:r>
              <a:rPr lang="fr-CH" sz="1800" dirty="0" err="1">
                <a:solidFill>
                  <a:schemeClr val="tx1"/>
                </a:solidFill>
              </a:rPr>
              <a:t>Zusammenfassung</a:t>
            </a:r>
            <a:r>
              <a:rPr lang="fr-CH" sz="1800" dirty="0">
                <a:solidFill>
                  <a:schemeClr val="tx1"/>
                </a:solidFill>
              </a:rPr>
              <a:t>:</a:t>
            </a:r>
          </a:p>
          <a:p>
            <a:endParaRPr lang="de-CH" sz="1800" dirty="0">
              <a:solidFill>
                <a:schemeClr val="tx1"/>
              </a:solidFill>
            </a:endParaRPr>
          </a:p>
          <a:p>
            <a:endParaRPr lang="de-CH" sz="1800" dirty="0">
              <a:solidFill>
                <a:schemeClr val="tx1"/>
              </a:solidFill>
            </a:endParaRPr>
          </a:p>
          <a:p>
            <a:endParaRPr lang="de-CH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chemeClr val="tx1"/>
                </a:solidFill>
              </a:rPr>
              <a:t>1 neuer Wirkstoff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chemeClr val="tx1"/>
                </a:solidFill>
              </a:rPr>
              <a:t>4 Zulassungserweiterungen von existierenden Mitteln für andere Kulturen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>
                <a:solidFill>
                  <a:schemeClr val="tx1"/>
                </a:solidFill>
              </a:rPr>
              <a:t>Rest: Erweiterungen von Sortimenten mit bereits zugelassenen Wirkstoffen einer anderen Firma </a:t>
            </a:r>
            <a:r>
              <a:rPr lang="de-CH" sz="1800" dirty="0" err="1">
                <a:solidFill>
                  <a:schemeClr val="tx1"/>
                </a:solidFill>
              </a:rPr>
              <a:t>bsp.</a:t>
            </a:r>
            <a:r>
              <a:rPr lang="de-CH" sz="1800" dirty="0">
                <a:solidFill>
                  <a:schemeClr val="tx1"/>
                </a:solidFill>
              </a:rPr>
              <a:t>: </a:t>
            </a:r>
            <a:r>
              <a:rPr lang="de-CH" sz="1800" dirty="0" err="1">
                <a:solidFill>
                  <a:schemeClr val="tx1"/>
                </a:solidFill>
              </a:rPr>
              <a:t>Aduka</a:t>
            </a:r>
            <a:r>
              <a:rPr lang="de-CH" sz="1800" dirty="0">
                <a:solidFill>
                  <a:schemeClr val="tx1"/>
                </a:solidFill>
              </a:rPr>
              <a:t> Omya = Herold SC Bayer</a:t>
            </a:r>
            <a:endParaRPr lang="fr-CH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95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42300" cy="474489"/>
          </a:xfrm>
        </p:spPr>
        <p:txBody>
          <a:bodyPr/>
          <a:lstStyle/>
          <a:p>
            <a:r>
              <a:rPr lang="fr-CH" dirty="0" err="1"/>
              <a:t>Zulassungserweiterungen</a:t>
            </a:r>
            <a:r>
              <a:rPr lang="fr-CH" dirty="0"/>
              <a:t> 2024</a:t>
            </a:r>
          </a:p>
        </p:txBody>
      </p:sp>
      <p:sp>
        <p:nvSpPr>
          <p:cNvPr id="3" name="Rechteck 2"/>
          <p:cNvSpPr/>
          <p:nvPr/>
        </p:nvSpPr>
        <p:spPr>
          <a:xfrm>
            <a:off x="4744558" y="2708920"/>
            <a:ext cx="954418" cy="57606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Rechteck 5"/>
          <p:cNvSpPr/>
          <p:nvPr/>
        </p:nvSpPr>
        <p:spPr>
          <a:xfrm>
            <a:off x="1835696" y="3140968"/>
            <a:ext cx="1512168" cy="2880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5F46282F-1FD0-A721-9831-E08F8460B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13516"/>
              </p:ext>
            </p:extLst>
          </p:nvPr>
        </p:nvGraphicFramePr>
        <p:xfrm>
          <a:off x="1804857" y="1844824"/>
          <a:ext cx="5616624" cy="350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544">
                  <a:extLst>
                    <a:ext uri="{9D8B030D-6E8A-4147-A177-3AD203B41FA5}">
                      <a16:colId xmlns:a16="http://schemas.microsoft.com/office/drawing/2014/main" val="1055259971"/>
                    </a:ext>
                  </a:extLst>
                </a:gridCol>
                <a:gridCol w="1567535">
                  <a:extLst>
                    <a:ext uri="{9D8B030D-6E8A-4147-A177-3AD203B41FA5}">
                      <a16:colId xmlns:a16="http://schemas.microsoft.com/office/drawing/2014/main" val="1157857507"/>
                    </a:ext>
                  </a:extLst>
                </a:gridCol>
                <a:gridCol w="1734545">
                  <a:extLst>
                    <a:ext uri="{9D8B030D-6E8A-4147-A177-3AD203B41FA5}">
                      <a16:colId xmlns:a16="http://schemas.microsoft.com/office/drawing/2014/main" val="382388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CH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0" i="1" dirty="0">
                          <a:solidFill>
                            <a:schemeClr val="tx1"/>
                          </a:solidFill>
                        </a:rPr>
                        <a:t>Herbizide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0" i="1" dirty="0">
                          <a:solidFill>
                            <a:schemeClr val="tx1"/>
                          </a:solidFill>
                        </a:rPr>
                        <a:t>Fungizide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45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0" i="1" dirty="0">
                          <a:solidFill>
                            <a:schemeClr val="tx1"/>
                          </a:solidFill>
                        </a:rPr>
                        <a:t>Weizen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0" dirty="0">
                          <a:solidFill>
                            <a:schemeClr val="tx1"/>
                          </a:solidFill>
                        </a:rPr>
                        <a:t>Kumulus WG </a:t>
                      </a:r>
                      <a:r>
                        <a:rPr lang="de-CH" sz="1600" b="0" dirty="0" err="1">
                          <a:solidFill>
                            <a:schemeClr val="tx1"/>
                          </a:solidFill>
                        </a:rPr>
                        <a:t>Solfovit</a:t>
                      </a:r>
                      <a:r>
                        <a:rPr lang="de-CH" sz="1600" b="0" dirty="0">
                          <a:solidFill>
                            <a:schemeClr val="tx1"/>
                          </a:solidFill>
                        </a:rPr>
                        <a:t> WG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446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0" i="1" dirty="0">
                          <a:solidFill>
                            <a:schemeClr val="tx1"/>
                          </a:solidFill>
                        </a:rPr>
                        <a:t>Gerste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0">
                          <a:solidFill>
                            <a:schemeClr val="tx1"/>
                          </a:solidFill>
                        </a:rPr>
                        <a:t>Serenade ASO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745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0" i="1" dirty="0">
                          <a:solidFill>
                            <a:schemeClr val="tx1"/>
                          </a:solidFill>
                        </a:rPr>
                        <a:t>Kartoffeln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0" dirty="0">
                          <a:solidFill>
                            <a:schemeClr val="tx1"/>
                          </a:solidFill>
                        </a:rPr>
                        <a:t>Serenade ASO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57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0" i="1" dirty="0">
                          <a:solidFill>
                            <a:schemeClr val="tx1"/>
                          </a:solidFill>
                        </a:rPr>
                        <a:t>Tabak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0" dirty="0" err="1">
                          <a:solidFill>
                            <a:schemeClr val="tx1"/>
                          </a:solidFill>
                        </a:rPr>
                        <a:t>Amistar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140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0" i="1" dirty="0">
                          <a:solidFill>
                            <a:schemeClr val="tx1"/>
                          </a:solidFill>
                        </a:rPr>
                        <a:t>Linsen &amp; Kichererbsen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0" dirty="0" err="1">
                          <a:solidFill>
                            <a:schemeClr val="tx1"/>
                          </a:solidFill>
                        </a:rPr>
                        <a:t>Amistar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45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1600" b="0" i="1" dirty="0">
                          <a:solidFill>
                            <a:schemeClr val="tx1"/>
                          </a:solidFill>
                        </a:rPr>
                        <a:t>Klee zur Saatgutproduktion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0" dirty="0" err="1">
                          <a:solidFill>
                            <a:schemeClr val="tx1"/>
                          </a:solidFill>
                        </a:rPr>
                        <a:t>Lentagran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CH" sz="1600" b="0" dirty="0" err="1">
                          <a:solidFill>
                            <a:schemeClr val="tx1"/>
                          </a:solidFill>
                        </a:rPr>
                        <a:t>Natrel</a:t>
                      </a: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211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739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578172" y="188640"/>
            <a:ext cx="8242300" cy="47448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 dirty="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fr-CH" dirty="0" err="1"/>
              <a:t>Rückzüge</a:t>
            </a:r>
            <a:endParaRPr lang="fr-CH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67EDF2A-EDFE-D352-5DE7-78C229F026BA}"/>
              </a:ext>
            </a:extLst>
          </p:cNvPr>
          <p:cNvSpPr txBox="1"/>
          <p:nvPr/>
        </p:nvSpPr>
        <p:spPr>
          <a:xfrm>
            <a:off x="683568" y="1124744"/>
            <a:ext cx="3457954" cy="137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Tendenz:</a:t>
            </a:r>
            <a:r>
              <a:rPr lang="de-CH" sz="1600" dirty="0"/>
              <a:t> Mittel mit Herbiziden Wirkstoffen, 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dirty="0"/>
              <a:t>welche im ÖLN verboten sind werden von den Firmen zurückgezogen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dirty="0" err="1"/>
              <a:t>z.b.</a:t>
            </a:r>
            <a:r>
              <a:rPr lang="de-CH" sz="1600" dirty="0"/>
              <a:t> </a:t>
            </a:r>
            <a:r>
              <a:rPr lang="de-CH" sz="1600" dirty="0" err="1"/>
              <a:t>Aspect</a:t>
            </a:r>
            <a:r>
              <a:rPr lang="de-CH" sz="1600" dirty="0"/>
              <a:t>, </a:t>
            </a:r>
            <a:r>
              <a:rPr lang="de-CH" sz="1600" dirty="0" err="1"/>
              <a:t>Lumax</a:t>
            </a:r>
            <a:r>
              <a:rPr lang="de-CH" sz="1600" dirty="0"/>
              <a:t> (</a:t>
            </a:r>
            <a:r>
              <a:rPr lang="de-CH" sz="1600" dirty="0" err="1"/>
              <a:t>Terbutylazin</a:t>
            </a:r>
            <a:r>
              <a:rPr lang="de-CH" sz="1600" dirty="0"/>
              <a:t>)</a:t>
            </a:r>
          </a:p>
        </p:txBody>
      </p:sp>
      <p:pic>
        <p:nvPicPr>
          <p:cNvPr id="6" name="Grafik 5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1F895BB9-77B8-2425-54DB-0EA65969D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402539"/>
            <a:ext cx="4680520" cy="58959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89EDD20-2E36-45C8-C4AE-661D26444AF4}"/>
              </a:ext>
            </a:extLst>
          </p:cNvPr>
          <p:cNvSpPr txBox="1"/>
          <p:nvPr/>
        </p:nvSpPr>
        <p:spPr>
          <a:xfrm>
            <a:off x="583665" y="3110676"/>
            <a:ext cx="3457954" cy="2744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Auf der Internetseite des </a:t>
            </a:r>
            <a:r>
              <a:rPr lang="de-CH" sz="1600" b="1" dirty="0" err="1"/>
              <a:t>blv</a:t>
            </a:r>
            <a:r>
              <a:rPr lang="de-CH" sz="1600" b="1" dirty="0"/>
              <a:t>, wird eine </a:t>
            </a:r>
            <a:r>
              <a:rPr lang="de-CH" sz="1600" b="1" dirty="0" err="1"/>
              <a:t>Excelldatei</a:t>
            </a:r>
            <a:r>
              <a:rPr lang="de-CH" sz="1600" b="1" dirty="0"/>
              <a:t> angeboten, in welcher nach Jahr alle Produkterückzüge aufgeführt werden.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Google </a:t>
            </a:r>
            <a:r>
              <a:rPr lang="de-CH" sz="1600" b="1" dirty="0">
                <a:sym typeface="Wingdings" panose="05000000000000000000" pitchFamily="2" charset="2"/>
              </a:rPr>
              <a:t> BLV zurückgezogene Pflanzenschutzmittel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>
              <a:sym typeface="Wingdings" panose="05000000000000000000" pitchFamily="2" charset="2"/>
            </a:endParaRP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15B554F-2DA0-497E-EFC5-B245C28AAF1A}"/>
              </a:ext>
            </a:extLst>
          </p:cNvPr>
          <p:cNvSpPr/>
          <p:nvPr/>
        </p:nvSpPr>
        <p:spPr>
          <a:xfrm>
            <a:off x="3995936" y="4869160"/>
            <a:ext cx="4320479" cy="64807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5661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78172" y="146199"/>
            <a:ext cx="8242300" cy="47448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 dirty="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fr-CH" dirty="0" err="1"/>
              <a:t>Auflagen</a:t>
            </a:r>
            <a:r>
              <a:rPr lang="fr-CH" dirty="0"/>
              <a:t> </a:t>
            </a:r>
            <a:r>
              <a:rPr lang="fr-CH" dirty="0" err="1"/>
              <a:t>nach</a:t>
            </a:r>
            <a:r>
              <a:rPr lang="fr-CH" dirty="0"/>
              <a:t> </a:t>
            </a:r>
            <a:r>
              <a:rPr lang="fr-CH" dirty="0" err="1"/>
              <a:t>gezielter</a:t>
            </a:r>
            <a:r>
              <a:rPr lang="fr-CH" dirty="0"/>
              <a:t> </a:t>
            </a:r>
            <a:r>
              <a:rPr lang="fr-CH" dirty="0" err="1"/>
              <a:t>Überprüfung</a:t>
            </a:r>
            <a:r>
              <a:rPr lang="fr-CH" dirty="0"/>
              <a:t>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5FDC39D-A990-287A-C6CE-1F816B2FF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64839"/>
            <a:ext cx="5027265" cy="55283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9142449-7AE9-4928-A56F-D9649D0C8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777" y="3258179"/>
            <a:ext cx="3790578" cy="34164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9CF2856-FCFE-0A15-268F-77BD6E223F33}"/>
              </a:ext>
            </a:extLst>
          </p:cNvPr>
          <p:cNvSpPr txBox="1"/>
          <p:nvPr/>
        </p:nvSpPr>
        <p:spPr>
          <a:xfrm>
            <a:off x="5292080" y="4005064"/>
            <a:ext cx="385192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Biotope: gemäss Art. 18a und 18b NHG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E13D4E3-D924-291B-DB4A-2767399C1960}"/>
              </a:ext>
            </a:extLst>
          </p:cNvPr>
          <p:cNvSpPr/>
          <p:nvPr/>
        </p:nvSpPr>
        <p:spPr>
          <a:xfrm>
            <a:off x="-43160" y="4744664"/>
            <a:ext cx="5472608" cy="64807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22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539552" y="146199"/>
            <a:ext cx="8242300" cy="47448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 dirty="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fr-CH" dirty="0" err="1"/>
              <a:t>Fachbewilligung</a:t>
            </a:r>
            <a:r>
              <a:rPr lang="fr-CH" dirty="0"/>
              <a:t> PSM </a:t>
            </a:r>
            <a:r>
              <a:rPr lang="fr-CH" dirty="0" err="1"/>
              <a:t>Übergangsphase</a:t>
            </a:r>
            <a:endParaRPr lang="fr-CH" dirty="0"/>
          </a:p>
        </p:txBody>
      </p:sp>
      <p:sp>
        <p:nvSpPr>
          <p:cNvPr id="4" name="Textfeld 3"/>
          <p:cNvSpPr txBox="1"/>
          <p:nvPr/>
        </p:nvSpPr>
        <p:spPr>
          <a:xfrm>
            <a:off x="578172" y="1124744"/>
            <a:ext cx="8424936" cy="5963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buClr>
                <a:srgbClr val="074EA1"/>
              </a:buClr>
            </a:pPr>
            <a:r>
              <a:rPr lang="de-CH" b="1" dirty="0"/>
              <a:t>1.1. - 30.06.2026		Anerkennung alter Fachbewilligungen und 							Diplome </a:t>
            </a:r>
            <a:r>
              <a:rPr lang="de-CH" b="1" dirty="0">
                <a:sym typeface="Wingdings" panose="05000000000000000000" pitchFamily="2" charset="2"/>
              </a:rPr>
              <a:t> </a:t>
            </a:r>
            <a:r>
              <a:rPr lang="de-CH" dirty="0">
                <a:sym typeface="Wingdings" panose="05000000000000000000" pitchFamily="2" charset="2"/>
              </a:rPr>
              <a:t>Online, mittels EFZ oder 									Fachbewilligungsausweis (Abschlussjahre 2003-							2025)</a:t>
            </a:r>
            <a:endParaRPr lang="de-CH" dirty="0"/>
          </a:p>
          <a:p>
            <a:pPr algn="l">
              <a:spcAft>
                <a:spcPts val="600"/>
              </a:spcAft>
              <a:buClr>
                <a:srgbClr val="074EA1"/>
              </a:buClr>
            </a:pPr>
            <a:endParaRPr lang="de-CH" b="1" dirty="0"/>
          </a:p>
          <a:p>
            <a:pPr algn="l">
              <a:spcAft>
                <a:spcPts val="600"/>
              </a:spcAft>
              <a:buClr>
                <a:srgbClr val="074EA1"/>
              </a:buClr>
            </a:pPr>
            <a:r>
              <a:rPr lang="de-CH" b="1" dirty="0"/>
              <a:t>	</a:t>
            </a:r>
          </a:p>
          <a:p>
            <a:pPr algn="l">
              <a:spcAft>
                <a:spcPts val="600"/>
              </a:spcAft>
              <a:buClr>
                <a:srgbClr val="074EA1"/>
              </a:buClr>
            </a:pPr>
            <a:r>
              <a:rPr lang="de-CH" b="1" dirty="0"/>
              <a:t>1.7.-31.12.2026			Bestätigung des Austauschs durch neue 								digitale Fachbewilligung </a:t>
            </a:r>
            <a:r>
              <a:rPr lang="de-CH" b="1" dirty="0">
                <a:sym typeface="Wingdings" panose="05000000000000000000" pitchFamily="2" charset="2"/>
              </a:rPr>
              <a:t> </a:t>
            </a:r>
            <a:r>
              <a:rPr lang="de-CH" dirty="0">
                <a:sym typeface="Wingdings" panose="05000000000000000000" pitchFamily="2" charset="2"/>
              </a:rPr>
              <a:t>Inhaber im 								Verzeichnis für Fachbewilligungen eingetragen, 							Bestätigungsbrief</a:t>
            </a:r>
            <a:endParaRPr lang="de-CH" dirty="0"/>
          </a:p>
          <a:p>
            <a:pPr algn="l">
              <a:spcAft>
                <a:spcPts val="600"/>
              </a:spcAft>
              <a:buClr>
                <a:srgbClr val="074EA1"/>
              </a:buClr>
            </a:pPr>
            <a:endParaRPr lang="de-CH" b="1" dirty="0"/>
          </a:p>
          <a:p>
            <a:pPr algn="l">
              <a:spcAft>
                <a:spcPts val="600"/>
              </a:spcAft>
              <a:buClr>
                <a:srgbClr val="074EA1"/>
              </a:buClr>
            </a:pPr>
            <a:r>
              <a:rPr lang="de-CH" b="1" dirty="0"/>
              <a:t>1.1.2027				Beginn des neuen Systems für 										Fachbewilligungen PSM </a:t>
            </a:r>
            <a:r>
              <a:rPr lang="de-CH" b="1" dirty="0">
                <a:sym typeface="Wingdings" panose="05000000000000000000" pitchFamily="2" charset="2"/>
              </a:rPr>
              <a:t> </a:t>
            </a:r>
            <a:r>
              <a:rPr lang="de-CH" dirty="0">
                <a:sym typeface="Wingdings" panose="05000000000000000000" pitchFamily="2" charset="2"/>
              </a:rPr>
              <a:t>Erwerb von 								professionellen PSM </a:t>
            </a:r>
            <a:r>
              <a:rPr lang="de-CH" i="1" u="sng" dirty="0">
                <a:sym typeface="Wingdings" panose="05000000000000000000" pitchFamily="2" charset="2"/>
              </a:rPr>
              <a:t>nur mit Fachausweis, </a:t>
            </a:r>
            <a:r>
              <a:rPr lang="de-CH" dirty="0">
                <a:sym typeface="Wingdings" panose="05000000000000000000" pitchFamily="2" charset="2"/>
              </a:rPr>
              <a:t>								Erneuerung Fachausweis mit Kurs alle 5 Jahre</a:t>
            </a:r>
            <a:endParaRPr lang="de-CH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u="sng" dirty="0"/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 err="1"/>
          </a:p>
        </p:txBody>
      </p:sp>
    </p:spTree>
    <p:extLst>
      <p:ext uri="{BB962C8B-B14F-4D97-AF65-F5344CB8AC3E}">
        <p14:creationId xmlns:p14="http://schemas.microsoft.com/office/powerpoint/2010/main" val="1986579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DEF199F5-E4A7-792F-42DF-3FD2FEECC01B}"/>
              </a:ext>
            </a:extLst>
          </p:cNvPr>
          <p:cNvSpPr txBox="1">
            <a:spLocks/>
          </p:cNvSpPr>
          <p:nvPr/>
        </p:nvSpPr>
        <p:spPr>
          <a:xfrm>
            <a:off x="564724" y="983539"/>
            <a:ext cx="2711131" cy="2445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74EA1"/>
              </a:buClr>
              <a:buFont typeface="Lucida Grande" pitchFamily="-112" charset="0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marL="273050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2pPr>
            <a:lvl3pPr marL="539750" indent="-26511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/>
              <a:buChar char="&gt;"/>
              <a:defRPr sz="2000" kern="1200" baseline="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3pPr>
            <a:lvl4pPr marL="803275" indent="-261938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4pPr>
            <a:lvl5pPr marL="1076325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spcAft>
                <a:spcPct val="0"/>
              </a:spcAft>
            </a:pPr>
            <a:r>
              <a:rPr lang="fr-CH" b="1" dirty="0">
                <a:latin typeface="Arial" charset="0"/>
                <a:cs typeface="+mn-cs"/>
              </a:rPr>
              <a:t>Permis S</a:t>
            </a:r>
          </a:p>
          <a:p>
            <a:pPr algn="ctr"/>
            <a:endParaRPr lang="fr-CH" dirty="0">
              <a:latin typeface="Arial" charset="0"/>
              <a:cs typeface="+mn-cs"/>
            </a:endParaRPr>
          </a:p>
          <a:p>
            <a:pPr algn="ctr"/>
            <a:r>
              <a:rPr lang="de-DE" dirty="0">
                <a:latin typeface="Arial" charset="0"/>
                <a:cs typeface="+mn-cs"/>
              </a:rPr>
              <a:t>Weiterbildung von </a:t>
            </a:r>
            <a:r>
              <a:rPr lang="de-DE" b="1" dirty="0">
                <a:latin typeface="Arial" charset="0"/>
                <a:cs typeface="+mn-cs"/>
              </a:rPr>
              <a:t>4 Stunden</a:t>
            </a:r>
            <a:r>
              <a:rPr lang="de-DE" dirty="0">
                <a:latin typeface="Arial" charset="0"/>
                <a:cs typeface="+mn-cs"/>
              </a:rPr>
              <a:t> zu spezifischen Themen im Umgang mit Herbiziden.</a:t>
            </a:r>
            <a:endParaRPr lang="fr-CH" dirty="0">
              <a:latin typeface="Arial" charset="0"/>
              <a:cs typeface="+mn-cs"/>
            </a:endParaRPr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EE2BFE65-204D-3894-BE70-62889BC850C1}"/>
              </a:ext>
            </a:extLst>
          </p:cNvPr>
          <p:cNvSpPr txBox="1">
            <a:spLocks/>
          </p:cNvSpPr>
          <p:nvPr/>
        </p:nvSpPr>
        <p:spPr bwMode="auto">
          <a:xfrm>
            <a:off x="3635896" y="1002344"/>
            <a:ext cx="2448272" cy="271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fr-CH" sz="2000" b="1" dirty="0">
                <a:latin typeface="Arial" charset="0"/>
                <a:ea typeface="ＭＳ Ｐゴシック" pitchFamily="-112" charset="-128"/>
              </a:rPr>
              <a:t>Permis H</a:t>
            </a:r>
          </a:p>
          <a:p>
            <a:pPr marL="0" indent="0" algn="ctr" eaLnBrk="1" hangingPunct="1">
              <a:buFontTx/>
              <a:buNone/>
            </a:pPr>
            <a:endParaRPr lang="fr-CH" sz="2000" dirty="0">
              <a:latin typeface="Arial" charset="0"/>
              <a:ea typeface="ＭＳ Ｐゴシック" pitchFamily="-112" charset="-128"/>
            </a:endParaRPr>
          </a:p>
          <a:p>
            <a:pPr marL="0" indent="0" algn="ctr" eaLnBrk="1" hangingPunct="1">
              <a:buFontTx/>
              <a:buNone/>
            </a:pPr>
            <a:r>
              <a:rPr lang="de-DE" sz="2000" dirty="0">
                <a:latin typeface="Arial" charset="0"/>
                <a:ea typeface="ＭＳ Ｐゴシック" pitchFamily="-112" charset="-128"/>
              </a:rPr>
              <a:t>Weiterbildung von </a:t>
            </a:r>
            <a:r>
              <a:rPr lang="de-DE" sz="2000" b="1" dirty="0">
                <a:latin typeface="Arial" charset="0"/>
                <a:ea typeface="ＭＳ Ｐゴシック" pitchFamily="-112" charset="-128"/>
              </a:rPr>
              <a:t>6 Stunden</a:t>
            </a:r>
            <a:r>
              <a:rPr lang="de-DE" sz="2000" dirty="0">
                <a:latin typeface="Arial" charset="0"/>
                <a:ea typeface="ＭＳ Ｐゴシック" pitchFamily="-112" charset="-128"/>
              </a:rPr>
              <a:t> alle fünf Jahre zu Themen, spezifisch für die Gartenbauindustrie.</a:t>
            </a:r>
            <a:endParaRPr lang="fr-CH" sz="2000" dirty="0"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5FAB6D73-CF7F-A336-C583-7A658E7145F1}"/>
              </a:ext>
            </a:extLst>
          </p:cNvPr>
          <p:cNvSpPr txBox="1">
            <a:spLocks/>
          </p:cNvSpPr>
          <p:nvPr/>
        </p:nvSpPr>
        <p:spPr bwMode="auto">
          <a:xfrm>
            <a:off x="6444209" y="983539"/>
            <a:ext cx="2473444" cy="28775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H" sz="2000" b="1" dirty="0">
                <a:latin typeface="Arial" charset="0"/>
                <a:ea typeface="ＭＳ Ｐゴシック" pitchFamily="-112" charset="-128"/>
              </a:rPr>
              <a:t>Permis A</a:t>
            </a:r>
          </a:p>
          <a:p>
            <a:pPr marL="0" indent="0" algn="ctr">
              <a:buNone/>
            </a:pPr>
            <a:endParaRPr lang="fr-CH" sz="2000" dirty="0">
              <a:latin typeface="Arial" charset="0"/>
              <a:ea typeface="ＭＳ Ｐゴシック" pitchFamily="-112" charset="-128"/>
            </a:endParaRPr>
          </a:p>
          <a:p>
            <a:pPr marL="0" indent="0" algn="ctr">
              <a:buNone/>
            </a:pPr>
            <a:r>
              <a:rPr lang="de-DE" sz="2000" dirty="0">
                <a:latin typeface="Arial" charset="0"/>
                <a:ea typeface="ＭＳ Ｐゴシック" pitchFamily="-112" charset="-128"/>
              </a:rPr>
              <a:t>Weiterbildung von </a:t>
            </a:r>
            <a:r>
              <a:rPr lang="de-DE" sz="2000" b="1" dirty="0">
                <a:latin typeface="Arial" charset="0"/>
                <a:ea typeface="ＭＳ Ｐゴシック" pitchFamily="-112" charset="-128"/>
              </a:rPr>
              <a:t>8 Stunden</a:t>
            </a:r>
            <a:r>
              <a:rPr lang="de-DE" sz="2000" dirty="0">
                <a:latin typeface="Arial" charset="0"/>
                <a:ea typeface="ＭＳ Ｐゴシック" pitchFamily="-112" charset="-128"/>
              </a:rPr>
              <a:t> alle fünf Jahre zu Themen, spezifisch für die Landwirtschaft.</a:t>
            </a:r>
          </a:p>
          <a:p>
            <a:pPr marL="0" indent="0" algn="ctr" eaLnBrk="1" hangingPunct="1">
              <a:buFontTx/>
              <a:buNone/>
            </a:pPr>
            <a:endParaRPr lang="fr-CH" sz="1800" b="1" dirty="0">
              <a:solidFill>
                <a:schemeClr val="accent6">
                  <a:lumMod val="75000"/>
                </a:schemeClr>
              </a:solidFill>
              <a:latin typeface="Comfortaa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71D1995-7FF0-B858-CA95-4B5678752A22}"/>
              </a:ext>
            </a:extLst>
          </p:cNvPr>
          <p:cNvSpPr txBox="1"/>
          <p:nvPr/>
        </p:nvSpPr>
        <p:spPr>
          <a:xfrm>
            <a:off x="719571" y="4017650"/>
            <a:ext cx="5112568" cy="137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Die Bewilligungen sind nur für den jeweiligen Bereich gültig</a:t>
            </a:r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1600" b="1" dirty="0"/>
              <a:t>Sie können </a:t>
            </a:r>
            <a:r>
              <a:rPr lang="de-CH" sz="1600" b="1" dirty="0" err="1"/>
              <a:t>z.b.</a:t>
            </a:r>
            <a:r>
              <a:rPr lang="de-CH" sz="1600" b="1" dirty="0"/>
              <a:t> während der Grundausbildung erworben werden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546D3547-C4B6-33E4-16DC-FA694195C215}"/>
              </a:ext>
            </a:extLst>
          </p:cNvPr>
          <p:cNvSpPr txBox="1">
            <a:spLocks/>
          </p:cNvSpPr>
          <p:nvPr/>
        </p:nvSpPr>
        <p:spPr>
          <a:xfrm>
            <a:off x="539552" y="146199"/>
            <a:ext cx="8242300" cy="47448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defRPr lang="de-DE" sz="3200" b="1" kern="1200" dirty="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-112" charset="0"/>
                <a:ea typeface="ＭＳ Ｐゴシック" pitchFamily="-112" charset="-128"/>
              </a:defRPr>
            </a:lvl9pPr>
          </a:lstStyle>
          <a:p>
            <a:r>
              <a:rPr lang="fr-CH" dirty="0" err="1"/>
              <a:t>Fachbewilligung</a:t>
            </a:r>
            <a:r>
              <a:rPr lang="fr-CH" dirty="0"/>
              <a:t> PSM</a:t>
            </a:r>
          </a:p>
        </p:txBody>
      </p:sp>
    </p:spTree>
    <p:extLst>
      <p:ext uri="{BB962C8B-B14F-4D97-AF65-F5344CB8AC3E}">
        <p14:creationId xmlns:p14="http://schemas.microsoft.com/office/powerpoint/2010/main" val="837873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78172" y="1412776"/>
            <a:ext cx="8424936" cy="8848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r>
              <a:rPr lang="de-CH" sz="3600" b="1" dirty="0"/>
              <a:t>Freiwillige Weiterbildung</a:t>
            </a:r>
          </a:p>
          <a:p>
            <a:pPr algn="l"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/>
          </a:p>
          <a:p>
            <a:pPr>
              <a:lnSpc>
                <a:spcPts val="1900"/>
              </a:lnSpc>
              <a:spcAft>
                <a:spcPts val="600"/>
              </a:spcAft>
              <a:buClr>
                <a:srgbClr val="074EA1"/>
              </a:buClr>
            </a:pPr>
            <a:endParaRPr lang="de-CH" sz="1600" b="1" dirty="0" err="1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08D53C1C-6642-40A4-8334-3BFDCB66BE0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55613" y="4171146"/>
            <a:ext cx="8289925" cy="27699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074EA1"/>
              </a:buClr>
              <a:buFont typeface="Lucida Grande" pitchFamily="-112" charset="0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  <a:lvl2pPr marL="273050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2pPr>
            <a:lvl3pPr marL="539750" indent="-26511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/>
              <a:buChar char="&gt;"/>
              <a:defRPr sz="2000" kern="1200" baseline="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3pPr>
            <a:lvl4pPr marL="803275" indent="-261938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4pPr>
            <a:lvl5pPr marL="1076325" indent="-271463" algn="l" defTabSz="457200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SzPct val="100000"/>
              <a:buFont typeface="Arial"/>
              <a:buChar char="&gt;"/>
              <a:defRPr sz="2000" kern="1200">
                <a:solidFill>
                  <a:schemeClr val="tx1"/>
                </a:solidFill>
                <a:latin typeface="Arial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</a:pPr>
            <a:r>
              <a:rPr lang="fr-CH" dirty="0" err="1"/>
              <a:t>Pflanzenschutzfachtagung</a:t>
            </a:r>
            <a:r>
              <a:rPr lang="fr-CH" dirty="0"/>
              <a:t>, </a:t>
            </a:r>
            <a:r>
              <a:rPr lang="fr-CH" b="1" dirty="0" err="1"/>
              <a:t>Februar</a:t>
            </a:r>
            <a:r>
              <a:rPr lang="fr-CH" b="1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429404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&gt;&lt;version val=&quot;17241&quot;/&gt;&lt;partner val=&quot;61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eweekdayFirstOfWeek val=&quot;2&quot;/&gt;&lt;m_mruColor&gt;&lt;m_vecMRU length=&quot;0&quot;/&gt;&lt;/m_mruColor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/m_precDefault&gt;&lt;/CDefaultPrec&gt;&lt;/root&gt;"/>
  <p:tag name="THINKCELLUNDODONOTDELETE" val="9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KLxNwCEgkKUMKi5gbYod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kuES4EQYkGE6DIQt1jEl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Uo4tr98skyYTdgad_raQ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5K2LMU5UmCzyDROhQzL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_vHq95.E2Krl_Xy04Ma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kiZa1bqEO5SQtJLvko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8Dses13tUqS1yajR7o.F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u7FRle6U64Jxqp7mvuH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L2FWu6gSkedwt.qosQYx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3Z3zvelkStbdeqAbjnc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wBtcRW_7k.Lg7R_WbzH7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K5ZLzVdUa6ykFftSKGv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axcBrXY0O8o_zDdqgvh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r5.VZZp02vpaqtGlH72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m_IIOrskG7At0_9VXjs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5xNoK89UiMFZps9fNjD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IqYYl58U.HA2IWrFop5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R1MWD24UCNuV7CdDjtm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bMUvC9iEKmxF2d_zsnb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Ab6THjB0.Qx.gMKU.Mu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RhbzptNhUGORQRqJt_Nq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D2pyKew3kauPGjbB454W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gT1K4SvUevdVpXGp1tJ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flg_A3zpUebXoP7j18ta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aTyj5YvUaJJtxzF6WRJ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4PDt2TuDUmR.8qF7emGS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Fu00gPKEGlR1HLQQREH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jjC08DV06dubSg4Oqcr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JMDq6TeWkeMQhxGrLkuBw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IaNGrYFE67xHP8GU1Ox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gT1K4SvUevdVpXGp1tJ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Hp437Chkm1mmM1EFDa1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IO_X8a8EOlkrwbFKjsC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Hp437Chkm1mmM1EFDa1g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9t_wHLYiUm8r9R01aEHbg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9t_wHLYiUm8r9R01aEHb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IO_X8a8EOlkrwbFKjsC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9t_wHLYiUm8r9R01aEHb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f6spNYc0KUFyu10RWzc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PX6veYTtEGQkwFfGHfMU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ETAq3g20aeJpViTecVK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8po.KPOUa92EW_magsR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BP2Twpfw0es_0Ef6GzFU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cIAidDe0CK2UT9hFEcH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fXHW1kWUKLs9ATDQGh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O_afZWS0en2eIkfuA5C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b9xXlvR0qXGT085sU3J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mMjfHteEmzmQfw51hus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rn.U7.6oUaF1O3zR_jtJ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0yIFWRYqEWoNtXC4EU55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plCzs5vn0.8OltwwFLzK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pwaWU0Oo0iR0NyOa8yXw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d7qwKFskywuFNf7c6mW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r5SnjbNkmCmSwVwGhOf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mMnhcfmEu6NxvxhbUyh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0O8inKpkaPMDOlqXHXD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Z8AZCD8UeZkUUdDQ2WT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0QXonm0I0yTQJbHV98.7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4cFqxC72EO0j7OS.e1pe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fYx3XxPUWQYFwP5A1A9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vJ9uYDkUOKCr1flStWK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41v6NOILEW69a4s4CGIO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51Mhehk0q1kDurBnQ9u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WtP3vYNEGKqOTfHqeKE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Pd80wKkE2zWgD85ujG1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tYglpG60qwabxvSLRFu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HOW_lsy062ckfi72JsG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4zjQEb6oEO0wZ.ll6MH5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qZPykyDLEeTmXMUWEKUF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BZACTOPUC8AEvAeo3dL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U6k52bJzUygnY9vy1Qmh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7cGUXuKd0e8Li0VWgpxY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cjGV1V8USUZzQ5Qafi2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fi_QJ9GE.FgrUSb0CVb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YRArEh7UKbVaP5PLddK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2DnPXl6L0aBUUAOCe5RF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gae8yN60Ovb_wqNKvp1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eTB_X_DUu.U4LnlId1T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tWDUjgVv0yXkNfKyWJch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f2AXIAJ4katdi7F2Qs3N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DQ1PN7AdUevfGMpIopSr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XHaElwG0UynFNRDwZ9i_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IU40Yv6Ei_cQjpYNnbO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vEwv52XUqc0jASAF2z6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15P13O_XUS22f1O9GO4N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Gm5_F3NgUOOSEVd7Wjdu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YSPa5Drk2uKbOd_ITy8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9rJ5B0Sk6TIcbbMPxxH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PrXoVaoE0SSywh4mf6kh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Z3qSY6gkEuC.p80EDCj9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e73At64EulMcqvFIJim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CoeYJ4x70Ce7GZWb0zzc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62wiXgURkiu1gQLguog8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oZZmkIMkKrl5W4qOz2C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r3_ifCxi0isfBjuppE_t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COL5l2OEyg5GMenReJY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cB.3HXqkkOXqZ5ijI2cw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hqeSk_U4kielR5KtW710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J653qi4t0ednie_A.PW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OHqNWL6U._QAZvZ6KEk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XWqRyEWkk6Yc4eT3H3AW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OGk.Q_7K06L_ewkD_Ffu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Bhgp4wekmPgijkV0nRM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iZHkhXOkuz8vazoNZ.S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KTLH8DVyky4qsYxWMid2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IKdwW36kEeE8tdV0C1IR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DENdHfEKcHIBpfJJz8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_bpq8.hnEqOEHzDw3vzZ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6fffcHEkOVDmrMWy95X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_208LiZcUmVn.NmgP_6Y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z3CXThVUyETQcLPoMTA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t0WO3gHRU6FQgSs_DF5F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E0rbnS60GqWS7AKyyAM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XdH7i4bUyyi3ISQ2Ei6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F93ARm.UawR6jpOiCYO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iXWyiyfzUik5vmyVaEec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Umrktc1hEG3yk3IKphgT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rFNlbYOgkqw.thvIi6ex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UboUdej_kCDmiJ2ZaXP3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qWSQ0_F0qf1PTjrE3ud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X68oGXD20awmirCuB5n8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T5YASkW0CtfSjcOQ7Xw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EPOJBX2SU2unl8pQuItX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88hZSIv5UOe9U3PXpjNB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CulKUU8EqlKMbDb8XpH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ud4iaBU0O8wmMwQPxHc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8UpCQ.BsEOusXO_ZVlGo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ow06plV0uEgUr6IkmZJ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sz1C2HgUyjm0mS9ojn5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C7RNwVqw0Kk01Hzn0j1C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8uG0Slc7k2jfnBAh9hIX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NFdTn1fmUiVf.ddxpzNWg"/>
</p:tagLst>
</file>

<file path=ppt/theme/theme1.xml><?xml version="1.0" encoding="utf-8"?>
<a:theme xmlns:a="http://schemas.openxmlformats.org/drawingml/2006/main" name="pp_etat_de_fribourg">
  <a:themeElements>
    <a:clrScheme name="Staat Fribourg">
      <a:dk1>
        <a:srgbClr val="000000"/>
      </a:dk1>
      <a:lt1>
        <a:srgbClr val="FFFFFF"/>
      </a:lt1>
      <a:dk2>
        <a:srgbClr val="7F7F7F"/>
      </a:dk2>
      <a:lt2>
        <a:srgbClr val="C0C0C0"/>
      </a:lt2>
      <a:accent1>
        <a:srgbClr val="D4DADE"/>
      </a:accent1>
      <a:accent2>
        <a:srgbClr val="98ADC2"/>
      </a:accent2>
      <a:accent3>
        <a:srgbClr val="5D7FA1"/>
      </a:accent3>
      <a:accent4>
        <a:srgbClr val="4A6580"/>
      </a:accent4>
      <a:accent5>
        <a:srgbClr val="E6EAEC"/>
      </a:accent5>
      <a:accent6>
        <a:srgbClr val="899CB0"/>
      </a:accent6>
      <a:hlink>
        <a:srgbClr val="5D7FA1"/>
      </a:hlink>
      <a:folHlink>
        <a:srgbClr val="4A65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accent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spAutoFit/>
      </a:bodyPr>
      <a:lstStyle>
        <a:defPPr>
          <a:lnSpc>
            <a:spcPts val="1900"/>
          </a:lnSpc>
          <a:spcAft>
            <a:spcPts val="600"/>
          </a:spcAft>
          <a:buClr>
            <a:srgbClr val="074EA1"/>
          </a:buClr>
          <a:defRPr sz="1600" b="1" dirty="0" err="1" smtClean="0"/>
        </a:defPPr>
      </a:lstStyle>
    </a:txDef>
  </a:objectDefaults>
  <a:extraClrSchemeLst>
    <a:extraClrScheme>
      <a:clrScheme name="FDP_Powerpointvorlage_DE_4_logos 1">
        <a:dk1>
          <a:srgbClr val="000000"/>
        </a:dk1>
        <a:lt1>
          <a:srgbClr val="FFFFFF"/>
        </a:lt1>
        <a:dk2>
          <a:srgbClr val="7F7F7F"/>
        </a:dk2>
        <a:lt2>
          <a:srgbClr val="C0C0C0"/>
        </a:lt2>
        <a:accent1>
          <a:srgbClr val="D4DADE"/>
        </a:accent1>
        <a:accent2>
          <a:srgbClr val="98ADC2"/>
        </a:accent2>
        <a:accent3>
          <a:srgbClr val="FFFFFF"/>
        </a:accent3>
        <a:accent4>
          <a:srgbClr val="000000"/>
        </a:accent4>
        <a:accent5>
          <a:srgbClr val="E6EAEC"/>
        </a:accent5>
        <a:accent6>
          <a:srgbClr val="899CB0"/>
        </a:accent6>
        <a:hlink>
          <a:srgbClr val="5D7FA1"/>
        </a:hlink>
        <a:folHlink>
          <a:srgbClr val="4A65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959</Words>
  <Application>Microsoft Office PowerPoint</Application>
  <PresentationFormat>Bildschirmpräsentation (4:3)</PresentationFormat>
  <Paragraphs>203</Paragraphs>
  <Slides>24</Slides>
  <Notes>3</Notes>
  <HiddenSlides>7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Calibri</vt:lpstr>
      <vt:lpstr>Comfortaa</vt:lpstr>
      <vt:lpstr>Lucida Grande</vt:lpstr>
      <vt:lpstr>pp_etat_de_fribourg</vt:lpstr>
      <vt:lpstr>think-cell Slide</vt:lpstr>
      <vt:lpstr>Neuheiten Produkte Pflanzenschutz 2024 Produkte — Jonathan Heyer</vt:lpstr>
      <vt:lpstr>Inhalt</vt:lpstr>
      <vt:lpstr>Produkteneuheiten im Feldbau 2024</vt:lpstr>
      <vt:lpstr>Zulassungserweiterungen 2024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Wie gelangen Pestizide in Gewässer?</vt:lpstr>
      <vt:lpstr>Abdrift und Abschwemmung Wie läuft die Umsetzung?</vt:lpstr>
      <vt:lpstr>PowerPoint-Präsentation</vt:lpstr>
      <vt:lpstr>Was sind Quarantäneorganismen ? </vt:lpstr>
      <vt:lpstr> </vt:lpstr>
      <vt:lpstr>Auflagen Abschwemmung und Abdrift</vt:lpstr>
      <vt:lpstr>Drift Auflagen </vt:lpstr>
      <vt:lpstr>Abschwemmung Auflagen </vt:lpstr>
      <vt:lpstr>Praxisbeispiele </vt:lpstr>
      <vt:lpstr>Praxisbeispiel </vt:lpstr>
      <vt:lpstr>Abschwemmung</vt:lpstr>
      <vt:lpstr>PowerPoint-Präsentation</vt:lpstr>
      <vt:lpstr>Danke für Ihre Aufmerksamkeit </vt:lpstr>
    </vt:vector>
  </TitlesOfParts>
  <Company>Etat de Fribourg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Introduire votre titre Je suis un titre fictif sur trois lignes —</dc:title>
  <dc:creator>Hässig Elfriede</dc:creator>
  <cp:lastModifiedBy>Heyer Jonathan</cp:lastModifiedBy>
  <cp:revision>332</cp:revision>
  <cp:lastPrinted>2017-01-19T14:50:59Z</cp:lastPrinted>
  <dcterms:created xsi:type="dcterms:W3CDTF">2011-12-22T07:49:14Z</dcterms:created>
  <dcterms:modified xsi:type="dcterms:W3CDTF">2024-02-07T11:08:45Z</dcterms:modified>
</cp:coreProperties>
</file>