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21" r:id="rId2"/>
    <p:sldId id="556" r:id="rId3"/>
    <p:sldId id="378" r:id="rId4"/>
    <p:sldId id="557" r:id="rId5"/>
    <p:sldId id="554" r:id="rId6"/>
  </p:sldIdLst>
  <p:sldSz cx="9144000" cy="6858000" type="screen4x3"/>
  <p:notesSz cx="6669088" cy="9926638"/>
  <p:custDataLst>
    <p:tags r:id="rId8"/>
  </p:custDataLst>
  <p:defaultTextStyle>
    <a:defPPr>
      <a:defRPr lang="de-DE"/>
    </a:defPPr>
    <a:lvl1pPr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4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197">
          <p15:clr>
            <a:srgbClr val="A4A3A4"/>
          </p15:clr>
        </p15:guide>
        <p15:guide id="6" orient="horz" pos="3786">
          <p15:clr>
            <a:srgbClr val="A4A3A4"/>
          </p15:clr>
        </p15:guide>
        <p15:guide id="7" pos="5489">
          <p15:clr>
            <a:srgbClr val="A4A3A4"/>
          </p15:clr>
        </p15:guide>
        <p15:guide id="8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CCCC"/>
    <a:srgbClr val="00CC99"/>
    <a:srgbClr val="99FFCC"/>
    <a:srgbClr val="DF6B40"/>
    <a:srgbClr val="80A9C9"/>
    <a:srgbClr val="000000"/>
    <a:srgbClr val="71C091"/>
    <a:srgbClr val="BFDBFD"/>
    <a:srgbClr val="00A0D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0599" autoAdjust="0"/>
  </p:normalViewPr>
  <p:slideViewPr>
    <p:cSldViewPr snapToObjects="1" showGuides="1">
      <p:cViewPr varScale="1">
        <p:scale>
          <a:sx n="103" d="100"/>
          <a:sy n="103" d="100"/>
        </p:scale>
        <p:origin x="1914" y="126"/>
      </p:cViewPr>
      <p:guideLst>
        <p:guide orient="horz" pos="4110"/>
        <p:guide orient="horz" pos="442"/>
        <p:guide orient="horz" pos="1026"/>
        <p:guide orient="horz"/>
        <p:guide orient="horz" pos="197"/>
        <p:guide orient="horz" pos="3786"/>
        <p:guide pos="548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fr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32694F-FD2E-45AC-9D43-536C462D8729}" type="datetime1">
              <a:rPr lang="fr-CH" smtClean="0"/>
              <a:pPr/>
              <a:t>07.02.2024</a:t>
            </a:fld>
            <a:endParaRPr lang="fr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dirty="0" err="1"/>
              <a:t>Textmasterformate</a:t>
            </a:r>
            <a:r>
              <a:rPr lang="fr-CH" dirty="0"/>
              <a:t> </a:t>
            </a:r>
            <a:r>
              <a:rPr lang="fr-CH" dirty="0" err="1"/>
              <a:t>durch</a:t>
            </a:r>
            <a:r>
              <a:rPr lang="fr-CH" dirty="0"/>
              <a:t> </a:t>
            </a:r>
            <a:r>
              <a:rPr lang="fr-CH" dirty="0" err="1"/>
              <a:t>Klicken</a:t>
            </a:r>
            <a:r>
              <a:rPr lang="fr-CH" dirty="0"/>
              <a:t> </a:t>
            </a:r>
            <a:r>
              <a:rPr lang="fr-CH" dirty="0" err="1"/>
              <a:t>bearbeiten</a:t>
            </a:r>
            <a:endParaRPr lang="fr-CH" dirty="0"/>
          </a:p>
          <a:p>
            <a:pPr lvl="1"/>
            <a:r>
              <a:rPr lang="fr-CH" dirty="0" err="1"/>
              <a:t>Zweite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2"/>
            <a:r>
              <a:rPr lang="fr-CH" dirty="0" err="1"/>
              <a:t>Dritte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3"/>
            <a:r>
              <a:rPr lang="fr-CH" dirty="0" err="1"/>
              <a:t>Vierte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4"/>
            <a:r>
              <a:rPr lang="fr-CH" dirty="0" err="1"/>
              <a:t>Fünfte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fr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1870A02-3A71-4083-BCC0-4D14A98E74AD}" type="slidenum">
              <a:rPr lang="fr-CH" smtClean="0"/>
              <a:pPr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49457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9708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1615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1352550"/>
            <a:ext cx="4527550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Organismes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quarantaine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prioritaires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 S’attaquer de la manière la plus urgente parce qu’elle est susceptible de causer les dommages économiques, sociaux et environnementaux les plus graves dans le CH ou l’UE. Définition selon </a:t>
            </a:r>
            <a:r>
              <a:rPr lang="fr-FR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OSaVé</a:t>
            </a:r>
            <a:r>
              <a:rPr lang="fr-F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286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>
            <p:custDataLst>
              <p:tags r:id="rId1"/>
            </p:custDataLst>
          </p:nvPr>
        </p:nvSpPr>
        <p:spPr>
          <a:xfrm>
            <a:off x="468000" y="6147687"/>
            <a:ext cx="5354638" cy="49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/>
              <a:t>—</a:t>
            </a:r>
          </a:p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/>
              <a:t>Direction des institutions, de l’agriculture et des forêts </a:t>
            </a:r>
            <a:r>
              <a:rPr lang="fr-CH" sz="1000" b="1" dirty="0"/>
              <a:t>DIAF</a:t>
            </a:r>
          </a:p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/>
              <a:t>Direktion der Institutionen und der Land- und Forstwirtschaft</a:t>
            </a:r>
            <a:r>
              <a:rPr lang="fr-CH" sz="1000" b="0" i="0" baseline="0" dirty="0"/>
              <a:t> </a:t>
            </a:r>
            <a:r>
              <a:rPr lang="fr-CH" sz="1000" b="1" i="0" dirty="0"/>
              <a:t>ILFD</a:t>
            </a:r>
            <a:endParaRPr lang="fr-CH" sz="1000" b="0" i="0" dirty="0"/>
          </a:p>
        </p:txBody>
      </p:sp>
      <p:cxnSp>
        <p:nvCxnSpPr>
          <p:cNvPr id="8" name="Straight Connector 7"/>
          <p:cNvCxnSpPr/>
          <p:nvPr userDrawn="1">
            <p:custDataLst>
              <p:tags r:id="rId2"/>
            </p:custDataLst>
          </p:nvPr>
        </p:nvCxnSpPr>
        <p:spPr>
          <a:xfrm>
            <a:off x="450000" y="1263600"/>
            <a:ext cx="8244000" cy="1588"/>
          </a:xfrm>
          <a:prstGeom prst="line">
            <a:avLst/>
          </a:prstGeom>
          <a:ln w="12700">
            <a:solidFill>
              <a:srgbClr val="9723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Une image contenant texte, signe, ciel nocturne&#10;&#10;Description générée automatiquement">
            <a:extLst>
              <a:ext uri="{FF2B5EF4-FFF2-40B4-BE49-F238E27FC236}">
                <a16:creationId xmlns:a16="http://schemas.microsoft.com/office/drawing/2014/main" id="{9DD814A4-D28A-4BEA-A75E-D903AA5AB7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5536" y="438943"/>
            <a:ext cx="1524003" cy="685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04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AEC54D90-2231-4556-8368-240BABE1483E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650180" y="3566574"/>
            <a:ext cx="8242300" cy="31747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74EA1"/>
              </a:buClr>
              <a:buFont typeface="Lucida Grande" pitchFamily="-112" charset="0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marL="273050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2pPr>
            <a:lvl3pPr marL="539750" indent="-26511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/>
              <a:buChar char="&gt;"/>
              <a:defRPr sz="2000" kern="1200" baseline="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3pPr>
            <a:lvl4pPr marL="803275" indent="-26193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4pPr>
            <a:lvl5pPr marL="1076325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i="1" dirty="0">
              <a:solidFill>
                <a:srgbClr val="7F7F7F"/>
              </a:solidFill>
            </a:endParaRP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298158A0-583C-4C44-A72B-7A2BF14CDB7E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650180" y="2843051"/>
            <a:ext cx="6984776" cy="95843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74EA1"/>
              </a:buClr>
              <a:buFont typeface="Lucida Grande" pitchFamily="-112" charset="0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marL="273050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2pPr>
            <a:lvl3pPr marL="539750" indent="-26511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/>
              <a:buChar char="&gt;"/>
              <a:defRPr sz="2000" kern="1200" baseline="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3pPr>
            <a:lvl4pPr marL="803275" indent="-26193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4pPr>
            <a:lvl5pPr marL="1076325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b="1" i="1" dirty="0">
              <a:solidFill>
                <a:srgbClr val="7F7F7F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98A7220-CA84-48B9-A892-808B65085497}"/>
              </a:ext>
            </a:extLst>
          </p:cNvPr>
          <p:cNvSpPr txBox="1">
            <a:spLocks/>
          </p:cNvSpPr>
          <p:nvPr userDrawn="1"/>
        </p:nvSpPr>
        <p:spPr>
          <a:xfrm>
            <a:off x="625827" y="2852936"/>
            <a:ext cx="7886700" cy="261839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 dirty="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1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0F8083C-1FEF-437D-A7F6-6FFD5F2C0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174" y="479992"/>
            <a:ext cx="8024282" cy="54692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3050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" imgW="0" imgH="0" progId="">
                  <p:embed/>
                </p:oleObj>
              </mc:Choice>
              <mc:Fallback>
                <p:oleObj name="think-cell Slide" r:id="rId2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1916832"/>
            <a:ext cx="8242300" cy="409876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/>
              <a:t>Insérez</a:t>
            </a:r>
            <a:r>
              <a:rPr lang="de-DE" dirty="0"/>
              <a:t> l</a:t>
            </a:r>
            <a:r>
              <a:rPr lang="el-GR" dirty="0"/>
              <a:t>'</a:t>
            </a:r>
            <a:r>
              <a:rPr lang="de-DE" dirty="0" err="1"/>
              <a:t>image</a:t>
            </a:r>
            <a:r>
              <a:rPr lang="de-DE" dirty="0"/>
              <a:t> en </a:t>
            </a:r>
            <a:r>
              <a:rPr lang="de-DE" dirty="0" err="1"/>
              <a:t>cliquant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symbole</a:t>
            </a:r>
            <a:endParaRPr lang="de-DE" dirty="0"/>
          </a:p>
          <a:p>
            <a:r>
              <a:rPr lang="de-DE" dirty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4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" imgW="0" imgH="0" progId="">
                  <p:embed/>
                </p:oleObj>
              </mc:Choice>
              <mc:Fallback>
                <p:oleObj name="think-cell Slide" r:id="rId2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1772816"/>
            <a:ext cx="4032000" cy="424278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74EA1"/>
              </a:buClr>
              <a:buSzTx/>
              <a:buFont typeface="Lucida Grande" pitchFamily="-112" charset="0"/>
              <a:buNone/>
              <a:tabLst/>
              <a:defRPr/>
            </a:lvl1pPr>
          </a:lstStyle>
          <a:p>
            <a:r>
              <a:rPr lang="de-DE" dirty="0" err="1"/>
              <a:t>Insérez</a:t>
            </a:r>
            <a:r>
              <a:rPr lang="de-DE" dirty="0"/>
              <a:t> l</a:t>
            </a:r>
            <a:r>
              <a:rPr lang="el-GR" dirty="0"/>
              <a:t>'</a:t>
            </a:r>
            <a:r>
              <a:rPr lang="de-DE" dirty="0" err="1"/>
              <a:t>image</a:t>
            </a:r>
            <a:r>
              <a:rPr lang="de-DE" dirty="0"/>
              <a:t> en </a:t>
            </a:r>
            <a:r>
              <a:rPr lang="de-DE" dirty="0" err="1"/>
              <a:t>cliquant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symbole</a:t>
            </a:r>
            <a:endParaRPr lang="de-DE" dirty="0"/>
          </a:p>
          <a:p>
            <a:r>
              <a:rPr lang="de-DE" dirty="0"/>
              <a:t>Bild durch Klicken auf Symbol hinzufügen</a:t>
            </a:r>
            <a:endParaRPr lang="en-US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1" hasCustomPrompt="1"/>
          </p:nvPr>
        </p:nvSpPr>
        <p:spPr>
          <a:xfrm>
            <a:off x="4667500" y="1772816"/>
            <a:ext cx="4032000" cy="424278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74EA1"/>
              </a:buClr>
              <a:buSzTx/>
              <a:buFont typeface="Lucida Grande" pitchFamily="-112" charset="0"/>
              <a:buNone/>
              <a:tabLst/>
              <a:defRPr/>
            </a:lvl1pPr>
          </a:lstStyle>
          <a:p>
            <a:r>
              <a:rPr lang="de-DE" dirty="0" err="1"/>
              <a:t>Insérez</a:t>
            </a:r>
            <a:r>
              <a:rPr lang="de-DE" dirty="0"/>
              <a:t> l</a:t>
            </a:r>
            <a:r>
              <a:rPr lang="el-GR" dirty="0"/>
              <a:t>'</a:t>
            </a:r>
            <a:r>
              <a:rPr lang="de-DE" dirty="0" err="1"/>
              <a:t>image</a:t>
            </a:r>
            <a:r>
              <a:rPr lang="de-DE" dirty="0"/>
              <a:t> en </a:t>
            </a:r>
            <a:r>
              <a:rPr lang="de-DE" dirty="0" err="1"/>
              <a:t>cliquant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symbole</a:t>
            </a:r>
            <a:endParaRPr lang="de-DE" dirty="0"/>
          </a:p>
          <a:p>
            <a:r>
              <a:rPr lang="de-DE" dirty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274637" indent="0">
              <a:buNone/>
              <a:defRPr/>
            </a:lvl3pPr>
            <a:lvl4pPr marL="541337" indent="0">
              <a:buNone/>
              <a:defRPr/>
            </a:lvl4pPr>
          </a:lstStyle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95DD-00CE-4478-A612-74354812510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86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>
            <p:custDataLst>
              <p:tags r:id="rId8"/>
            </p:custDataLst>
          </p:nvPr>
        </p:nvCxnSpPr>
        <p:spPr>
          <a:xfrm>
            <a:off x="468000" y="6165304"/>
            <a:ext cx="8244000" cy="1588"/>
          </a:xfrm>
          <a:prstGeom prst="line">
            <a:avLst/>
          </a:prstGeom>
          <a:ln w="31750">
            <a:solidFill>
              <a:srgbClr val="9723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 userDrawn="1"/>
        </p:nvSpPr>
        <p:spPr>
          <a:xfrm>
            <a:off x="8244408" y="6552628"/>
            <a:ext cx="50405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000" b="0" dirty="0"/>
              <a:t>- </a:t>
            </a:r>
            <a:fld id="{49040C04-1C4D-4C91-96AB-B5500FA6EFF9}" type="slidenum">
              <a:rPr lang="fr-CH" sz="1000" b="0" smtClean="0"/>
              <a:t>‹Nr.›</a:t>
            </a:fld>
            <a:r>
              <a:rPr lang="fr-CH" sz="1000" b="0" dirty="0"/>
              <a:t> -</a:t>
            </a:r>
          </a:p>
        </p:txBody>
      </p:sp>
      <p:pic>
        <p:nvPicPr>
          <p:cNvPr id="7" name="Image 6" descr="Une image contenant texte, signe, ciel nocturne&#10;&#10;Description générée automatiquement">
            <a:extLst>
              <a:ext uri="{FF2B5EF4-FFF2-40B4-BE49-F238E27FC236}">
                <a16:creationId xmlns:a16="http://schemas.microsoft.com/office/drawing/2014/main" id="{41879F23-13A7-4C5D-B1DE-E4B10D9E2BB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95536" y="6202937"/>
            <a:ext cx="1368152" cy="6156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4" r:id="rId4"/>
    <p:sldLayoutId id="2147483653" r:id="rId5"/>
    <p:sldLayoutId id="2147483657" r:id="rId6"/>
  </p:sldLayoutIdLst>
  <p:hf sldNum="0" hdr="0" dt="0"/>
  <p:txStyles>
    <p:titleStyle>
      <a:lvl1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lang="de-DE" sz="3200" b="1" kern="1200" dirty="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ts val="600"/>
        </a:spcAft>
        <a:buClr>
          <a:srgbClr val="074EA1"/>
        </a:buClr>
        <a:buFont typeface="Lucida Grande" pitchFamily="-112" charset="0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marL="273050" indent="-271463" algn="l" defTabSz="457200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2pPr>
      <a:lvl3pPr marL="539750" indent="-265113" algn="l" defTabSz="457200" rtl="0" eaLnBrk="1" fontAlgn="base" hangingPunct="1">
        <a:spcBef>
          <a:spcPct val="0"/>
        </a:spcBef>
        <a:spcAft>
          <a:spcPts val="600"/>
        </a:spcAft>
        <a:buClrTx/>
        <a:buSzPct val="100000"/>
        <a:buFont typeface="Arial"/>
        <a:buChar char="&gt;"/>
        <a:defRPr sz="2000" kern="1200" baseline="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3pPr>
      <a:lvl4pPr marL="803275" indent="-261938" algn="l" defTabSz="457200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4pPr>
      <a:lvl5pPr marL="1076325" indent="-271463" algn="l" defTabSz="457200" rtl="0" eaLnBrk="1" fontAlgn="base" hangingPunct="1">
        <a:spcBef>
          <a:spcPct val="0"/>
        </a:spcBef>
        <a:spcAft>
          <a:spcPts val="600"/>
        </a:spcAft>
        <a:buClr>
          <a:srgbClr val="000000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6531" y="1563533"/>
            <a:ext cx="8577957" cy="166497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 dirty="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fr-CH" sz="2800" b="1" dirty="0" err="1"/>
              <a:t>Informationen</a:t>
            </a:r>
            <a:r>
              <a:rPr lang="fr-CH" sz="2800" b="1" dirty="0"/>
              <a:t> </a:t>
            </a:r>
            <a:r>
              <a:rPr lang="fr-CH" sz="2800" b="1" dirty="0" err="1"/>
              <a:t>zu</a:t>
            </a:r>
            <a:r>
              <a:rPr lang="fr-CH" sz="2800" b="1" dirty="0"/>
              <a:t> </a:t>
            </a:r>
            <a:r>
              <a:rPr lang="fr-CH" sz="2800" b="1" dirty="0" err="1"/>
              <a:t>Quarantäneorganismen</a:t>
            </a:r>
            <a:endParaRPr lang="fr-CH" sz="2800" b="1" dirty="0"/>
          </a:p>
          <a:p>
            <a:br>
              <a:rPr lang="fr-CH" sz="2800" dirty="0"/>
            </a:br>
            <a:endParaRPr lang="de-CH" sz="2800" i="1" dirty="0"/>
          </a:p>
        </p:txBody>
      </p:sp>
      <p:sp>
        <p:nvSpPr>
          <p:cNvPr id="9" name="Textplatzhalt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86531" y="3564000"/>
            <a:ext cx="8289925" cy="6724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74EA1"/>
              </a:buClr>
              <a:buSzTx/>
              <a:buFont typeface="Lucida Grande" pitchFamily="-112" charset="0"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marL="273050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2pPr>
            <a:lvl3pPr marL="539750" indent="-26511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 typeface="Arial"/>
              <a:buChar char="&gt;"/>
              <a:defRPr sz="2000" kern="1200" baseline="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3pPr>
            <a:lvl4pPr marL="803275" indent="-26193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4pPr>
            <a:lvl5pPr marL="1076325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/>
              <a:t>Pflanzwenschutzfachtagungen</a:t>
            </a:r>
            <a:r>
              <a:rPr lang="fr-CH" dirty="0"/>
              <a:t> 2024</a:t>
            </a:r>
            <a:endParaRPr lang="de-CH" dirty="0"/>
          </a:p>
          <a:p>
            <a:endParaRPr lang="fr-CH" b="1" dirty="0"/>
          </a:p>
          <a:p>
            <a:r>
              <a:rPr lang="fr-CH" b="1" dirty="0"/>
              <a:t>Fanny Duckert</a:t>
            </a:r>
          </a:p>
          <a:p>
            <a:endParaRPr lang="fr-CH" sz="1200" dirty="0"/>
          </a:p>
          <a:p>
            <a:endParaRPr lang="fr-CH" sz="1200" dirty="0"/>
          </a:p>
          <a:p>
            <a:endParaRPr lang="fr-CH" sz="1200" dirty="0"/>
          </a:p>
          <a:p>
            <a:endParaRPr lang="fr-CH" sz="1200" dirty="0"/>
          </a:p>
          <a:p>
            <a:endParaRPr lang="fr-CH" sz="1200" dirty="0"/>
          </a:p>
        </p:txBody>
      </p:sp>
      <p:pic>
        <p:nvPicPr>
          <p:cNvPr id="2" name="Grafik 8">
            <a:extLst>
              <a:ext uri="{FF2B5EF4-FFF2-40B4-BE49-F238E27FC236}">
                <a16:creationId xmlns:a16="http://schemas.microsoft.com/office/drawing/2014/main" id="{C3EAD3C2-A670-1E1A-51B4-4129CC322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3106281"/>
            <a:ext cx="2088406" cy="215470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E39FB0-C8A7-2B8F-880B-E91B27114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4322773"/>
            <a:ext cx="26384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D50A2-2B4A-338A-93E7-617CE6C9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7424"/>
            <a:ext cx="0" cy="0"/>
          </a:xfrm>
        </p:spPr>
        <p:txBody>
          <a:bodyPr/>
          <a:lstStyle/>
          <a:p>
            <a:endParaRPr lang="fr-CH" b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367126-6250-DB3A-747F-122A10656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387424"/>
            <a:ext cx="0" cy="0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32344C-E16E-E68A-9C0D-EB22C001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679376"/>
            <a:ext cx="7391400" cy="472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C51A37-3442-BA07-456C-075D8A244BDF}"/>
              </a:ext>
            </a:extLst>
          </p:cNvPr>
          <p:cNvSpPr/>
          <p:nvPr/>
        </p:nvSpPr>
        <p:spPr>
          <a:xfrm>
            <a:off x="1187624" y="2177480"/>
            <a:ext cx="216024" cy="97462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A789EA-C11C-B784-671E-72591F3417F4}"/>
              </a:ext>
            </a:extLst>
          </p:cNvPr>
          <p:cNvSpPr txBox="1"/>
          <p:nvPr/>
        </p:nvSpPr>
        <p:spPr>
          <a:xfrm>
            <a:off x="1396874" y="777472"/>
            <a:ext cx="243656" cy="206776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 err="1"/>
              <a:t>Befallene</a:t>
            </a:r>
            <a:r>
              <a:rPr lang="fr-CH" sz="1600" b="1" dirty="0"/>
              <a:t> </a:t>
            </a:r>
            <a:r>
              <a:rPr lang="fr-CH" sz="1600" b="1" dirty="0" err="1"/>
              <a:t>Fläche</a:t>
            </a:r>
            <a:endParaRPr lang="fr-CH" sz="1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E74F5C-89BF-3F30-6250-327EB0315474}"/>
              </a:ext>
            </a:extLst>
          </p:cNvPr>
          <p:cNvSpPr/>
          <p:nvPr/>
        </p:nvSpPr>
        <p:spPr>
          <a:xfrm>
            <a:off x="7436276" y="2052725"/>
            <a:ext cx="288032" cy="109938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05DD13-D9E8-DAF0-06A2-970D39D50F25}"/>
              </a:ext>
            </a:extLst>
          </p:cNvPr>
          <p:cNvSpPr txBox="1"/>
          <p:nvPr/>
        </p:nvSpPr>
        <p:spPr>
          <a:xfrm>
            <a:off x="7431570" y="2188031"/>
            <a:ext cx="243656" cy="217707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 err="1"/>
              <a:t>Bekämpfungskosten</a:t>
            </a:r>
            <a:endParaRPr lang="fr-CH" sz="1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24C1E-3DBF-B77F-B6B2-89C502F729B5}"/>
              </a:ext>
            </a:extLst>
          </p:cNvPr>
          <p:cNvSpPr/>
          <p:nvPr/>
        </p:nvSpPr>
        <p:spPr>
          <a:xfrm>
            <a:off x="1500513" y="4697760"/>
            <a:ext cx="839239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9FC5ADB-A5D8-619B-C573-2E3A8B8165E7}"/>
              </a:ext>
            </a:extLst>
          </p:cNvPr>
          <p:cNvSpPr txBox="1"/>
          <p:nvPr/>
        </p:nvSpPr>
        <p:spPr>
          <a:xfrm>
            <a:off x="1403648" y="4739210"/>
            <a:ext cx="158417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 err="1"/>
              <a:t>Einschleppung</a:t>
            </a:r>
            <a:endParaRPr lang="fr-CH" sz="1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C0DD-DE29-38AA-51F7-6179E932343E}"/>
              </a:ext>
            </a:extLst>
          </p:cNvPr>
          <p:cNvSpPr/>
          <p:nvPr/>
        </p:nvSpPr>
        <p:spPr>
          <a:xfrm>
            <a:off x="3395015" y="4595194"/>
            <a:ext cx="839239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DE96E1-3D80-9FAD-88A7-4AEA16C23DF6}"/>
              </a:ext>
            </a:extLst>
          </p:cNvPr>
          <p:cNvSpPr/>
          <p:nvPr/>
        </p:nvSpPr>
        <p:spPr>
          <a:xfrm>
            <a:off x="3167464" y="2516642"/>
            <a:ext cx="904602" cy="288032"/>
          </a:xfrm>
          <a:prstGeom prst="rect">
            <a:avLst/>
          </a:prstGeom>
          <a:solidFill>
            <a:srgbClr val="80A9C9"/>
          </a:solidFill>
          <a:ln w="12700">
            <a:solidFill>
              <a:srgbClr val="80A9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A99707D-FDCB-D17E-4FE6-6DA901D36A16}"/>
              </a:ext>
            </a:extLst>
          </p:cNvPr>
          <p:cNvSpPr txBox="1"/>
          <p:nvPr/>
        </p:nvSpPr>
        <p:spPr>
          <a:xfrm>
            <a:off x="2962431" y="2492896"/>
            <a:ext cx="139354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 err="1"/>
              <a:t>Eingrenzung</a:t>
            </a:r>
            <a:endParaRPr lang="fr-CH" sz="16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80A2ED-2000-1A6B-7602-905D9FD524E7}"/>
              </a:ext>
            </a:extLst>
          </p:cNvPr>
          <p:cNvSpPr/>
          <p:nvPr/>
        </p:nvSpPr>
        <p:spPr>
          <a:xfrm>
            <a:off x="4283968" y="1209094"/>
            <a:ext cx="1849914" cy="185466"/>
          </a:xfrm>
          <a:prstGeom prst="rect">
            <a:avLst/>
          </a:prstGeom>
          <a:solidFill>
            <a:srgbClr val="71C091"/>
          </a:solidFill>
          <a:ln w="12700">
            <a:solidFill>
              <a:srgbClr val="71C0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C43DF37-5DC6-768B-5885-C85928422186}"/>
              </a:ext>
            </a:extLst>
          </p:cNvPr>
          <p:cNvSpPr txBox="1"/>
          <p:nvPr/>
        </p:nvSpPr>
        <p:spPr>
          <a:xfrm>
            <a:off x="4499992" y="1223407"/>
            <a:ext cx="163389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 err="1"/>
              <a:t>Schadensbe-grenzung</a:t>
            </a:r>
            <a:endParaRPr lang="fr-CH" sz="1600" b="1" dirty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D4DFA88-8A78-C233-29AD-2352F2DCF082}"/>
              </a:ext>
            </a:extLst>
          </p:cNvPr>
          <p:cNvSpPr/>
          <p:nvPr/>
        </p:nvSpPr>
        <p:spPr>
          <a:xfrm>
            <a:off x="4213860" y="1738556"/>
            <a:ext cx="1682371" cy="1470660"/>
          </a:xfrm>
          <a:custGeom>
            <a:avLst/>
            <a:gdLst>
              <a:gd name="connsiteX0" fmla="*/ 53340 w 1682371"/>
              <a:gd name="connsiteY0" fmla="*/ 1394460 h 1470660"/>
              <a:gd name="connsiteX1" fmla="*/ 53340 w 1682371"/>
              <a:gd name="connsiteY1" fmla="*/ 1394460 h 1470660"/>
              <a:gd name="connsiteX2" fmla="*/ 114300 w 1682371"/>
              <a:gd name="connsiteY2" fmla="*/ 1424940 h 1470660"/>
              <a:gd name="connsiteX3" fmla="*/ 160020 w 1682371"/>
              <a:gd name="connsiteY3" fmla="*/ 1470660 h 1470660"/>
              <a:gd name="connsiteX4" fmla="*/ 205740 w 1682371"/>
              <a:gd name="connsiteY4" fmla="*/ 1455420 h 1470660"/>
              <a:gd name="connsiteX5" fmla="*/ 304800 w 1682371"/>
              <a:gd name="connsiteY5" fmla="*/ 1379220 h 1470660"/>
              <a:gd name="connsiteX6" fmla="*/ 365760 w 1682371"/>
              <a:gd name="connsiteY6" fmla="*/ 1318260 h 1470660"/>
              <a:gd name="connsiteX7" fmla="*/ 426720 w 1682371"/>
              <a:gd name="connsiteY7" fmla="*/ 1242060 h 1470660"/>
              <a:gd name="connsiteX8" fmla="*/ 472440 w 1682371"/>
              <a:gd name="connsiteY8" fmla="*/ 1188720 h 1470660"/>
              <a:gd name="connsiteX9" fmla="*/ 510540 w 1682371"/>
              <a:gd name="connsiteY9" fmla="*/ 1143000 h 1470660"/>
              <a:gd name="connsiteX10" fmla="*/ 541020 w 1682371"/>
              <a:gd name="connsiteY10" fmla="*/ 1120140 h 1470660"/>
              <a:gd name="connsiteX11" fmla="*/ 563880 w 1682371"/>
              <a:gd name="connsiteY11" fmla="*/ 1097280 h 1470660"/>
              <a:gd name="connsiteX12" fmla="*/ 594360 w 1682371"/>
              <a:gd name="connsiteY12" fmla="*/ 1074420 h 1470660"/>
              <a:gd name="connsiteX13" fmla="*/ 632460 w 1682371"/>
              <a:gd name="connsiteY13" fmla="*/ 1028700 h 1470660"/>
              <a:gd name="connsiteX14" fmla="*/ 662940 w 1682371"/>
              <a:gd name="connsiteY14" fmla="*/ 998220 h 1470660"/>
              <a:gd name="connsiteX15" fmla="*/ 678180 w 1682371"/>
              <a:gd name="connsiteY15" fmla="*/ 967740 h 1470660"/>
              <a:gd name="connsiteX16" fmla="*/ 723900 w 1682371"/>
              <a:gd name="connsiteY16" fmla="*/ 922020 h 1470660"/>
              <a:gd name="connsiteX17" fmla="*/ 762000 w 1682371"/>
              <a:gd name="connsiteY17" fmla="*/ 868680 h 1470660"/>
              <a:gd name="connsiteX18" fmla="*/ 784860 w 1682371"/>
              <a:gd name="connsiteY18" fmla="*/ 845820 h 1470660"/>
              <a:gd name="connsiteX19" fmla="*/ 815340 w 1682371"/>
              <a:gd name="connsiteY19" fmla="*/ 807720 h 1470660"/>
              <a:gd name="connsiteX20" fmla="*/ 838200 w 1682371"/>
              <a:gd name="connsiteY20" fmla="*/ 800100 h 1470660"/>
              <a:gd name="connsiteX21" fmla="*/ 861060 w 1682371"/>
              <a:gd name="connsiteY21" fmla="*/ 784860 h 1470660"/>
              <a:gd name="connsiteX22" fmla="*/ 914400 w 1682371"/>
              <a:gd name="connsiteY22" fmla="*/ 746760 h 1470660"/>
              <a:gd name="connsiteX23" fmla="*/ 952500 w 1682371"/>
              <a:gd name="connsiteY23" fmla="*/ 701040 h 1470660"/>
              <a:gd name="connsiteX24" fmla="*/ 998220 w 1682371"/>
              <a:gd name="connsiteY24" fmla="*/ 670560 h 1470660"/>
              <a:gd name="connsiteX25" fmla="*/ 1066800 w 1682371"/>
              <a:gd name="connsiteY25" fmla="*/ 617220 h 1470660"/>
              <a:gd name="connsiteX26" fmla="*/ 1097280 w 1682371"/>
              <a:gd name="connsiteY26" fmla="*/ 601980 h 1470660"/>
              <a:gd name="connsiteX27" fmla="*/ 1127760 w 1682371"/>
              <a:gd name="connsiteY27" fmla="*/ 571500 h 1470660"/>
              <a:gd name="connsiteX28" fmla="*/ 1203960 w 1682371"/>
              <a:gd name="connsiteY28" fmla="*/ 518160 h 1470660"/>
              <a:gd name="connsiteX29" fmla="*/ 1226820 w 1682371"/>
              <a:gd name="connsiteY29" fmla="*/ 495300 h 1470660"/>
              <a:gd name="connsiteX30" fmla="*/ 1272540 w 1682371"/>
              <a:gd name="connsiteY30" fmla="*/ 464820 h 1470660"/>
              <a:gd name="connsiteX31" fmla="*/ 1303020 w 1682371"/>
              <a:gd name="connsiteY31" fmla="*/ 434340 h 1470660"/>
              <a:gd name="connsiteX32" fmla="*/ 1363980 w 1682371"/>
              <a:gd name="connsiteY32" fmla="*/ 381000 h 1470660"/>
              <a:gd name="connsiteX33" fmla="*/ 1424940 w 1682371"/>
              <a:gd name="connsiteY33" fmla="*/ 304800 h 1470660"/>
              <a:gd name="connsiteX34" fmla="*/ 1485900 w 1682371"/>
              <a:gd name="connsiteY34" fmla="*/ 266700 h 1470660"/>
              <a:gd name="connsiteX35" fmla="*/ 1508760 w 1682371"/>
              <a:gd name="connsiteY35" fmla="*/ 259080 h 1470660"/>
              <a:gd name="connsiteX36" fmla="*/ 1539240 w 1682371"/>
              <a:gd name="connsiteY36" fmla="*/ 243840 h 1470660"/>
              <a:gd name="connsiteX37" fmla="*/ 1562100 w 1682371"/>
              <a:gd name="connsiteY37" fmla="*/ 236220 h 1470660"/>
              <a:gd name="connsiteX38" fmla="*/ 1623060 w 1682371"/>
              <a:gd name="connsiteY38" fmla="*/ 182880 h 1470660"/>
              <a:gd name="connsiteX39" fmla="*/ 1661160 w 1682371"/>
              <a:gd name="connsiteY39" fmla="*/ 152400 h 1470660"/>
              <a:gd name="connsiteX40" fmla="*/ 1668780 w 1682371"/>
              <a:gd name="connsiteY40" fmla="*/ 121920 h 1470660"/>
              <a:gd name="connsiteX41" fmla="*/ 1668780 w 1682371"/>
              <a:gd name="connsiteY41" fmla="*/ 22860 h 1470660"/>
              <a:gd name="connsiteX42" fmla="*/ 1638300 w 1682371"/>
              <a:gd name="connsiteY42" fmla="*/ 15240 h 1470660"/>
              <a:gd name="connsiteX43" fmla="*/ 1546860 w 1682371"/>
              <a:gd name="connsiteY43" fmla="*/ 0 h 1470660"/>
              <a:gd name="connsiteX44" fmla="*/ 1493520 w 1682371"/>
              <a:gd name="connsiteY44" fmla="*/ 7620 h 1470660"/>
              <a:gd name="connsiteX45" fmla="*/ 1470660 w 1682371"/>
              <a:gd name="connsiteY45" fmla="*/ 53340 h 1470660"/>
              <a:gd name="connsiteX46" fmla="*/ 1440180 w 1682371"/>
              <a:gd name="connsiteY46" fmla="*/ 83820 h 1470660"/>
              <a:gd name="connsiteX47" fmla="*/ 1417320 w 1682371"/>
              <a:gd name="connsiteY47" fmla="*/ 114300 h 1470660"/>
              <a:gd name="connsiteX48" fmla="*/ 1386840 w 1682371"/>
              <a:gd name="connsiteY48" fmla="*/ 121920 h 1470660"/>
              <a:gd name="connsiteX49" fmla="*/ 1325880 w 1682371"/>
              <a:gd name="connsiteY49" fmla="*/ 175260 h 1470660"/>
              <a:gd name="connsiteX50" fmla="*/ 1295400 w 1682371"/>
              <a:gd name="connsiteY50" fmla="*/ 190500 h 1470660"/>
              <a:gd name="connsiteX51" fmla="*/ 1249680 w 1682371"/>
              <a:gd name="connsiteY51" fmla="*/ 220980 h 1470660"/>
              <a:gd name="connsiteX52" fmla="*/ 1219200 w 1682371"/>
              <a:gd name="connsiteY52" fmla="*/ 243840 h 1470660"/>
              <a:gd name="connsiteX53" fmla="*/ 1188720 w 1682371"/>
              <a:gd name="connsiteY53" fmla="*/ 259080 h 1470660"/>
              <a:gd name="connsiteX54" fmla="*/ 1127760 w 1682371"/>
              <a:gd name="connsiteY54" fmla="*/ 304800 h 1470660"/>
              <a:gd name="connsiteX55" fmla="*/ 1097280 w 1682371"/>
              <a:gd name="connsiteY55" fmla="*/ 327660 h 1470660"/>
              <a:gd name="connsiteX56" fmla="*/ 1028700 w 1682371"/>
              <a:gd name="connsiteY56" fmla="*/ 365760 h 1470660"/>
              <a:gd name="connsiteX57" fmla="*/ 1005840 w 1682371"/>
              <a:gd name="connsiteY57" fmla="*/ 388620 h 1470660"/>
              <a:gd name="connsiteX58" fmla="*/ 929640 w 1682371"/>
              <a:gd name="connsiteY58" fmla="*/ 419100 h 1470660"/>
              <a:gd name="connsiteX59" fmla="*/ 891540 w 1682371"/>
              <a:gd name="connsiteY59" fmla="*/ 449580 h 1470660"/>
              <a:gd name="connsiteX60" fmla="*/ 807720 w 1682371"/>
              <a:gd name="connsiteY60" fmla="*/ 495300 h 1470660"/>
              <a:gd name="connsiteX61" fmla="*/ 693420 w 1682371"/>
              <a:gd name="connsiteY61" fmla="*/ 601980 h 1470660"/>
              <a:gd name="connsiteX62" fmla="*/ 624840 w 1682371"/>
              <a:gd name="connsiteY62" fmla="*/ 723900 h 1470660"/>
              <a:gd name="connsiteX63" fmla="*/ 571500 w 1682371"/>
              <a:gd name="connsiteY63" fmla="*/ 784860 h 1470660"/>
              <a:gd name="connsiteX64" fmla="*/ 556260 w 1682371"/>
              <a:gd name="connsiteY64" fmla="*/ 807720 h 1470660"/>
              <a:gd name="connsiteX65" fmla="*/ 510540 w 1682371"/>
              <a:gd name="connsiteY65" fmla="*/ 853440 h 1470660"/>
              <a:gd name="connsiteX66" fmla="*/ 487680 w 1682371"/>
              <a:gd name="connsiteY66" fmla="*/ 883920 h 1470660"/>
              <a:gd name="connsiteX67" fmla="*/ 464820 w 1682371"/>
              <a:gd name="connsiteY67" fmla="*/ 899160 h 1470660"/>
              <a:gd name="connsiteX68" fmla="*/ 441960 w 1682371"/>
              <a:gd name="connsiteY68" fmla="*/ 929640 h 1470660"/>
              <a:gd name="connsiteX69" fmla="*/ 426720 w 1682371"/>
              <a:gd name="connsiteY69" fmla="*/ 952500 h 1470660"/>
              <a:gd name="connsiteX70" fmla="*/ 388620 w 1682371"/>
              <a:gd name="connsiteY70" fmla="*/ 975360 h 1470660"/>
              <a:gd name="connsiteX71" fmla="*/ 365760 w 1682371"/>
              <a:gd name="connsiteY71" fmla="*/ 998220 h 1470660"/>
              <a:gd name="connsiteX72" fmla="*/ 297180 w 1682371"/>
              <a:gd name="connsiteY72" fmla="*/ 1051560 h 1470660"/>
              <a:gd name="connsiteX73" fmla="*/ 220980 w 1682371"/>
              <a:gd name="connsiteY73" fmla="*/ 1097280 h 1470660"/>
              <a:gd name="connsiteX74" fmla="*/ 182880 w 1682371"/>
              <a:gd name="connsiteY74" fmla="*/ 1127760 h 1470660"/>
              <a:gd name="connsiteX75" fmla="*/ 160020 w 1682371"/>
              <a:gd name="connsiteY75" fmla="*/ 1143000 h 1470660"/>
              <a:gd name="connsiteX76" fmla="*/ 137160 w 1682371"/>
              <a:gd name="connsiteY76" fmla="*/ 1165860 h 1470660"/>
              <a:gd name="connsiteX77" fmla="*/ 76200 w 1682371"/>
              <a:gd name="connsiteY77" fmla="*/ 1211580 h 1470660"/>
              <a:gd name="connsiteX78" fmla="*/ 22860 w 1682371"/>
              <a:gd name="connsiteY78" fmla="*/ 1280160 h 1470660"/>
              <a:gd name="connsiteX79" fmla="*/ 0 w 1682371"/>
              <a:gd name="connsiteY79" fmla="*/ 1379220 h 1470660"/>
              <a:gd name="connsiteX80" fmla="*/ 30480 w 1682371"/>
              <a:gd name="connsiteY80" fmla="*/ 1386840 h 1470660"/>
              <a:gd name="connsiteX81" fmla="*/ 53340 w 1682371"/>
              <a:gd name="connsiteY81" fmla="*/ 1394460 h 1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682371" h="1470660">
                <a:moveTo>
                  <a:pt x="53340" y="1394460"/>
                </a:moveTo>
                <a:lnTo>
                  <a:pt x="53340" y="1394460"/>
                </a:lnTo>
                <a:cubicBezTo>
                  <a:pt x="73660" y="1404620"/>
                  <a:pt x="95813" y="1411735"/>
                  <a:pt x="114300" y="1424940"/>
                </a:cubicBezTo>
                <a:cubicBezTo>
                  <a:pt x="131838" y="1437467"/>
                  <a:pt x="160020" y="1470660"/>
                  <a:pt x="160020" y="1470660"/>
                </a:cubicBezTo>
                <a:cubicBezTo>
                  <a:pt x="175260" y="1465580"/>
                  <a:pt x="192374" y="1464331"/>
                  <a:pt x="205740" y="1455420"/>
                </a:cubicBezTo>
                <a:cubicBezTo>
                  <a:pt x="241584" y="1431524"/>
                  <a:pt x="271459" y="1412561"/>
                  <a:pt x="304800" y="1379220"/>
                </a:cubicBezTo>
                <a:lnTo>
                  <a:pt x="365760" y="1318260"/>
                </a:lnTo>
                <a:cubicBezTo>
                  <a:pt x="387616" y="1252693"/>
                  <a:pt x="348027" y="1360099"/>
                  <a:pt x="426720" y="1242060"/>
                </a:cubicBezTo>
                <a:cubicBezTo>
                  <a:pt x="461708" y="1189579"/>
                  <a:pt x="417006" y="1253393"/>
                  <a:pt x="472440" y="1188720"/>
                </a:cubicBezTo>
                <a:cubicBezTo>
                  <a:pt x="505001" y="1150732"/>
                  <a:pt x="467857" y="1179586"/>
                  <a:pt x="510540" y="1143000"/>
                </a:cubicBezTo>
                <a:cubicBezTo>
                  <a:pt x="520183" y="1134735"/>
                  <a:pt x="531377" y="1128405"/>
                  <a:pt x="541020" y="1120140"/>
                </a:cubicBezTo>
                <a:cubicBezTo>
                  <a:pt x="549202" y="1113127"/>
                  <a:pt x="555698" y="1104293"/>
                  <a:pt x="563880" y="1097280"/>
                </a:cubicBezTo>
                <a:cubicBezTo>
                  <a:pt x="573523" y="1089015"/>
                  <a:pt x="585380" y="1083400"/>
                  <a:pt x="594360" y="1074420"/>
                </a:cubicBezTo>
                <a:cubicBezTo>
                  <a:pt x="608388" y="1060392"/>
                  <a:pt x="619189" y="1043445"/>
                  <a:pt x="632460" y="1028700"/>
                </a:cubicBezTo>
                <a:cubicBezTo>
                  <a:pt x="642072" y="1018020"/>
                  <a:pt x="654319" y="1009715"/>
                  <a:pt x="662940" y="998220"/>
                </a:cubicBezTo>
                <a:cubicBezTo>
                  <a:pt x="669756" y="989133"/>
                  <a:pt x="671084" y="976610"/>
                  <a:pt x="678180" y="967740"/>
                </a:cubicBezTo>
                <a:cubicBezTo>
                  <a:pt x="691644" y="950910"/>
                  <a:pt x="711945" y="939953"/>
                  <a:pt x="723900" y="922020"/>
                </a:cubicBezTo>
                <a:cubicBezTo>
                  <a:pt x="735961" y="903928"/>
                  <a:pt x="747823" y="885220"/>
                  <a:pt x="762000" y="868680"/>
                </a:cubicBezTo>
                <a:cubicBezTo>
                  <a:pt x="769013" y="860498"/>
                  <a:pt x="777764" y="853930"/>
                  <a:pt x="784860" y="845820"/>
                </a:cubicBezTo>
                <a:cubicBezTo>
                  <a:pt x="795570" y="833580"/>
                  <a:pt x="802991" y="818304"/>
                  <a:pt x="815340" y="807720"/>
                </a:cubicBezTo>
                <a:cubicBezTo>
                  <a:pt x="821438" y="802493"/>
                  <a:pt x="831016" y="803692"/>
                  <a:pt x="838200" y="800100"/>
                </a:cubicBezTo>
                <a:cubicBezTo>
                  <a:pt x="846391" y="796004"/>
                  <a:pt x="853608" y="790183"/>
                  <a:pt x="861060" y="784860"/>
                </a:cubicBezTo>
                <a:cubicBezTo>
                  <a:pt x="927221" y="737602"/>
                  <a:pt x="860526" y="782676"/>
                  <a:pt x="914400" y="746760"/>
                </a:cubicBezTo>
                <a:cubicBezTo>
                  <a:pt x="927947" y="726440"/>
                  <a:pt x="932191" y="716836"/>
                  <a:pt x="952500" y="701040"/>
                </a:cubicBezTo>
                <a:cubicBezTo>
                  <a:pt x="966958" y="689795"/>
                  <a:pt x="983762" y="681805"/>
                  <a:pt x="998220" y="670560"/>
                </a:cubicBezTo>
                <a:cubicBezTo>
                  <a:pt x="1021080" y="652780"/>
                  <a:pt x="1040897" y="630172"/>
                  <a:pt x="1066800" y="617220"/>
                </a:cubicBezTo>
                <a:cubicBezTo>
                  <a:pt x="1076960" y="612140"/>
                  <a:pt x="1088193" y="608796"/>
                  <a:pt x="1097280" y="601980"/>
                </a:cubicBezTo>
                <a:cubicBezTo>
                  <a:pt x="1108775" y="593359"/>
                  <a:pt x="1116947" y="580962"/>
                  <a:pt x="1127760" y="571500"/>
                </a:cubicBezTo>
                <a:cubicBezTo>
                  <a:pt x="1159468" y="543755"/>
                  <a:pt x="1167034" y="546880"/>
                  <a:pt x="1203960" y="518160"/>
                </a:cubicBezTo>
                <a:cubicBezTo>
                  <a:pt x="1212466" y="511544"/>
                  <a:pt x="1218314" y="501916"/>
                  <a:pt x="1226820" y="495300"/>
                </a:cubicBezTo>
                <a:cubicBezTo>
                  <a:pt x="1241278" y="484055"/>
                  <a:pt x="1258237" y="476262"/>
                  <a:pt x="1272540" y="464820"/>
                </a:cubicBezTo>
                <a:cubicBezTo>
                  <a:pt x="1283760" y="455844"/>
                  <a:pt x="1292281" y="443886"/>
                  <a:pt x="1303020" y="434340"/>
                </a:cubicBezTo>
                <a:cubicBezTo>
                  <a:pt x="1331462" y="409058"/>
                  <a:pt x="1341594" y="407456"/>
                  <a:pt x="1363980" y="381000"/>
                </a:cubicBezTo>
                <a:cubicBezTo>
                  <a:pt x="1384991" y="356169"/>
                  <a:pt x="1398918" y="324317"/>
                  <a:pt x="1424940" y="304800"/>
                </a:cubicBezTo>
                <a:cubicBezTo>
                  <a:pt x="1454112" y="282921"/>
                  <a:pt x="1453358" y="280646"/>
                  <a:pt x="1485900" y="266700"/>
                </a:cubicBezTo>
                <a:cubicBezTo>
                  <a:pt x="1493283" y="263536"/>
                  <a:pt x="1501377" y="262244"/>
                  <a:pt x="1508760" y="259080"/>
                </a:cubicBezTo>
                <a:cubicBezTo>
                  <a:pt x="1519201" y="254605"/>
                  <a:pt x="1528799" y="248315"/>
                  <a:pt x="1539240" y="243840"/>
                </a:cubicBezTo>
                <a:cubicBezTo>
                  <a:pt x="1546623" y="240676"/>
                  <a:pt x="1554916" y="239812"/>
                  <a:pt x="1562100" y="236220"/>
                </a:cubicBezTo>
                <a:cubicBezTo>
                  <a:pt x="1589835" y="222353"/>
                  <a:pt x="1598232" y="205225"/>
                  <a:pt x="1623060" y="182880"/>
                </a:cubicBezTo>
                <a:cubicBezTo>
                  <a:pt x="1635149" y="172000"/>
                  <a:pt x="1648460" y="162560"/>
                  <a:pt x="1661160" y="152400"/>
                </a:cubicBezTo>
                <a:cubicBezTo>
                  <a:pt x="1663700" y="142240"/>
                  <a:pt x="1665903" y="131990"/>
                  <a:pt x="1668780" y="121920"/>
                </a:cubicBezTo>
                <a:cubicBezTo>
                  <a:pt x="1679471" y="84503"/>
                  <a:pt x="1693095" y="76353"/>
                  <a:pt x="1668780" y="22860"/>
                </a:cubicBezTo>
                <a:cubicBezTo>
                  <a:pt x="1664446" y="13326"/>
                  <a:pt x="1648523" y="17512"/>
                  <a:pt x="1638300" y="15240"/>
                </a:cubicBezTo>
                <a:cubicBezTo>
                  <a:pt x="1598188" y="6326"/>
                  <a:pt x="1591389" y="6361"/>
                  <a:pt x="1546860" y="0"/>
                </a:cubicBezTo>
                <a:cubicBezTo>
                  <a:pt x="1529080" y="2540"/>
                  <a:pt x="1509933" y="326"/>
                  <a:pt x="1493520" y="7620"/>
                </a:cubicBezTo>
                <a:cubicBezTo>
                  <a:pt x="1475505" y="15627"/>
                  <a:pt x="1479703" y="40680"/>
                  <a:pt x="1470660" y="53340"/>
                </a:cubicBezTo>
                <a:cubicBezTo>
                  <a:pt x="1462309" y="65032"/>
                  <a:pt x="1449642" y="73007"/>
                  <a:pt x="1440180" y="83820"/>
                </a:cubicBezTo>
                <a:cubicBezTo>
                  <a:pt x="1431817" y="93378"/>
                  <a:pt x="1427654" y="106918"/>
                  <a:pt x="1417320" y="114300"/>
                </a:cubicBezTo>
                <a:cubicBezTo>
                  <a:pt x="1408798" y="120387"/>
                  <a:pt x="1397000" y="119380"/>
                  <a:pt x="1386840" y="121920"/>
                </a:cubicBezTo>
                <a:cubicBezTo>
                  <a:pt x="1364808" y="143952"/>
                  <a:pt x="1353789" y="156654"/>
                  <a:pt x="1325880" y="175260"/>
                </a:cubicBezTo>
                <a:cubicBezTo>
                  <a:pt x="1316429" y="181561"/>
                  <a:pt x="1305140" y="184656"/>
                  <a:pt x="1295400" y="190500"/>
                </a:cubicBezTo>
                <a:cubicBezTo>
                  <a:pt x="1279694" y="199924"/>
                  <a:pt x="1264333" y="209990"/>
                  <a:pt x="1249680" y="220980"/>
                </a:cubicBezTo>
                <a:cubicBezTo>
                  <a:pt x="1239520" y="228600"/>
                  <a:pt x="1229970" y="237109"/>
                  <a:pt x="1219200" y="243840"/>
                </a:cubicBezTo>
                <a:cubicBezTo>
                  <a:pt x="1209567" y="249860"/>
                  <a:pt x="1198171" y="252779"/>
                  <a:pt x="1188720" y="259080"/>
                </a:cubicBezTo>
                <a:cubicBezTo>
                  <a:pt x="1167586" y="273169"/>
                  <a:pt x="1148080" y="289560"/>
                  <a:pt x="1127760" y="304800"/>
                </a:cubicBezTo>
                <a:cubicBezTo>
                  <a:pt x="1117600" y="312420"/>
                  <a:pt x="1108639" y="321980"/>
                  <a:pt x="1097280" y="327660"/>
                </a:cubicBezTo>
                <a:cubicBezTo>
                  <a:pt x="1075568" y="338516"/>
                  <a:pt x="1047836" y="351408"/>
                  <a:pt x="1028700" y="365760"/>
                </a:cubicBezTo>
                <a:cubicBezTo>
                  <a:pt x="1020079" y="372226"/>
                  <a:pt x="1015328" y="383511"/>
                  <a:pt x="1005840" y="388620"/>
                </a:cubicBezTo>
                <a:cubicBezTo>
                  <a:pt x="981753" y="401590"/>
                  <a:pt x="951002" y="402010"/>
                  <a:pt x="929640" y="419100"/>
                </a:cubicBezTo>
                <a:cubicBezTo>
                  <a:pt x="916940" y="429260"/>
                  <a:pt x="905072" y="440558"/>
                  <a:pt x="891540" y="449580"/>
                </a:cubicBezTo>
                <a:cubicBezTo>
                  <a:pt x="850478" y="476955"/>
                  <a:pt x="856980" y="453818"/>
                  <a:pt x="807720" y="495300"/>
                </a:cubicBezTo>
                <a:cubicBezTo>
                  <a:pt x="621680" y="651965"/>
                  <a:pt x="770869" y="550348"/>
                  <a:pt x="693420" y="601980"/>
                </a:cubicBezTo>
                <a:cubicBezTo>
                  <a:pt x="622653" y="743514"/>
                  <a:pt x="675364" y="651722"/>
                  <a:pt x="624840" y="723900"/>
                </a:cubicBezTo>
                <a:cubicBezTo>
                  <a:pt x="585946" y="779463"/>
                  <a:pt x="611267" y="758349"/>
                  <a:pt x="571500" y="784860"/>
                </a:cubicBezTo>
                <a:cubicBezTo>
                  <a:pt x="566420" y="792480"/>
                  <a:pt x="562344" y="800875"/>
                  <a:pt x="556260" y="807720"/>
                </a:cubicBezTo>
                <a:cubicBezTo>
                  <a:pt x="541941" y="823829"/>
                  <a:pt x="523472" y="836198"/>
                  <a:pt x="510540" y="853440"/>
                </a:cubicBezTo>
                <a:cubicBezTo>
                  <a:pt x="502920" y="863600"/>
                  <a:pt x="496660" y="874940"/>
                  <a:pt x="487680" y="883920"/>
                </a:cubicBezTo>
                <a:cubicBezTo>
                  <a:pt x="481204" y="890396"/>
                  <a:pt x="471296" y="892684"/>
                  <a:pt x="464820" y="899160"/>
                </a:cubicBezTo>
                <a:cubicBezTo>
                  <a:pt x="455840" y="908140"/>
                  <a:pt x="449342" y="919306"/>
                  <a:pt x="441960" y="929640"/>
                </a:cubicBezTo>
                <a:cubicBezTo>
                  <a:pt x="436637" y="937092"/>
                  <a:pt x="433673" y="946540"/>
                  <a:pt x="426720" y="952500"/>
                </a:cubicBezTo>
                <a:cubicBezTo>
                  <a:pt x="415475" y="962139"/>
                  <a:pt x="400468" y="966474"/>
                  <a:pt x="388620" y="975360"/>
                </a:cubicBezTo>
                <a:cubicBezTo>
                  <a:pt x="379999" y="981826"/>
                  <a:pt x="374039" y="991321"/>
                  <a:pt x="365760" y="998220"/>
                </a:cubicBezTo>
                <a:cubicBezTo>
                  <a:pt x="343512" y="1016760"/>
                  <a:pt x="321081" y="1035206"/>
                  <a:pt x="297180" y="1051560"/>
                </a:cubicBezTo>
                <a:cubicBezTo>
                  <a:pt x="272733" y="1068287"/>
                  <a:pt x="244110" y="1078776"/>
                  <a:pt x="220980" y="1097280"/>
                </a:cubicBezTo>
                <a:cubicBezTo>
                  <a:pt x="208280" y="1107440"/>
                  <a:pt x="195891" y="1118002"/>
                  <a:pt x="182880" y="1127760"/>
                </a:cubicBezTo>
                <a:cubicBezTo>
                  <a:pt x="175554" y="1133255"/>
                  <a:pt x="167055" y="1137137"/>
                  <a:pt x="160020" y="1143000"/>
                </a:cubicBezTo>
                <a:cubicBezTo>
                  <a:pt x="151741" y="1149899"/>
                  <a:pt x="145500" y="1159036"/>
                  <a:pt x="137160" y="1165860"/>
                </a:cubicBezTo>
                <a:cubicBezTo>
                  <a:pt x="117501" y="1181944"/>
                  <a:pt x="91794" y="1191530"/>
                  <a:pt x="76200" y="1211580"/>
                </a:cubicBezTo>
                <a:lnTo>
                  <a:pt x="22860" y="1280160"/>
                </a:lnTo>
                <a:cubicBezTo>
                  <a:pt x="6045" y="1364236"/>
                  <a:pt x="15811" y="1331786"/>
                  <a:pt x="0" y="1379220"/>
                </a:cubicBezTo>
                <a:cubicBezTo>
                  <a:pt x="10160" y="1381760"/>
                  <a:pt x="20410" y="1383963"/>
                  <a:pt x="30480" y="1386840"/>
                </a:cubicBezTo>
                <a:cubicBezTo>
                  <a:pt x="38203" y="1389047"/>
                  <a:pt x="49530" y="1393190"/>
                  <a:pt x="53340" y="1394460"/>
                </a:cubicBezTo>
                <a:close/>
              </a:path>
            </a:pathLst>
          </a:custGeom>
          <a:solidFill>
            <a:srgbClr val="DF6B40"/>
          </a:solidFill>
          <a:ln w="12700">
            <a:solidFill>
              <a:srgbClr val="DF6B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C9F4301-8A9D-A98B-975B-93917EAF4B92}"/>
              </a:ext>
            </a:extLst>
          </p:cNvPr>
          <p:cNvSpPr txBox="1"/>
          <p:nvPr/>
        </p:nvSpPr>
        <p:spPr>
          <a:xfrm rot="19675732">
            <a:off x="4280616" y="2156447"/>
            <a:ext cx="26700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/>
              <a:t>Exponentielles </a:t>
            </a:r>
            <a:r>
              <a:rPr lang="fr-CH" sz="1600" b="1" dirty="0" err="1"/>
              <a:t>Wachstum</a:t>
            </a:r>
            <a:r>
              <a:rPr lang="fr-CH" sz="1600" b="1" dirty="0"/>
              <a:t> </a:t>
            </a:r>
            <a:r>
              <a:rPr lang="fr-CH" sz="1600" b="1" dirty="0" err="1"/>
              <a:t>und</a:t>
            </a:r>
            <a:r>
              <a:rPr lang="fr-CH" sz="1600" b="1" dirty="0"/>
              <a:t> </a:t>
            </a:r>
            <a:r>
              <a:rPr lang="fr-CH" sz="1600" b="1" dirty="0" err="1"/>
              <a:t>Verbreitung</a:t>
            </a:r>
            <a:endParaRPr lang="fr-CH" sz="1600" b="1" dirty="0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103D978D-DB7F-9971-7B14-BACE45BCCFA7}"/>
              </a:ext>
            </a:extLst>
          </p:cNvPr>
          <p:cNvSpPr/>
          <p:nvPr/>
        </p:nvSpPr>
        <p:spPr>
          <a:xfrm rot="3751238">
            <a:off x="598976" y="2992981"/>
            <a:ext cx="1775751" cy="458675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A5042E3-AB1C-8A1C-84C1-07E392934D6A}"/>
              </a:ext>
            </a:extLst>
          </p:cNvPr>
          <p:cNvSpPr txBox="1"/>
          <p:nvPr/>
        </p:nvSpPr>
        <p:spPr>
          <a:xfrm rot="3741898">
            <a:off x="785667" y="3107457"/>
            <a:ext cx="140605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dirty="0" err="1">
                <a:solidFill>
                  <a:schemeClr val="bg1"/>
                </a:solidFill>
              </a:rPr>
              <a:t>Überwachun</a:t>
            </a:r>
            <a:r>
              <a:rPr lang="fr-CH" sz="1000" dirty="0" err="1">
                <a:solidFill>
                  <a:schemeClr val="bg1"/>
                </a:solidFill>
              </a:rPr>
              <a:t>G</a:t>
            </a:r>
            <a:endParaRPr lang="fr-CH" sz="1000" dirty="0">
              <a:solidFill>
                <a:schemeClr val="bg1"/>
              </a:solidFill>
            </a:endParaRP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F059138F-35A2-3767-7CD0-E4AAF190653D}"/>
              </a:ext>
            </a:extLst>
          </p:cNvPr>
          <p:cNvSpPr txBox="1">
            <a:spLocks/>
          </p:cNvSpPr>
          <p:nvPr/>
        </p:nvSpPr>
        <p:spPr>
          <a:xfrm>
            <a:off x="857402" y="188623"/>
            <a:ext cx="7074786" cy="425886"/>
          </a:xfrm>
        </p:spPr>
        <p:txBody>
          <a:bodyPr/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 dirty="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de-CH" sz="2400" dirty="0" err="1"/>
              <a:t>Befallsdynamik</a:t>
            </a:r>
            <a:r>
              <a:rPr lang="de-CH" sz="2400" dirty="0"/>
              <a:t> neuer Schadorganismen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38EC8E6-303A-3BE0-4EAF-66A9CB6F8565}"/>
              </a:ext>
            </a:extLst>
          </p:cNvPr>
          <p:cNvSpPr txBox="1"/>
          <p:nvPr/>
        </p:nvSpPr>
        <p:spPr>
          <a:xfrm>
            <a:off x="1909466" y="3238089"/>
            <a:ext cx="1137120" cy="243656"/>
          </a:xfrm>
          <a:prstGeom prst="rect">
            <a:avLst/>
          </a:prstGeom>
          <a:solidFill>
            <a:srgbClr val="33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sz="1600" b="1" dirty="0"/>
              <a:t>Ausrottung</a:t>
            </a:r>
          </a:p>
        </p:txBody>
      </p:sp>
    </p:spTree>
    <p:extLst>
      <p:ext uri="{BB962C8B-B14F-4D97-AF65-F5344CB8AC3E}">
        <p14:creationId xmlns:p14="http://schemas.microsoft.com/office/powerpoint/2010/main" val="236743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892" y="210930"/>
            <a:ext cx="8856984" cy="912109"/>
          </a:xfrm>
        </p:spPr>
        <p:txBody>
          <a:bodyPr/>
          <a:lstStyle/>
          <a:p>
            <a:r>
              <a:rPr lang="fr-CH" sz="2400" dirty="0" err="1"/>
              <a:t>Was</a:t>
            </a:r>
            <a:r>
              <a:rPr lang="fr-CH" sz="2400" dirty="0"/>
              <a:t> </a:t>
            </a:r>
            <a:r>
              <a:rPr lang="fr-CH" sz="2400" dirty="0" err="1"/>
              <a:t>sind</a:t>
            </a:r>
            <a:r>
              <a:rPr lang="fr-CH" sz="2400" dirty="0"/>
              <a:t> </a:t>
            </a:r>
            <a:r>
              <a:rPr lang="fr-CH" sz="2400" dirty="0" err="1"/>
              <a:t>Quarantäneorganismen</a:t>
            </a:r>
            <a:r>
              <a:rPr lang="fr-CH" sz="2400" dirty="0"/>
              <a:t> ?</a:t>
            </a:r>
            <a:br>
              <a:rPr lang="fr-CH" sz="2400" dirty="0"/>
            </a:b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3950" y="598698"/>
            <a:ext cx="8237935" cy="2566663"/>
          </a:xfrm>
        </p:spPr>
        <p:txBody>
          <a:bodyPr/>
          <a:lstStyle/>
          <a:p>
            <a:endParaRPr lang="fr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err="1"/>
              <a:t>Schadorganismen</a:t>
            </a:r>
            <a:r>
              <a:rPr lang="fr-CH" sz="1800" dirty="0"/>
              <a:t> mit </a:t>
            </a:r>
            <a:r>
              <a:rPr lang="fr-CH" sz="1800" dirty="0" err="1"/>
              <a:t>potentiell</a:t>
            </a:r>
            <a:r>
              <a:rPr lang="fr-CH" sz="1800" dirty="0"/>
              <a:t> </a:t>
            </a:r>
            <a:r>
              <a:rPr lang="fr-CH" sz="1800" b="1" dirty="0" err="1"/>
              <a:t>wirtschaftlicher</a:t>
            </a:r>
            <a:r>
              <a:rPr lang="fr-CH" sz="1800" b="1" dirty="0"/>
              <a:t> </a:t>
            </a:r>
            <a:r>
              <a:rPr lang="fr-CH" sz="1800" b="1" dirty="0" err="1"/>
              <a:t>Bedeutung</a:t>
            </a:r>
            <a:r>
              <a:rPr lang="fr-CH" sz="1800" dirty="0"/>
              <a:t>. (</a:t>
            </a:r>
            <a:r>
              <a:rPr lang="fr-CH" sz="1800" dirty="0" err="1"/>
              <a:t>Landwirtschaft</a:t>
            </a:r>
            <a:r>
              <a:rPr lang="fr-CH" sz="1800" dirty="0"/>
              <a:t> </a:t>
            </a:r>
            <a:r>
              <a:rPr lang="fr-CH" sz="1800" dirty="0" err="1"/>
              <a:t>Zierpflanzen</a:t>
            </a:r>
            <a:r>
              <a:rPr lang="fr-CH" sz="1800" dirty="0"/>
              <a:t> Wald). </a:t>
            </a:r>
            <a:r>
              <a:rPr lang="fr-CH" sz="1800" dirty="0" err="1"/>
              <a:t>Klassifizierung</a:t>
            </a:r>
            <a:r>
              <a:rPr lang="fr-CH" sz="1800" dirty="0"/>
              <a:t> </a:t>
            </a:r>
            <a:r>
              <a:rPr lang="fr-CH" sz="1800" dirty="0" err="1"/>
              <a:t>nach</a:t>
            </a:r>
            <a:r>
              <a:rPr lang="fr-CH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/>
              <a:t>Int. </a:t>
            </a:r>
            <a:r>
              <a:rPr lang="fr-CH" sz="1800" dirty="0" err="1"/>
              <a:t>Normen</a:t>
            </a:r>
            <a:endParaRPr lang="fr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err="1"/>
              <a:t>Schwer</a:t>
            </a:r>
            <a:r>
              <a:rPr lang="fr-CH" sz="1800" dirty="0"/>
              <a:t> </a:t>
            </a:r>
            <a:r>
              <a:rPr lang="fr-CH" sz="1800" dirty="0" err="1"/>
              <a:t>bekämpfbar</a:t>
            </a:r>
            <a:r>
              <a:rPr lang="fr-CH" sz="1800" dirty="0"/>
              <a:t>.</a:t>
            </a:r>
            <a:endParaRPr lang="de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err="1"/>
              <a:t>Treten</a:t>
            </a:r>
            <a:r>
              <a:rPr lang="fr-CH" sz="1800" dirty="0"/>
              <a:t> </a:t>
            </a:r>
            <a:r>
              <a:rPr lang="fr-CH" sz="1800" dirty="0" err="1"/>
              <a:t>nicht</a:t>
            </a:r>
            <a:r>
              <a:rPr lang="fr-CH" sz="1800" dirty="0"/>
              <a:t> </a:t>
            </a:r>
            <a:r>
              <a:rPr lang="fr-CH" sz="1800" dirty="0" err="1"/>
              <a:t>oder</a:t>
            </a:r>
            <a:r>
              <a:rPr lang="fr-CH" sz="1800" dirty="0"/>
              <a:t> </a:t>
            </a:r>
            <a:r>
              <a:rPr lang="fr-CH" sz="1800" dirty="0" err="1"/>
              <a:t>nur</a:t>
            </a:r>
            <a:r>
              <a:rPr lang="fr-CH" sz="1800" dirty="0"/>
              <a:t> </a:t>
            </a:r>
            <a:r>
              <a:rPr lang="fr-CH" sz="1800" dirty="0" err="1"/>
              <a:t>lokal</a:t>
            </a:r>
            <a:r>
              <a:rPr lang="fr-CH" sz="1800" dirty="0"/>
              <a:t> in der Schweiz </a:t>
            </a:r>
            <a:r>
              <a:rPr lang="fr-CH" sz="1800" dirty="0" err="1"/>
              <a:t>auf</a:t>
            </a:r>
            <a:r>
              <a:rPr lang="fr-CH" sz="1800" dirty="0"/>
              <a:t>.</a:t>
            </a:r>
          </a:p>
          <a:p>
            <a:r>
              <a:rPr lang="fr-CH" sz="1800" b="1" dirty="0"/>
              <a:t>-&gt;</a:t>
            </a:r>
            <a:r>
              <a:rPr lang="fr-CH" sz="1800" dirty="0"/>
              <a:t> </a:t>
            </a:r>
            <a:r>
              <a:rPr lang="fr-CH" sz="1800" dirty="0" err="1"/>
              <a:t>Einschleppung</a:t>
            </a:r>
            <a:r>
              <a:rPr lang="fr-CH" sz="1800" dirty="0"/>
              <a:t> </a:t>
            </a:r>
            <a:r>
              <a:rPr lang="fr-CH" sz="1800" dirty="0" err="1"/>
              <a:t>und</a:t>
            </a:r>
            <a:r>
              <a:rPr lang="fr-CH" sz="1800" dirty="0"/>
              <a:t> </a:t>
            </a:r>
            <a:r>
              <a:rPr lang="fr-CH" sz="1800" dirty="0" err="1"/>
              <a:t>Verbreitung</a:t>
            </a:r>
            <a:r>
              <a:rPr lang="fr-CH" sz="1800" dirty="0"/>
              <a:t> </a:t>
            </a:r>
            <a:r>
              <a:rPr lang="fr-CH" sz="1800" dirty="0" err="1"/>
              <a:t>verhindern</a:t>
            </a:r>
            <a:r>
              <a:rPr lang="fr-CH" sz="1800" dirty="0"/>
              <a:t> </a:t>
            </a:r>
            <a:r>
              <a:rPr lang="fr-CH" sz="1800" dirty="0" err="1"/>
              <a:t>oder</a:t>
            </a:r>
            <a:r>
              <a:rPr lang="fr-CH" sz="1800" dirty="0"/>
              <a:t> </a:t>
            </a:r>
            <a:r>
              <a:rPr lang="fr-CH" sz="1800" dirty="0" err="1"/>
              <a:t>bremsen</a:t>
            </a:r>
            <a:endParaRPr lang="fr-CH" sz="18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4393684-3C6B-B31C-0206-9A3E48253118}"/>
              </a:ext>
            </a:extLst>
          </p:cNvPr>
          <p:cNvGrpSpPr/>
          <p:nvPr/>
        </p:nvGrpSpPr>
        <p:grpSpPr>
          <a:xfrm>
            <a:off x="6942352" y="4172525"/>
            <a:ext cx="2001547" cy="1770860"/>
            <a:chOff x="6942352" y="3869826"/>
            <a:chExt cx="2001547" cy="177086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2352" y="3869826"/>
              <a:ext cx="2001547" cy="177086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D814F50-DADE-4F54-C4CB-947AA129016F}"/>
                </a:ext>
              </a:extLst>
            </p:cNvPr>
            <p:cNvSpPr txBox="1"/>
            <p:nvPr/>
          </p:nvSpPr>
          <p:spPr>
            <a:xfrm>
              <a:off x="7090391" y="5358455"/>
              <a:ext cx="1728037" cy="22358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00"/>
                </a:lnSpc>
                <a:spcAft>
                  <a:spcPts val="600"/>
                </a:spcAft>
                <a:buClr>
                  <a:srgbClr val="074EA1"/>
                </a:buClr>
              </a:pPr>
              <a:r>
                <a:rPr lang="fr-CH" sz="1400" b="1" dirty="0" err="1"/>
                <a:t>Meldepflicht</a:t>
              </a:r>
              <a:endParaRPr lang="fr-CH" sz="1400" b="1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4140E288-82E6-F02A-871B-1ABA4916BB52}"/>
              </a:ext>
            </a:extLst>
          </p:cNvPr>
          <p:cNvSpPr txBox="1"/>
          <p:nvPr/>
        </p:nvSpPr>
        <p:spPr>
          <a:xfrm>
            <a:off x="528013" y="2885413"/>
            <a:ext cx="813029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de-CH" sz="1800" dirty="0"/>
          </a:p>
          <a:p>
            <a:pPr algn="l"/>
            <a:r>
              <a:rPr lang="fr-CH" sz="1800" dirty="0" err="1"/>
              <a:t>Melde</a:t>
            </a:r>
            <a:r>
              <a:rPr lang="fr-CH" sz="1800" dirty="0"/>
              <a:t> </a:t>
            </a:r>
            <a:r>
              <a:rPr lang="fr-CH" sz="1800" dirty="0" err="1"/>
              <a:t>und</a:t>
            </a:r>
            <a:r>
              <a:rPr lang="fr-CH" sz="1800" dirty="0"/>
              <a:t> </a:t>
            </a:r>
            <a:r>
              <a:rPr lang="fr-CH" sz="1800" dirty="0" err="1"/>
              <a:t>Bekämpfungspflicht</a:t>
            </a:r>
            <a:r>
              <a:rPr lang="fr-CH" sz="1800" dirty="0"/>
              <a:t> </a:t>
            </a:r>
            <a:r>
              <a:rPr lang="fr-CH" sz="1400" dirty="0"/>
              <a:t>[</a:t>
            </a:r>
            <a:r>
              <a:rPr lang="fr-CH" sz="1400" dirty="0" err="1"/>
              <a:t>PGesV</a:t>
            </a:r>
            <a:r>
              <a:rPr lang="fr-CH" sz="1400" dirty="0"/>
              <a:t>]. </a:t>
            </a:r>
          </a:p>
          <a:p>
            <a:pPr algn="l"/>
            <a:r>
              <a:rPr lang="fr-CH" sz="1800" dirty="0" err="1"/>
              <a:t>Verdacht</a:t>
            </a:r>
            <a:r>
              <a:rPr lang="fr-CH" sz="1800" dirty="0"/>
              <a:t>?-&gt; </a:t>
            </a:r>
            <a:r>
              <a:rPr lang="fr-CH" sz="1800" dirty="0" err="1"/>
              <a:t>Beim</a:t>
            </a:r>
            <a:r>
              <a:rPr lang="fr-CH" sz="1800" dirty="0"/>
              <a:t> </a:t>
            </a:r>
            <a:r>
              <a:rPr lang="fr-CH" sz="1800" dirty="0" err="1"/>
              <a:t>Pflanzenschutzdienst</a:t>
            </a:r>
            <a:r>
              <a:rPr lang="fr-CH" sz="1800" dirty="0"/>
              <a:t> </a:t>
            </a:r>
            <a:r>
              <a:rPr lang="fr-CH" sz="1800" dirty="0" err="1"/>
              <a:t>melden</a:t>
            </a:r>
            <a:endParaRPr lang="fr-CH" sz="1800" dirty="0"/>
          </a:p>
          <a:p>
            <a:pPr algn="l"/>
            <a:endParaRPr lang="fr-CH" sz="1800" dirty="0"/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D984A1FB-B360-37DA-53F5-AD29FFC9B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2"/>
          <a:stretch/>
        </p:blipFill>
        <p:spPr>
          <a:xfrm>
            <a:off x="3910777" y="4252035"/>
            <a:ext cx="2057399" cy="131902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7844291-8CFB-837D-A815-AADA051DE8AE}"/>
              </a:ext>
            </a:extLst>
          </p:cNvPr>
          <p:cNvSpPr txBox="1"/>
          <p:nvPr/>
        </p:nvSpPr>
        <p:spPr>
          <a:xfrm>
            <a:off x="3818376" y="5589241"/>
            <a:ext cx="1944216" cy="217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200" dirty="0" err="1"/>
              <a:t>Japankäfer</a:t>
            </a:r>
            <a:endParaRPr lang="fr-CH" sz="1200" dirty="0"/>
          </a:p>
        </p:txBody>
      </p:sp>
      <p:pic>
        <p:nvPicPr>
          <p:cNvPr id="11" name="Grafik 4">
            <a:extLst>
              <a:ext uri="{FF2B5EF4-FFF2-40B4-BE49-F238E27FC236}">
                <a16:creationId xmlns:a16="http://schemas.microsoft.com/office/drawing/2014/main" id="{E9D3557D-26C2-CB40-3B6F-873ACD088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404" y="274084"/>
            <a:ext cx="1504646" cy="1435789"/>
          </a:xfrm>
          <a:prstGeom prst="rect">
            <a:avLst/>
          </a:prstGeom>
        </p:spPr>
      </p:pic>
      <p:pic>
        <p:nvPicPr>
          <p:cNvPr id="12" name="Grafik 13">
            <a:extLst>
              <a:ext uri="{FF2B5EF4-FFF2-40B4-BE49-F238E27FC236}">
                <a16:creationId xmlns:a16="http://schemas.microsoft.com/office/drawing/2014/main" id="{6B6560D1-EAD3-E9CE-07A8-D65FCC384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815" y="1721872"/>
            <a:ext cx="1475235" cy="102926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50F9AF9-2316-CC94-4789-E6C3C82B37CB}"/>
              </a:ext>
            </a:extLst>
          </p:cNvPr>
          <p:cNvSpPr txBox="1"/>
          <p:nvPr/>
        </p:nvSpPr>
        <p:spPr>
          <a:xfrm>
            <a:off x="7275642" y="2447828"/>
            <a:ext cx="1373580" cy="53841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200" dirty="0" err="1"/>
              <a:t>Asiatischer</a:t>
            </a:r>
            <a:r>
              <a:rPr lang="fr-CH" sz="1200" dirty="0"/>
              <a:t> </a:t>
            </a:r>
          </a:p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200" dirty="0" err="1"/>
              <a:t>Moschusbockkäfer</a:t>
            </a:r>
            <a:endParaRPr lang="fr-CH" sz="1200" dirty="0"/>
          </a:p>
        </p:txBody>
      </p:sp>
      <p:pic>
        <p:nvPicPr>
          <p:cNvPr id="14" name="Grafik 8">
            <a:extLst>
              <a:ext uri="{FF2B5EF4-FFF2-40B4-BE49-F238E27FC236}">
                <a16:creationId xmlns:a16="http://schemas.microsoft.com/office/drawing/2014/main" id="{FF3FB5F1-CB0C-1AA5-4B2C-FDDAE1EC3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753" y="4911752"/>
            <a:ext cx="689054" cy="67748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0946704-3BB9-554B-7679-7973C487B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663" y="4175757"/>
            <a:ext cx="2828553" cy="179097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D833F28-001F-290A-7AB7-B6459AED69A1}"/>
              </a:ext>
            </a:extLst>
          </p:cNvPr>
          <p:cNvSpPr txBox="1"/>
          <p:nvPr/>
        </p:nvSpPr>
        <p:spPr>
          <a:xfrm>
            <a:off x="887639" y="5912345"/>
            <a:ext cx="2372600" cy="217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200" dirty="0" err="1"/>
              <a:t>Maiswurzelbohrer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8797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AB4E6-ED09-8B20-CDC6-F1C30538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7DDC32-3EC2-0FD9-821E-E086545D8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3114BA-9C25-A2B8-5D52-427C8DD0693C}"/>
              </a:ext>
            </a:extLst>
          </p:cNvPr>
          <p:cNvSpPr txBox="1"/>
          <p:nvPr/>
        </p:nvSpPr>
        <p:spPr>
          <a:xfrm>
            <a:off x="539552" y="1319448"/>
            <a:ext cx="8280920" cy="406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800" b="1" dirty="0"/>
              <a:t>Mandate</a:t>
            </a:r>
          </a:p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800" dirty="0" err="1"/>
              <a:t>Jährlich</a:t>
            </a:r>
            <a:r>
              <a:rPr lang="fr-CH" sz="1800" dirty="0"/>
              <a:t> ca. 30 Mandate von Bund an </a:t>
            </a:r>
            <a:r>
              <a:rPr lang="fr-CH" sz="1800" dirty="0" err="1"/>
              <a:t>Kantone</a:t>
            </a:r>
            <a:r>
              <a:rPr lang="fr-CH" sz="1800" dirty="0"/>
              <a:t>. 1 Mandat = 1 </a:t>
            </a:r>
            <a:r>
              <a:rPr lang="fr-CH" sz="1800" dirty="0" err="1"/>
              <a:t>Organismus</a:t>
            </a:r>
            <a:endParaRPr lang="fr-CH" sz="1800" dirty="0"/>
          </a:p>
          <a:p>
            <a:pPr algn="l"/>
            <a:r>
              <a:rPr lang="fr-CH" sz="1800" b="1" dirty="0" err="1"/>
              <a:t>Wo</a:t>
            </a:r>
            <a:r>
              <a:rPr lang="fr-CH" sz="1800" b="1" dirty="0"/>
              <a:t>?</a:t>
            </a:r>
          </a:p>
          <a:p>
            <a:pPr algn="l"/>
            <a:r>
              <a:rPr lang="fr-CH" sz="1800" dirty="0" err="1"/>
              <a:t>Überwachungsorte</a:t>
            </a:r>
            <a:r>
              <a:rPr lang="fr-CH" sz="1800" dirty="0"/>
              <a:t> </a:t>
            </a:r>
            <a:r>
              <a:rPr lang="fr-CH" sz="1800" dirty="0" err="1"/>
              <a:t>gleichmässig</a:t>
            </a:r>
            <a:r>
              <a:rPr lang="fr-CH" sz="1800" dirty="0"/>
              <a:t> </a:t>
            </a:r>
            <a:r>
              <a:rPr lang="fr-CH" sz="1800" dirty="0" err="1"/>
              <a:t>über</a:t>
            </a:r>
            <a:r>
              <a:rPr lang="fr-CH" sz="1800" dirty="0"/>
              <a:t> den </a:t>
            </a:r>
            <a:r>
              <a:rPr lang="fr-CH" sz="1800" dirty="0" err="1"/>
              <a:t>Kanton</a:t>
            </a:r>
            <a:r>
              <a:rPr lang="fr-CH" sz="1800" dirty="0"/>
              <a:t> </a:t>
            </a:r>
            <a:r>
              <a:rPr lang="fr-CH" sz="1800" dirty="0" err="1"/>
              <a:t>verteilt</a:t>
            </a:r>
            <a:r>
              <a:rPr lang="fr-CH" sz="1800" dirty="0"/>
              <a:t>. Die Wahl </a:t>
            </a:r>
            <a:r>
              <a:rPr lang="fr-CH" sz="1800" dirty="0" err="1"/>
              <a:t>erfolgt</a:t>
            </a:r>
            <a:r>
              <a:rPr lang="fr-CH" sz="1800" dirty="0"/>
              <a:t> </a:t>
            </a:r>
            <a:r>
              <a:rPr lang="fr-CH" sz="1800" dirty="0" err="1"/>
              <a:t>risikobasiert</a:t>
            </a:r>
            <a:r>
              <a:rPr lang="fr-CH" sz="1800" dirty="0"/>
              <a:t>, </a:t>
            </a:r>
            <a:r>
              <a:rPr lang="fr-CH" sz="1800" dirty="0" err="1"/>
              <a:t>jedes</a:t>
            </a:r>
            <a:r>
              <a:rPr lang="fr-CH" sz="1800" dirty="0"/>
              <a:t> </a:t>
            </a:r>
            <a:r>
              <a:rPr lang="fr-CH" sz="1800" dirty="0" err="1"/>
              <a:t>Jahr</a:t>
            </a:r>
            <a:r>
              <a:rPr lang="fr-CH" sz="1800" dirty="0"/>
              <a:t> </a:t>
            </a:r>
            <a:r>
              <a:rPr lang="fr-CH" sz="1800" dirty="0" err="1"/>
              <a:t>werden</a:t>
            </a:r>
            <a:r>
              <a:rPr lang="fr-CH" sz="1800" dirty="0"/>
              <a:t> </a:t>
            </a:r>
            <a:r>
              <a:rPr lang="fr-CH" sz="1800" dirty="0" err="1"/>
              <a:t>andere</a:t>
            </a:r>
            <a:r>
              <a:rPr lang="fr-CH" sz="1800" dirty="0"/>
              <a:t> </a:t>
            </a:r>
            <a:r>
              <a:rPr lang="fr-CH" sz="1800" dirty="0" err="1"/>
              <a:t>Standorte</a:t>
            </a:r>
            <a:r>
              <a:rPr lang="fr-CH" sz="1800" dirty="0"/>
              <a:t> </a:t>
            </a:r>
            <a:r>
              <a:rPr lang="fr-CH" sz="1800" dirty="0" err="1"/>
              <a:t>ausgewählt</a:t>
            </a:r>
            <a:r>
              <a:rPr lang="fr-CH" sz="1800" dirty="0"/>
              <a:t>.</a:t>
            </a:r>
          </a:p>
          <a:p>
            <a:pPr algn="l"/>
            <a:r>
              <a:rPr lang="fr-CH" sz="1800" dirty="0"/>
              <a:t>(</a:t>
            </a:r>
            <a:r>
              <a:rPr lang="fr-CH" sz="1800" dirty="0" err="1"/>
              <a:t>z.b</a:t>
            </a:r>
            <a:r>
              <a:rPr lang="fr-CH" sz="1800" dirty="0"/>
              <a:t>. </a:t>
            </a:r>
            <a:r>
              <a:rPr lang="fr-CH" sz="1800" dirty="0" err="1"/>
              <a:t>Wohngebiete</a:t>
            </a:r>
            <a:r>
              <a:rPr lang="fr-CH" sz="1800" dirty="0"/>
              <a:t>, </a:t>
            </a:r>
            <a:r>
              <a:rPr lang="fr-CH" sz="1800" dirty="0" err="1"/>
              <a:t>Wahrenumschlagsplätze</a:t>
            </a:r>
            <a:r>
              <a:rPr lang="fr-CH" sz="1800" dirty="0"/>
              <a:t> (</a:t>
            </a:r>
            <a:r>
              <a:rPr lang="fr-CH" sz="1800" dirty="0" err="1"/>
              <a:t>Früchte</a:t>
            </a:r>
            <a:r>
              <a:rPr lang="fr-CH" sz="1800" dirty="0"/>
              <a:t>, </a:t>
            </a:r>
            <a:r>
              <a:rPr lang="fr-CH" sz="1800" dirty="0" err="1"/>
              <a:t>Gemüse</a:t>
            </a:r>
            <a:r>
              <a:rPr lang="fr-CH" sz="1800" dirty="0"/>
              <a:t>, Garden center), </a:t>
            </a:r>
            <a:r>
              <a:rPr lang="fr-CH" sz="1800" dirty="0" err="1"/>
              <a:t>Bahnhöfe</a:t>
            </a:r>
            <a:r>
              <a:rPr lang="fr-CH" sz="1800" dirty="0"/>
              <a:t>)), </a:t>
            </a:r>
            <a:r>
              <a:rPr lang="fr-CH" sz="1800" dirty="0" err="1"/>
              <a:t>Spezialkulturen</a:t>
            </a:r>
            <a:r>
              <a:rPr lang="fr-CH" sz="1800" dirty="0"/>
              <a:t>, </a:t>
            </a:r>
            <a:r>
              <a:rPr lang="fr-CH" sz="1800" dirty="0" err="1"/>
              <a:t>Ackerbau</a:t>
            </a:r>
            <a:r>
              <a:rPr lang="fr-CH" sz="1800" dirty="0"/>
              <a:t> (Mais, </a:t>
            </a:r>
            <a:r>
              <a:rPr lang="fr-CH" sz="1800" dirty="0" err="1"/>
              <a:t>Kartoffeln</a:t>
            </a:r>
            <a:r>
              <a:rPr lang="fr-CH" sz="1800" dirty="0"/>
              <a:t> )</a:t>
            </a:r>
          </a:p>
          <a:p>
            <a:pPr algn="l"/>
            <a:endParaRPr lang="fr-CH" sz="1800" dirty="0"/>
          </a:p>
          <a:p>
            <a:pPr algn="l"/>
            <a:r>
              <a:rPr lang="fr-CH" sz="1800" b="1" dirty="0" err="1"/>
              <a:t>Wie</a:t>
            </a:r>
            <a:r>
              <a:rPr lang="fr-CH" sz="1800" b="1" dirty="0"/>
              <a:t>?</a:t>
            </a:r>
          </a:p>
          <a:p>
            <a:pPr algn="l"/>
            <a:r>
              <a:rPr lang="fr-CH" sz="1800" dirty="0" err="1"/>
              <a:t>Kanton</a:t>
            </a:r>
            <a:r>
              <a:rPr lang="fr-CH" sz="1800" dirty="0"/>
              <a:t>: </a:t>
            </a:r>
            <a:r>
              <a:rPr lang="fr-CH" sz="1800" dirty="0" err="1"/>
              <a:t>Visuell</a:t>
            </a:r>
            <a:r>
              <a:rPr lang="fr-CH" sz="1800" dirty="0"/>
              <a:t>, Fallen, </a:t>
            </a:r>
            <a:r>
              <a:rPr lang="fr-CH" sz="1800" dirty="0" err="1"/>
              <a:t>Proben</a:t>
            </a:r>
            <a:r>
              <a:rPr lang="fr-CH" sz="1800" dirty="0"/>
              <a:t>.</a:t>
            </a:r>
          </a:p>
          <a:p>
            <a:pPr algn="l"/>
            <a:endParaRPr lang="fr-CH" sz="1800" dirty="0"/>
          </a:p>
          <a:p>
            <a:pPr algn="l"/>
            <a:r>
              <a:rPr lang="fr-CH" sz="2400" dirty="0">
                <a:sym typeface="Wingdings" panose="05000000000000000000" pitchFamily="2" charset="2"/>
              </a:rPr>
              <a:t> </a:t>
            </a:r>
            <a:r>
              <a:rPr lang="fr-CH" sz="2400" dirty="0" err="1"/>
              <a:t>Danke</a:t>
            </a:r>
            <a:r>
              <a:rPr lang="fr-CH" sz="2400" dirty="0"/>
              <a:t> </a:t>
            </a:r>
            <a:r>
              <a:rPr lang="fr-CH" sz="2400" dirty="0" err="1"/>
              <a:t>für</a:t>
            </a:r>
            <a:r>
              <a:rPr lang="fr-CH" sz="2400" dirty="0"/>
              <a:t> die </a:t>
            </a:r>
            <a:r>
              <a:rPr lang="fr-CH" sz="2400" dirty="0" err="1"/>
              <a:t>Zusammenarbeit</a:t>
            </a:r>
            <a:r>
              <a:rPr lang="fr-CH" sz="2400" dirty="0"/>
              <a:t>!</a:t>
            </a:r>
          </a:p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endParaRPr lang="fr-CH" sz="1800" dirty="0"/>
          </a:p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800" dirty="0"/>
              <a:t>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CD0DBE7-74A9-A8B4-2272-56DE11B252A3}"/>
              </a:ext>
            </a:extLst>
          </p:cNvPr>
          <p:cNvSpPr txBox="1">
            <a:spLocks/>
          </p:cNvSpPr>
          <p:nvPr/>
        </p:nvSpPr>
        <p:spPr>
          <a:xfrm>
            <a:off x="2186084" y="407339"/>
            <a:ext cx="6634388" cy="912109"/>
          </a:xfrm>
        </p:spPr>
        <p:txBody>
          <a:bodyPr/>
          <a:lstStyle>
            <a:lvl1pPr algn="l" defTabSz="4572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de-DE" sz="3200" b="1" kern="1200" dirty="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</a:defRPr>
            </a:lvl9pPr>
          </a:lstStyle>
          <a:p>
            <a:r>
              <a:rPr lang="fr-CH" sz="2400" dirty="0" err="1"/>
              <a:t>Gebietsüberwachung</a:t>
            </a:r>
            <a:endParaRPr lang="de-CH" sz="2400" dirty="0"/>
          </a:p>
        </p:txBody>
      </p:sp>
      <p:pic>
        <p:nvPicPr>
          <p:cNvPr id="6" name="864E33BE-6144-43A3-B603-EA4906B90BCF">
            <a:extLst>
              <a:ext uri="{FF2B5EF4-FFF2-40B4-BE49-F238E27FC236}">
                <a16:creationId xmlns:a16="http://schemas.microsoft.com/office/drawing/2014/main" id="{649ADD0D-03B2-CB75-07DA-6D0C9EB6A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3789040"/>
            <a:ext cx="1440161" cy="192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9BFBE42E-8C10-4F1B-A94B-D6C083D20B02">
            <a:extLst>
              <a:ext uri="{FF2B5EF4-FFF2-40B4-BE49-F238E27FC236}">
                <a16:creationId xmlns:a16="http://schemas.microsoft.com/office/drawing/2014/main" id="{712DB40E-8608-92AF-15BC-F8FD3CC91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3789041"/>
            <a:ext cx="1440161" cy="1920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79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3374E1F-3CF4-E196-9871-889C82232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766" y="188640"/>
            <a:ext cx="5327868" cy="5469288"/>
          </a:xfrm>
        </p:spPr>
        <p:txBody>
          <a:bodyPr/>
          <a:lstStyle/>
          <a:p>
            <a:r>
              <a:rPr lang="fr-CH" b="1" dirty="0" err="1"/>
              <a:t>Was</a:t>
            </a:r>
            <a:r>
              <a:rPr lang="fr-CH" b="1" dirty="0"/>
              <a:t> </a:t>
            </a:r>
            <a:r>
              <a:rPr lang="fr-CH" b="1" dirty="0" err="1"/>
              <a:t>passiert</a:t>
            </a:r>
            <a:r>
              <a:rPr lang="fr-CH" b="1" dirty="0"/>
              <a:t> </a:t>
            </a:r>
            <a:r>
              <a:rPr lang="fr-CH" b="1" dirty="0" err="1"/>
              <a:t>bei</a:t>
            </a:r>
            <a:r>
              <a:rPr lang="fr-CH" b="1" dirty="0"/>
              <a:t> </a:t>
            </a:r>
            <a:r>
              <a:rPr lang="fr-CH" b="1" dirty="0" err="1"/>
              <a:t>Befall</a:t>
            </a:r>
            <a:r>
              <a:rPr lang="fr-CH" b="1" dirty="0"/>
              <a:t>?</a:t>
            </a:r>
            <a:endParaRPr lang="fr-CH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CH" dirty="0">
              <a:solidFill>
                <a:srgbClr val="00B0F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22F269-9779-55D7-6D18-95165B46D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13"/>
          <a:stretch/>
        </p:blipFill>
        <p:spPr>
          <a:xfrm>
            <a:off x="1331640" y="1340768"/>
            <a:ext cx="5327868" cy="367240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D73C9CB-2AD1-8CE2-FD82-BF50B459BF8F}"/>
              </a:ext>
            </a:extLst>
          </p:cNvPr>
          <p:cNvSpPr txBox="1"/>
          <p:nvPr/>
        </p:nvSpPr>
        <p:spPr>
          <a:xfrm>
            <a:off x="609766" y="834587"/>
            <a:ext cx="5182058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sz="1800" dirty="0"/>
              <a:t>Verfügung und Umsetzung von Bekämpfungsmassnahmen in Absprache mit dem Bund.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E2D617-A14C-3ABB-2F48-56EEE7601473}"/>
              </a:ext>
            </a:extLst>
          </p:cNvPr>
          <p:cNvSpPr txBox="1"/>
          <p:nvPr/>
        </p:nvSpPr>
        <p:spPr>
          <a:xfrm>
            <a:off x="2915816" y="5057551"/>
            <a:ext cx="2876008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sz="1800" dirty="0"/>
              <a:t>Einschränkungen Maiswurzelbohrer 2024</a:t>
            </a:r>
          </a:p>
        </p:txBody>
      </p:sp>
    </p:spTree>
    <p:extLst>
      <p:ext uri="{BB962C8B-B14F-4D97-AF65-F5344CB8AC3E}">
        <p14:creationId xmlns:p14="http://schemas.microsoft.com/office/powerpoint/2010/main" val="902755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61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gT1K4SvUevdVpXGp1t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Hp437Chkm1mmM1EFDa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fb4H25OEWG0swWMcDB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fb4H25OEWG0swWMcDB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IO_X8a8EOlkrwbFKjs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t_wHLYiUm8r9R01aEHbg"/>
</p:tagLst>
</file>

<file path=ppt/theme/theme1.xml><?xml version="1.0" encoding="utf-8"?>
<a:theme xmlns:a="http://schemas.openxmlformats.org/drawingml/2006/main" name="Modèle bilingue">
  <a:themeElements>
    <a:clrScheme name="Staat Fribourg">
      <a:dk1>
        <a:srgbClr val="000000"/>
      </a:dk1>
      <a:lt1>
        <a:srgbClr val="FFFFFF"/>
      </a:lt1>
      <a:dk2>
        <a:srgbClr val="7F7F7F"/>
      </a:dk2>
      <a:lt2>
        <a:srgbClr val="C0C0C0"/>
      </a:lt2>
      <a:accent1>
        <a:srgbClr val="D4DADE"/>
      </a:accent1>
      <a:accent2>
        <a:srgbClr val="98ADC2"/>
      </a:accent2>
      <a:accent3>
        <a:srgbClr val="5D7FA1"/>
      </a:accent3>
      <a:accent4>
        <a:srgbClr val="4A6580"/>
      </a:accent4>
      <a:accent5>
        <a:srgbClr val="E6EAEC"/>
      </a:accent5>
      <a:accent6>
        <a:srgbClr val="899CB0"/>
      </a:accent6>
      <a:hlink>
        <a:srgbClr val="5D7FA1"/>
      </a:hlink>
      <a:folHlink>
        <a:srgbClr val="4A65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>
          <a:lnSpc>
            <a:spcPts val="1900"/>
          </a:lnSpc>
          <a:spcAft>
            <a:spcPts val="600"/>
          </a:spcAft>
          <a:buClr>
            <a:srgbClr val="074EA1"/>
          </a:buClr>
          <a:defRPr sz="1600" b="1" dirty="0" err="1" smtClean="0"/>
        </a:defPPr>
      </a:lstStyle>
    </a:txDef>
  </a:objectDefaults>
  <a:extraClrSchemeLst>
    <a:extraClrScheme>
      <a:clrScheme name="FDP_Powerpointvorlage_DE_4_logos 1">
        <a:dk1>
          <a:srgbClr val="000000"/>
        </a:dk1>
        <a:lt1>
          <a:srgbClr val="FFFFFF"/>
        </a:lt1>
        <a:dk2>
          <a:srgbClr val="7F7F7F"/>
        </a:dk2>
        <a:lt2>
          <a:srgbClr val="C0C0C0"/>
        </a:lt2>
        <a:accent1>
          <a:srgbClr val="D4DADE"/>
        </a:accent1>
        <a:accent2>
          <a:srgbClr val="98ADC2"/>
        </a:accent2>
        <a:accent3>
          <a:srgbClr val="FFFFFF"/>
        </a:accent3>
        <a:accent4>
          <a:srgbClr val="000000"/>
        </a:accent4>
        <a:accent5>
          <a:srgbClr val="E6EAEC"/>
        </a:accent5>
        <a:accent6>
          <a:srgbClr val="899CB0"/>
        </a:accent6>
        <a:hlink>
          <a:srgbClr val="5D7FA1"/>
        </a:hlink>
        <a:folHlink>
          <a:srgbClr val="4A65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èle bilingue.potx" id="{611A7026-1FCA-47FB-8B0E-33E01F03ACF2}" vid="{6048542A-A4C1-4A09-8FBF-CD6172D59E3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bilingue</Template>
  <TotalTime>0</TotalTime>
  <Words>221</Words>
  <Application>Microsoft Office PowerPoint</Application>
  <PresentationFormat>Bildschirmpräsentation (4:3)</PresentationFormat>
  <Paragraphs>54</Paragraphs>
  <Slides>5</Slides>
  <Notes>3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Lucida Grande</vt:lpstr>
      <vt:lpstr>Modèle bilingue</vt:lpstr>
      <vt:lpstr>think-cell Slide</vt:lpstr>
      <vt:lpstr>PowerPoint-Präsentation</vt:lpstr>
      <vt:lpstr>PowerPoint-Präsentation</vt:lpstr>
      <vt:lpstr>Was sind Quarantäneorganismen ? </vt:lpstr>
      <vt:lpstr> </vt:lpstr>
      <vt:lpstr>PowerPoint-Präsentation</vt:lpstr>
    </vt:vector>
  </TitlesOfParts>
  <Company>EtatFr - StaatFr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Ruggli Dominique</dc:creator>
  <cp:lastModifiedBy>Heyer Jonathan</cp:lastModifiedBy>
  <cp:revision>106</cp:revision>
  <cp:lastPrinted>2023-02-21T16:28:08Z</cp:lastPrinted>
  <dcterms:created xsi:type="dcterms:W3CDTF">2023-02-15T10:33:47Z</dcterms:created>
  <dcterms:modified xsi:type="dcterms:W3CDTF">2024-02-07T09:49:13Z</dcterms:modified>
</cp:coreProperties>
</file>