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1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notesSlides/notesSlide2.xml" ContentType="application/vnd.openxmlformats-officedocument.presentationml.notesSlide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notesSlides/notesSlide3.xml" ContentType="application/vnd.openxmlformats-officedocument.presentationml.notesSlide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4.xml" ContentType="application/vnd.openxmlformats-officedocument.presentationml.notesSlide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notesSlides/notesSlide5.xml" ContentType="application/vnd.openxmlformats-officedocument.presentationml.notesSlide+xml"/>
  <Override PartName="/ppt/tags/tag141.xml" ContentType="application/vnd.openxmlformats-officedocument.presentationml.tags+xml"/>
  <Override PartName="/ppt/notesSlides/notesSlide6.xml" ContentType="application/vnd.openxmlformats-officedocument.presentationml.notesSlide+xml"/>
  <Override PartName="/ppt/tags/tag142.xml" ContentType="application/vnd.openxmlformats-officedocument.presentationml.tags+xml"/>
  <Override PartName="/ppt/notesSlides/notesSlide7.xml" ContentType="application/vnd.openxmlformats-officedocument.presentationml.notesSlide+xml"/>
  <Override PartName="/ppt/tags/tag143.xml" ContentType="application/vnd.openxmlformats-officedocument.presentationml.tags+xml"/>
  <Override PartName="/ppt/notesSlides/notesSlide8.xml" ContentType="application/vnd.openxmlformats-officedocument.presentationml.notesSlide+xml"/>
  <Override PartName="/ppt/tags/tag144.xml" ContentType="application/vnd.openxmlformats-officedocument.presentationml.tags+xml"/>
  <Override PartName="/ppt/notesSlides/notesSlide9.xml" ContentType="application/vnd.openxmlformats-officedocument.presentationml.notesSlide+xml"/>
  <Override PartName="/ppt/tags/tag145.xml" ContentType="application/vnd.openxmlformats-officedocument.presentationml.tags+xml"/>
  <Override PartName="/ppt/notesSlides/notesSlide10.xml" ContentType="application/vnd.openxmlformats-officedocument.presentationml.notesSlide+xml"/>
  <Override PartName="/ppt/tags/tag146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2" r:id="rId2"/>
    <p:sldId id="284" r:id="rId3"/>
    <p:sldId id="326" r:id="rId4"/>
    <p:sldId id="327" r:id="rId5"/>
    <p:sldId id="328" r:id="rId6"/>
    <p:sldId id="329" r:id="rId7"/>
    <p:sldId id="330" r:id="rId8"/>
    <p:sldId id="331" r:id="rId9"/>
    <p:sldId id="334" r:id="rId10"/>
    <p:sldId id="332" r:id="rId11"/>
    <p:sldId id="333" r:id="rId12"/>
  </p:sldIdLst>
  <p:sldSz cx="9144000" cy="6858000" type="screen4x3"/>
  <p:notesSz cx="6797675" cy="9926638"/>
  <p:custDataLst>
    <p:tags r:id="rId15"/>
  </p:custDataLst>
  <p:defaultTextStyle>
    <a:defPPr>
      <a:defRPr lang="de-DE"/>
    </a:defPPr>
    <a:lvl1pPr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4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197">
          <p15:clr>
            <a:srgbClr val="A4A3A4"/>
          </p15:clr>
        </p15:guide>
        <p15:guide id="6" orient="horz" pos="3786">
          <p15:clr>
            <a:srgbClr val="A4A3A4"/>
          </p15:clr>
        </p15:guide>
        <p15:guide id="7" pos="5489">
          <p15:clr>
            <a:srgbClr val="A4A3A4"/>
          </p15:clr>
        </p15:guide>
        <p15:guide id="8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ent" initials="L" lastIdx="1" clrIdx="0"/>
  <p:cmAuthor id="1" name="Michel-Clément Joëlle" initials="MJ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2C77"/>
    <a:srgbClr val="993300"/>
    <a:srgbClr val="004DB4"/>
    <a:srgbClr val="006600"/>
    <a:srgbClr val="333333"/>
    <a:srgbClr val="00A0DB"/>
    <a:srgbClr val="BFDBFD"/>
    <a:srgbClr val="AED1FC"/>
    <a:srgbClr val="A3CBFB"/>
    <a:srgbClr val="0A7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61" autoAdjust="0"/>
    <p:restoredTop sz="94611" autoAdjust="0"/>
  </p:normalViewPr>
  <p:slideViewPr>
    <p:cSldViewPr snapToObjects="1" showGuides="1">
      <p:cViewPr varScale="1">
        <p:scale>
          <a:sx n="115" d="100"/>
          <a:sy n="115" d="100"/>
        </p:scale>
        <p:origin x="1878" y="108"/>
      </p:cViewPr>
      <p:guideLst>
        <p:guide orient="horz" pos="4110"/>
        <p:guide orient="horz" pos="442"/>
        <p:guide orient="horz" pos="1026"/>
        <p:guide orient="horz"/>
        <p:guide orient="horz" pos="197"/>
        <p:guide orient="horz" pos="3786"/>
        <p:guide pos="5489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46" d="100"/>
          <a:sy n="46" d="100"/>
        </p:scale>
        <p:origin x="2352" y="6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1E71D-267E-43EF-804E-9DD3289E2AC6}" type="datetimeFigureOut">
              <a:rPr lang="fr-CH" smtClean="0"/>
              <a:pPr/>
              <a:t>18.09.2019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27AA0-9FB6-4DD0-B556-B2EFC565384B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41656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032694F-FD2E-45AC-9D43-536C462D8729}" type="datetime1">
              <a:rPr lang="fr-CH" smtClean="0"/>
              <a:pPr/>
              <a:t>18.09.2019</a:t>
            </a:fld>
            <a:endParaRPr lang="fr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1870A02-3A71-4083-BCC0-4D14A98E74AD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51727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CH" dirty="0" smtClean="0"/>
          </a:p>
        </p:txBody>
      </p:sp>
      <p:sp>
        <p:nvSpPr>
          <p:cNvPr id="1024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049294-DB17-4029-A513-C1869F63CAA3}" type="slidenum">
              <a:rPr lang="fr-CH" smtClean="0"/>
              <a:pPr/>
              <a:t>1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56544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10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27406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11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33322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2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722026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3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60627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4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50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5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71263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6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4305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7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920762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8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043456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9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043456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2.v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2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4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13" Type="http://schemas.openxmlformats.org/officeDocument/2006/relationships/tags" Target="../tags/tag76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12" Type="http://schemas.openxmlformats.org/officeDocument/2006/relationships/tags" Target="../tags/tag75.xml"/><Relationship Id="rId17" Type="http://schemas.openxmlformats.org/officeDocument/2006/relationships/oleObject" Target="../embeddings/oleObject13.bin"/><Relationship Id="rId2" Type="http://schemas.openxmlformats.org/officeDocument/2006/relationships/tags" Target="../tags/tag65.xml"/><Relationship Id="rId16" Type="http://schemas.openxmlformats.org/officeDocument/2006/relationships/slideMaster" Target="../slideMasters/slideMaster1.xml"/><Relationship Id="rId1" Type="http://schemas.openxmlformats.org/officeDocument/2006/relationships/vmlDrawing" Target="../drawings/vmlDrawing13.vml"/><Relationship Id="rId6" Type="http://schemas.openxmlformats.org/officeDocument/2006/relationships/tags" Target="../tags/tag69.xml"/><Relationship Id="rId11" Type="http://schemas.openxmlformats.org/officeDocument/2006/relationships/tags" Target="../tags/tag74.xml"/><Relationship Id="rId5" Type="http://schemas.openxmlformats.org/officeDocument/2006/relationships/tags" Target="../tags/tag68.xml"/><Relationship Id="rId15" Type="http://schemas.openxmlformats.org/officeDocument/2006/relationships/tags" Target="../tags/tag78.xml"/><Relationship Id="rId10" Type="http://schemas.openxmlformats.org/officeDocument/2006/relationships/tags" Target="../tags/tag73.xml"/><Relationship Id="rId4" Type="http://schemas.openxmlformats.org/officeDocument/2006/relationships/tags" Target="../tags/tag67.xml"/><Relationship Id="rId9" Type="http://schemas.openxmlformats.org/officeDocument/2006/relationships/tags" Target="../tags/tag72.xml"/><Relationship Id="rId14" Type="http://schemas.openxmlformats.org/officeDocument/2006/relationships/tags" Target="../tags/tag77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13" Type="http://schemas.openxmlformats.org/officeDocument/2006/relationships/tags" Target="../tags/tag90.xml"/><Relationship Id="rId3" Type="http://schemas.openxmlformats.org/officeDocument/2006/relationships/tags" Target="../tags/tag80.xml"/><Relationship Id="rId7" Type="http://schemas.openxmlformats.org/officeDocument/2006/relationships/tags" Target="../tags/tag84.xml"/><Relationship Id="rId12" Type="http://schemas.openxmlformats.org/officeDocument/2006/relationships/tags" Target="../tags/tag89.xml"/><Relationship Id="rId2" Type="http://schemas.openxmlformats.org/officeDocument/2006/relationships/tags" Target="../tags/tag79.xml"/><Relationship Id="rId1" Type="http://schemas.openxmlformats.org/officeDocument/2006/relationships/vmlDrawing" Target="../drawings/vmlDrawing14.vml"/><Relationship Id="rId6" Type="http://schemas.openxmlformats.org/officeDocument/2006/relationships/tags" Target="../tags/tag83.xml"/><Relationship Id="rId11" Type="http://schemas.openxmlformats.org/officeDocument/2006/relationships/tags" Target="../tags/tag88.xml"/><Relationship Id="rId5" Type="http://schemas.openxmlformats.org/officeDocument/2006/relationships/tags" Target="../tags/tag82.xml"/><Relationship Id="rId15" Type="http://schemas.openxmlformats.org/officeDocument/2006/relationships/oleObject" Target="../embeddings/oleObject14.bin"/><Relationship Id="rId10" Type="http://schemas.openxmlformats.org/officeDocument/2006/relationships/tags" Target="../tags/tag87.xml"/><Relationship Id="rId4" Type="http://schemas.openxmlformats.org/officeDocument/2006/relationships/tags" Target="../tags/tag81.xml"/><Relationship Id="rId9" Type="http://schemas.openxmlformats.org/officeDocument/2006/relationships/tags" Target="../tags/tag86.xml"/><Relationship Id="rId1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13" Type="http://schemas.openxmlformats.org/officeDocument/2006/relationships/oleObject" Target="../embeddings/oleObject15.bin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91.xml"/><Relationship Id="rId1" Type="http://schemas.openxmlformats.org/officeDocument/2006/relationships/vmlDrawing" Target="../drawings/vmlDrawing15.vml"/><Relationship Id="rId6" Type="http://schemas.openxmlformats.org/officeDocument/2006/relationships/tags" Target="../tags/tag95.xml"/><Relationship Id="rId11" Type="http://schemas.openxmlformats.org/officeDocument/2006/relationships/tags" Target="../tags/tag100.xml"/><Relationship Id="rId5" Type="http://schemas.openxmlformats.org/officeDocument/2006/relationships/tags" Target="../tags/tag94.xml"/><Relationship Id="rId10" Type="http://schemas.openxmlformats.org/officeDocument/2006/relationships/tags" Target="../tags/tag99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107.xml"/><Relationship Id="rId3" Type="http://schemas.openxmlformats.org/officeDocument/2006/relationships/tags" Target="../tags/tag102.xml"/><Relationship Id="rId7" Type="http://schemas.openxmlformats.org/officeDocument/2006/relationships/tags" Target="../tags/tag106.xml"/><Relationship Id="rId2" Type="http://schemas.openxmlformats.org/officeDocument/2006/relationships/tags" Target="../tags/tag101.xml"/><Relationship Id="rId1" Type="http://schemas.openxmlformats.org/officeDocument/2006/relationships/vmlDrawing" Target="../drawings/vmlDrawing16.vml"/><Relationship Id="rId6" Type="http://schemas.openxmlformats.org/officeDocument/2006/relationships/tags" Target="../tags/tag105.xml"/><Relationship Id="rId11" Type="http://schemas.openxmlformats.org/officeDocument/2006/relationships/oleObject" Target="../embeddings/oleObject16.bin"/><Relationship Id="rId5" Type="http://schemas.openxmlformats.org/officeDocument/2006/relationships/tags" Target="../tags/tag104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03.xml"/><Relationship Id="rId9" Type="http://schemas.openxmlformats.org/officeDocument/2006/relationships/tags" Target="../tags/tag108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vmlDrawing" Target="../drawings/vmlDrawing17.v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9" Type="http://schemas.openxmlformats.org/officeDocument/2006/relationships/oleObject" Target="../embeddings/oleObject17.bin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13" Type="http://schemas.openxmlformats.org/officeDocument/2006/relationships/slideMaster" Target="../slideMasters/slideMaster1.xml"/><Relationship Id="rId3" Type="http://schemas.openxmlformats.org/officeDocument/2006/relationships/tags" Target="../tags/tag116.xml"/><Relationship Id="rId7" Type="http://schemas.openxmlformats.org/officeDocument/2006/relationships/tags" Target="../tags/tag120.xml"/><Relationship Id="rId12" Type="http://schemas.openxmlformats.org/officeDocument/2006/relationships/tags" Target="../tags/tag125.xml"/><Relationship Id="rId2" Type="http://schemas.openxmlformats.org/officeDocument/2006/relationships/tags" Target="../tags/tag115.xml"/><Relationship Id="rId1" Type="http://schemas.openxmlformats.org/officeDocument/2006/relationships/vmlDrawing" Target="../drawings/vmlDrawing18.vml"/><Relationship Id="rId6" Type="http://schemas.openxmlformats.org/officeDocument/2006/relationships/tags" Target="../tags/tag119.xml"/><Relationship Id="rId11" Type="http://schemas.openxmlformats.org/officeDocument/2006/relationships/tags" Target="../tags/tag124.xml"/><Relationship Id="rId5" Type="http://schemas.openxmlformats.org/officeDocument/2006/relationships/tags" Target="../tags/tag118.xml"/><Relationship Id="rId10" Type="http://schemas.openxmlformats.org/officeDocument/2006/relationships/tags" Target="../tags/tag123.xml"/><Relationship Id="rId4" Type="http://schemas.openxmlformats.org/officeDocument/2006/relationships/tags" Target="../tags/tag117.xml"/><Relationship Id="rId9" Type="http://schemas.openxmlformats.org/officeDocument/2006/relationships/tags" Target="../tags/tag122.xml"/><Relationship Id="rId14" Type="http://schemas.openxmlformats.org/officeDocument/2006/relationships/oleObject" Target="../embeddings/oleObject18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0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vmlDrawing" Target="../drawings/vmlDrawing7.v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9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vmlDrawing" Target="../drawings/vmlDrawing8.v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9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13" Type="http://schemas.openxmlformats.org/officeDocument/2006/relationships/tags" Target="../tags/tag44.xml"/><Relationship Id="rId18" Type="http://schemas.openxmlformats.org/officeDocument/2006/relationships/tags" Target="../tags/tag49.xml"/><Relationship Id="rId3" Type="http://schemas.openxmlformats.org/officeDocument/2006/relationships/tags" Target="../tags/tag34.xml"/><Relationship Id="rId21" Type="http://schemas.openxmlformats.org/officeDocument/2006/relationships/tags" Target="../tags/tag52.xml"/><Relationship Id="rId7" Type="http://schemas.openxmlformats.org/officeDocument/2006/relationships/tags" Target="../tags/tag38.xml"/><Relationship Id="rId12" Type="http://schemas.openxmlformats.org/officeDocument/2006/relationships/tags" Target="../tags/tag43.xml"/><Relationship Id="rId17" Type="http://schemas.openxmlformats.org/officeDocument/2006/relationships/tags" Target="../tags/tag48.xml"/><Relationship Id="rId25" Type="http://schemas.openxmlformats.org/officeDocument/2006/relationships/oleObject" Target="../embeddings/oleObject9.bin"/><Relationship Id="rId2" Type="http://schemas.openxmlformats.org/officeDocument/2006/relationships/tags" Target="../tags/tag33.xml"/><Relationship Id="rId16" Type="http://schemas.openxmlformats.org/officeDocument/2006/relationships/tags" Target="../tags/tag47.xml"/><Relationship Id="rId20" Type="http://schemas.openxmlformats.org/officeDocument/2006/relationships/tags" Target="../tags/tag51.xml"/><Relationship Id="rId1" Type="http://schemas.openxmlformats.org/officeDocument/2006/relationships/vmlDrawing" Target="../drawings/vmlDrawing9.vml"/><Relationship Id="rId6" Type="http://schemas.openxmlformats.org/officeDocument/2006/relationships/tags" Target="../tags/tag37.xml"/><Relationship Id="rId11" Type="http://schemas.openxmlformats.org/officeDocument/2006/relationships/tags" Target="../tags/tag42.xml"/><Relationship Id="rId24" Type="http://schemas.openxmlformats.org/officeDocument/2006/relationships/slideMaster" Target="../slideMasters/slideMaster1.xml"/><Relationship Id="rId5" Type="http://schemas.openxmlformats.org/officeDocument/2006/relationships/tags" Target="../tags/tag36.xml"/><Relationship Id="rId15" Type="http://schemas.openxmlformats.org/officeDocument/2006/relationships/tags" Target="../tags/tag46.xml"/><Relationship Id="rId23" Type="http://schemas.openxmlformats.org/officeDocument/2006/relationships/tags" Target="../tags/tag54.xml"/><Relationship Id="rId10" Type="http://schemas.openxmlformats.org/officeDocument/2006/relationships/tags" Target="../tags/tag41.xml"/><Relationship Id="rId19" Type="http://schemas.openxmlformats.org/officeDocument/2006/relationships/tags" Target="../tags/tag50.xml"/><Relationship Id="rId4" Type="http://schemas.openxmlformats.org/officeDocument/2006/relationships/tags" Target="../tags/tag35.xml"/><Relationship Id="rId9" Type="http://schemas.openxmlformats.org/officeDocument/2006/relationships/tags" Target="../tags/tag40.xml"/><Relationship Id="rId14" Type="http://schemas.openxmlformats.org/officeDocument/2006/relationships/tags" Target="../tags/tag45.xml"/><Relationship Id="rId22" Type="http://schemas.openxmlformats.org/officeDocument/2006/relationships/tags" Target="../tags/tag5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7" Type="http://schemas.openxmlformats.org/officeDocument/2006/relationships/oleObject" Target="../embeddings/oleObject10.bin"/><Relationship Id="rId2" Type="http://schemas.openxmlformats.org/officeDocument/2006/relationships/tags" Target="../tags/tag55.xml"/><Relationship Id="rId1" Type="http://schemas.openxmlformats.org/officeDocument/2006/relationships/vmlDrawing" Target="../drawings/vmlDrawing10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1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AutoShape 34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6" name="Title Placeholder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455613" y="1548000"/>
            <a:ext cx="8289925" cy="948978"/>
          </a:xfrm>
        </p:spPr>
        <p:txBody>
          <a:bodyPr/>
          <a:lstStyle>
            <a:lvl1pPr>
              <a:lnSpc>
                <a:spcPts val="3700"/>
              </a:lnSpc>
              <a:defRPr sz="3200" smtClean="0">
                <a:latin typeface="Arial" charset="0"/>
              </a:defRPr>
            </a:lvl1pPr>
          </a:lstStyle>
          <a:p>
            <a:r>
              <a:rPr lang="de-DE"/>
              <a:t>Cliquer pour insérer un titre</a:t>
            </a:r>
            <a:br>
              <a:rPr lang="de-DE"/>
            </a:br>
            <a:r>
              <a:rPr lang="de-DE"/>
              <a:t>—</a:t>
            </a:r>
          </a:p>
        </p:txBody>
      </p:sp>
      <p:sp>
        <p:nvSpPr>
          <p:cNvPr id="44037" name="Text Placeholder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455613" y="3564000"/>
            <a:ext cx="8289925" cy="274638"/>
          </a:xfrm>
        </p:spPr>
        <p:txBody>
          <a:bodyPr/>
          <a:lstStyle>
            <a:lvl1pPr>
              <a:defRPr sz="1800" smtClean="0">
                <a:latin typeface="Arial" charset="0"/>
              </a:defRPr>
            </a:lvl1pPr>
          </a:lstStyle>
          <a:p>
            <a:r>
              <a:rPr lang="de-DE">
                <a:cs typeface="+mn-cs"/>
              </a:rPr>
              <a:t>Cliquer pour insérer un sous-titre</a:t>
            </a:r>
          </a:p>
        </p:txBody>
      </p:sp>
      <p:pic>
        <p:nvPicPr>
          <p:cNvPr id="13" name="Picture 12" descr="logo_etat_FR_vers_compacte.jpg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68000" y="417600"/>
            <a:ext cx="1584000" cy="607789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>
            <p:custDataLst>
              <p:tags r:id="rId5"/>
            </p:custDataLst>
          </p:nvPr>
        </p:nvSpPr>
        <p:spPr>
          <a:xfrm>
            <a:off x="2514600" y="363600"/>
            <a:ext cx="5164138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de-DE" sz="1000" b="1"/>
              <a:t>Service cantonal de la santé publique (SSP) </a:t>
            </a:r>
            <a:endParaRPr lang="fr-CH" sz="1000" b="0" i="0" dirty="0" smtClean="0"/>
          </a:p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de-DE" sz="1000" b="1"/>
              <a:t>Amt für Gesundheit (GesA) </a:t>
            </a:r>
            <a:endParaRPr lang="fr-CH" sz="1000" b="0" i="0" dirty="0" smtClean="0"/>
          </a:p>
        </p:txBody>
      </p:sp>
      <p:cxnSp>
        <p:nvCxnSpPr>
          <p:cNvPr id="8" name="Straight Connector 7"/>
          <p:cNvCxnSpPr/>
          <p:nvPr userDrawn="1">
            <p:custDataLst>
              <p:tags r:id="rId6"/>
            </p:custDataLst>
          </p:nvPr>
        </p:nvCxnSpPr>
        <p:spPr>
          <a:xfrm>
            <a:off x="450000" y="1263600"/>
            <a:ext cx="8244000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Foto 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10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  <p:custDataLst>
              <p:tags r:id="rId2"/>
            </p:custDataLst>
          </p:nvPr>
        </p:nvSpPr>
        <p:spPr>
          <a:xfrm>
            <a:off x="457199" y="1766400"/>
            <a:ext cx="8242301" cy="307777"/>
          </a:xfrm>
        </p:spPr>
        <p:txBody>
          <a:bodyPr/>
          <a:lstStyle/>
          <a:p>
            <a:r>
              <a:rPr lang="de-DE"/>
              <a:t>Cliquez sur l'icône pour ajouter une image</a:t>
            </a:r>
            <a:endParaRPr lang="fr-CH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57200" y="1327200"/>
            <a:ext cx="8242300" cy="369332"/>
          </a:xfrm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Cliquez pour modifier le style du titre</a:t>
            </a:r>
            <a:endParaRPr lang="en-US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</p:spPr>
        <p:txBody>
          <a:bodyPr/>
          <a:lstStyle/>
          <a:p>
            <a:r>
              <a:rPr lang="de-DE"/>
              <a:t>Cliquez sur l'icône pour ajouter une image</a:t>
            </a:r>
            <a:endParaRPr lang="en-US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</p:spPr>
        <p:txBody>
          <a:bodyPr/>
          <a:lstStyle/>
          <a:p>
            <a:r>
              <a:rPr lang="de-DE"/>
              <a:t>Cliquez sur l'icône pour ajouter une image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2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457200" y="2407920"/>
            <a:ext cx="8242300" cy="1846659"/>
          </a:xfrm>
        </p:spPr>
        <p:txBody>
          <a:bodyPr wrap="square">
            <a:spAutoFit/>
          </a:bodyPr>
          <a:lstStyle/>
          <a:p>
            <a:pPr lvl="0"/>
            <a:r>
              <a:rPr lang="de-DE"/>
              <a:t>Cliquez pour modifier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6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kt 2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54" name="think-cell Slide" r:id="rId17" imgW="0" imgH="0" progId="">
                  <p:embed/>
                </p:oleObj>
              </mc:Choice>
              <mc:Fallback>
                <p:oleObj name="think-cell Slide" r:id="rId17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3"/>
            </p:custDataLst>
          </p:nvPr>
        </p:nvSpPr>
        <p:spPr>
          <a:xfrm>
            <a:off x="573226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573226" y="3113577"/>
            <a:ext cx="1260000" cy="1538883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 hasCustomPrompt="1"/>
            <p:custDataLst>
              <p:tags r:id="rId5"/>
            </p:custDataLst>
          </p:nvPr>
        </p:nvSpPr>
        <p:spPr>
          <a:xfrm>
            <a:off x="2032186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 hasCustomPrompt="1"/>
            <p:custDataLst>
              <p:tags r:id="rId6"/>
            </p:custDataLst>
          </p:nvPr>
        </p:nvSpPr>
        <p:spPr>
          <a:xfrm>
            <a:off x="2032186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 hasCustomPrompt="1"/>
            <p:custDataLst>
              <p:tags r:id="rId7"/>
            </p:custDataLst>
          </p:nvPr>
        </p:nvSpPr>
        <p:spPr>
          <a:xfrm>
            <a:off x="3363702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3363702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 hasCustomPrompt="1"/>
            <p:custDataLst>
              <p:tags r:id="rId9"/>
            </p:custDataLst>
          </p:nvPr>
        </p:nvSpPr>
        <p:spPr>
          <a:xfrm>
            <a:off x="4695218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 hasCustomPrompt="1"/>
            <p:custDataLst>
              <p:tags r:id="rId10"/>
            </p:custDataLst>
          </p:nvPr>
        </p:nvSpPr>
        <p:spPr>
          <a:xfrm>
            <a:off x="4695218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11"/>
            </p:custDataLst>
          </p:nvPr>
        </p:nvSpPr>
        <p:spPr>
          <a:xfrm>
            <a:off x="6026733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12"/>
            </p:custDataLst>
          </p:nvPr>
        </p:nvSpPr>
        <p:spPr>
          <a:xfrm>
            <a:off x="6026733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13"/>
            </p:custDataLst>
          </p:nvPr>
        </p:nvSpPr>
        <p:spPr>
          <a:xfrm>
            <a:off x="7358248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14"/>
            </p:custDataLst>
          </p:nvPr>
        </p:nvSpPr>
        <p:spPr>
          <a:xfrm>
            <a:off x="7358248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8" name="Textplatzhalter 9"/>
          <p:cNvSpPr>
            <a:spLocks noGrp="1"/>
          </p:cNvSpPr>
          <p:nvPr>
            <p:ph type="body" sz="quarter" idx="13" hasCustomPrompt="1"/>
            <p:custDataLst>
              <p:tags r:id="rId15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5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kt 3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6" name="think-cell Slide" r:id="rId15" imgW="0" imgH="0" progId="">
                  <p:embed/>
                </p:oleObj>
              </mc:Choice>
              <mc:Fallback>
                <p:oleObj name="think-cell Slide" r:id="rId15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573226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573226" y="3113577"/>
            <a:ext cx="1519237" cy="1231106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2307236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2307236" y="3113577"/>
            <a:ext cx="151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 hasCustomPrompt="1"/>
            <p:custDataLst>
              <p:tags r:id="rId6"/>
            </p:custDataLst>
          </p:nvPr>
        </p:nvSpPr>
        <p:spPr>
          <a:xfrm>
            <a:off x="3929319" y="2373243"/>
            <a:ext cx="144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 hasCustomPrompt="1"/>
            <p:custDataLst>
              <p:tags r:id="rId7"/>
            </p:custDataLst>
          </p:nvPr>
        </p:nvSpPr>
        <p:spPr>
          <a:xfrm>
            <a:off x="3929319" y="3113577"/>
            <a:ext cx="144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8"/>
            </p:custDataLst>
          </p:nvPr>
        </p:nvSpPr>
        <p:spPr>
          <a:xfrm>
            <a:off x="5479402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9"/>
            </p:custDataLst>
          </p:nvPr>
        </p:nvSpPr>
        <p:spPr>
          <a:xfrm>
            <a:off x="5479402" y="3113577"/>
            <a:ext cx="151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10"/>
            </p:custDataLst>
          </p:nvPr>
        </p:nvSpPr>
        <p:spPr>
          <a:xfrm>
            <a:off x="7101486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11"/>
            </p:custDataLst>
          </p:nvPr>
        </p:nvSpPr>
        <p:spPr>
          <a:xfrm>
            <a:off x="7101486" y="3113577"/>
            <a:ext cx="151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8" name="Titel 1"/>
          <p:cNvSpPr>
            <a:spLocks noGrp="1"/>
          </p:cNvSpPr>
          <p:nvPr>
            <p:ph type="title" hasCustomPrompt="1"/>
            <p:custDataLst>
              <p:tags r:id="rId1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29" name="Textplatzhalter 9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4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kt 27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74" name="think-cell Slide" r:id="rId13" imgW="0" imgH="0" progId="">
                  <p:embed/>
                </p:oleObj>
              </mc:Choice>
              <mc:Fallback>
                <p:oleObj name="think-cell Slide" r:id="rId13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573226" y="3113577"/>
            <a:ext cx="1872000" cy="1231106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2683200" y="3113577"/>
            <a:ext cx="187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4"/>
            </p:custDataLst>
          </p:nvPr>
        </p:nvSpPr>
        <p:spPr>
          <a:xfrm>
            <a:off x="4684244" y="3113577"/>
            <a:ext cx="187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5"/>
            </p:custDataLst>
          </p:nvPr>
        </p:nvSpPr>
        <p:spPr>
          <a:xfrm>
            <a:off x="6685288" y="3113577"/>
            <a:ext cx="187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2" hasCustomPrompt="1"/>
            <p:custDataLst>
              <p:tags r:id="rId6"/>
            </p:custDataLst>
          </p:nvPr>
        </p:nvSpPr>
        <p:spPr>
          <a:xfrm>
            <a:off x="573226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9" hasCustomPrompt="1"/>
            <p:custDataLst>
              <p:tags r:id="rId7"/>
            </p:custDataLst>
          </p:nvPr>
        </p:nvSpPr>
        <p:spPr>
          <a:xfrm>
            <a:off x="2683200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21" hasCustomPrompt="1"/>
            <p:custDataLst>
              <p:tags r:id="rId8"/>
            </p:custDataLst>
          </p:nvPr>
        </p:nvSpPr>
        <p:spPr>
          <a:xfrm>
            <a:off x="4684244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3" hasCustomPrompt="1"/>
            <p:custDataLst>
              <p:tags r:id="rId9"/>
            </p:custDataLst>
          </p:nvPr>
        </p:nvSpPr>
        <p:spPr>
          <a:xfrm>
            <a:off x="6685288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9" name="Titel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26" name="Textplatzhalter 9"/>
          <p:cNvSpPr>
            <a:spLocks noGrp="1"/>
          </p:cNvSpPr>
          <p:nvPr>
            <p:ph type="body" sz="quarter" idx="13" hasCustomPrompt="1"/>
            <p:custDataLst>
              <p:tags r:id="rId11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3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kt 1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98" name="think-cell Slide" r:id="rId11" imgW="0" imgH="0" progId="">
                  <p:embed/>
                </p:oleObj>
              </mc:Choice>
              <mc:Fallback>
                <p:oleObj name="think-cell Slide" r:id="rId11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573226" y="2373243"/>
            <a:ext cx="259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573226" y="3113577"/>
            <a:ext cx="2592000" cy="923330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3383379" y="2373243"/>
            <a:ext cx="259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3383379" y="3113577"/>
            <a:ext cx="259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6047204" y="2373243"/>
            <a:ext cx="259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6047204" y="3113577"/>
            <a:ext cx="259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2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50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573226" y="2373243"/>
            <a:ext cx="403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573226" y="3113577"/>
            <a:ext cx="4032000" cy="615553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4"/>
            </p:custDataLst>
          </p:nvPr>
        </p:nvSpPr>
        <p:spPr>
          <a:xfrm>
            <a:off x="4714876" y="2373243"/>
            <a:ext cx="38608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5"/>
            </p:custDataLst>
          </p:nvPr>
        </p:nvSpPr>
        <p:spPr>
          <a:xfrm>
            <a:off x="4714876" y="3113577"/>
            <a:ext cx="38608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  <p:custDataLst>
              <p:tags r:id="rId7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eit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Objekt 43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22" name="think-cell Slide" r:id="rId14" imgW="0" imgH="0" progId="">
                  <p:embed/>
                </p:oleObj>
              </mc:Choice>
              <mc:Fallback>
                <p:oleObj name="think-cell Slide" r:id="rId14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457200" y="2126400"/>
            <a:ext cx="2386012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457199" y="2492375"/>
            <a:ext cx="2386013" cy="492443"/>
          </a:xfrm>
        </p:spPr>
        <p:txBody>
          <a:bodyPr wrap="square">
            <a:spAutoFit/>
          </a:bodyPr>
          <a:lstStyle>
            <a:lvl1pPr>
              <a:defRPr sz="1600"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 hasCustomPrompt="1"/>
            <p:custDataLst>
              <p:tags r:id="rId4"/>
            </p:custDataLst>
          </p:nvPr>
        </p:nvSpPr>
        <p:spPr>
          <a:xfrm>
            <a:off x="2965451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 hasCustomPrompt="1"/>
            <p:custDataLst>
              <p:tags r:id="rId5"/>
            </p:custDataLst>
          </p:nvPr>
        </p:nvSpPr>
        <p:spPr>
          <a:xfrm>
            <a:off x="2965450" y="1766400"/>
            <a:ext cx="2320930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3921126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 hasCustomPrompt="1"/>
            <p:custDataLst>
              <p:tags r:id="rId7"/>
            </p:custDataLst>
          </p:nvPr>
        </p:nvSpPr>
        <p:spPr>
          <a:xfrm>
            <a:off x="4873626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8"/>
            </p:custDataLst>
          </p:nvPr>
        </p:nvSpPr>
        <p:spPr>
          <a:xfrm>
            <a:off x="5832476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9"/>
            </p:custDataLst>
          </p:nvPr>
        </p:nvSpPr>
        <p:spPr>
          <a:xfrm>
            <a:off x="6786564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10"/>
            </p:custDataLst>
          </p:nvPr>
        </p:nvSpPr>
        <p:spPr>
          <a:xfrm>
            <a:off x="7745412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13" hasCustomPrompt="1"/>
            <p:custDataLst>
              <p:tags r:id="rId12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4" name="think-cell Slide" r:id="rId3" imgW="0" imgH="0" progId="">
                  <p:embed/>
                </p:oleObj>
              </mc:Choice>
              <mc:Fallback>
                <p:oleObj name="think-cell Slide" r:id="rId3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58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327200"/>
            <a:ext cx="8242300" cy="1692771"/>
          </a:xfrm>
        </p:spPr>
        <p:txBody>
          <a:bodyPr/>
          <a:lstStyle>
            <a:lvl1pPr marL="358775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  <a:defRPr/>
            </a:lvl1pPr>
          </a:lstStyle>
          <a:p>
            <a:pPr marL="358775" lvl="0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de-DE" b="1"/>
              <a:t>Cliquez pour modifier les styles du texte du masque</a:t>
            </a:r>
          </a:p>
          <a:p>
            <a:pPr marL="358775" lvl="1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de-DE" b="1"/>
              <a:t>Deuxième niveau</a:t>
            </a:r>
          </a:p>
          <a:p>
            <a:pPr marL="358775" lvl="2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de-DE" b="1"/>
              <a:t>Troisième niveau</a:t>
            </a:r>
          </a:p>
          <a:p>
            <a:pPr marL="358775" lvl="3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de-DE" b="1"/>
              <a:t>Quatrième niveau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7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AutoShape 2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706" y="304800"/>
            <a:ext cx="8507288" cy="189795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Impfungen</a:t>
            </a:r>
            <a:br>
              <a:rPr lang="de-DE"/>
            </a:br>
            <a:r>
              <a:rPr lang="de-DE"/>
              <a:t>in den Apotheken des Kantons Freiburg</a:t>
            </a:r>
            <a:br>
              <a:rPr lang="de-DE"/>
            </a:br>
            <a:r>
              <a:rPr lang="de-DE"/>
              <a:t>— 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345314" y="2420888"/>
            <a:ext cx="8242300" cy="1846659"/>
          </a:xfrm>
        </p:spPr>
        <p:txBody>
          <a:bodyPr>
            <a:spAutoFit/>
          </a:bodyPr>
          <a:lstStyle/>
          <a:p>
            <a:pPr lvl="0"/>
            <a:r>
              <a:rPr lang="de-DE"/>
              <a:t>Cliquez pour modifier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57200" y="13278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zweizeilig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82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1477328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ligne 2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457200" y="2266800"/>
            <a:ext cx="8242300" cy="1846659"/>
          </a:xfrm>
        </p:spPr>
        <p:txBody>
          <a:bodyPr>
            <a:spAutoFit/>
          </a:bodyPr>
          <a:lstStyle/>
          <a:p>
            <a:pPr lvl="0"/>
            <a:r>
              <a:rPr lang="de-DE"/>
              <a:t>Cliquez pour modifier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57200" y="18240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spaltiger Tex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6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519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5067299" y="1858223"/>
            <a:ext cx="3632201" cy="307777"/>
          </a:xfrm>
        </p:spPr>
        <p:txBody>
          <a:bodyPr wrap="square">
            <a:spAutoFit/>
          </a:bodyPr>
          <a:lstStyle>
            <a:lvl1pPr>
              <a:spcAft>
                <a:spcPts val="0"/>
              </a:spcAft>
              <a:defRPr sz="2000" b="1"/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19" hasCustomPrompt="1"/>
            <p:custDataLst>
              <p:tags r:id="rId5"/>
            </p:custDataLst>
          </p:nvPr>
        </p:nvSpPr>
        <p:spPr>
          <a:xfrm>
            <a:off x="457200" y="1858223"/>
            <a:ext cx="36324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200" y="2221364"/>
            <a:ext cx="3632400" cy="215443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22"/>
            <p:custDataLst>
              <p:tags r:id="rId7"/>
            </p:custDataLst>
          </p:nvPr>
        </p:nvSpPr>
        <p:spPr>
          <a:xfrm>
            <a:off x="5067299" y="2221364"/>
            <a:ext cx="3632201" cy="2154436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14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de-DE"/>
              <a:t>Titelmasterformat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457200" y="1328400"/>
            <a:ext cx="8203248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457200" y="1857600"/>
            <a:ext cx="3680460" cy="307777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  <p:custDataLst>
              <p:tags r:id="rId5"/>
            </p:custDataLst>
          </p:nvPr>
        </p:nvSpPr>
        <p:spPr>
          <a:xfrm>
            <a:off x="457200" y="2297400"/>
            <a:ext cx="3680460" cy="215443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9" hasCustomPrompt="1"/>
            <p:custDataLst>
              <p:tags r:id="rId6"/>
            </p:custDataLst>
          </p:nvPr>
        </p:nvSpPr>
        <p:spPr>
          <a:xfrm>
            <a:off x="4979988" y="1857600"/>
            <a:ext cx="368046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4979988" y="2297400"/>
            <a:ext cx="3680460" cy="215443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Objekt 7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30" name="think-cell Slide" r:id="rId25" imgW="0" imgH="0" progId="">
                  <p:embed/>
                </p:oleObj>
              </mc:Choice>
              <mc:Fallback>
                <p:oleObj name="think-cell Slide" r:id="rId25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298" cy="951970"/>
          </a:xfrm>
        </p:spPr>
        <p:txBody>
          <a:bodyPr/>
          <a:lstStyle/>
          <a:p>
            <a:r>
              <a:rPr lang="de-DE"/>
              <a:t>Titelmasterformat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2" hasCustomPrompt="1"/>
            <p:custDataLst>
              <p:tags r:id="rId3"/>
            </p:custDataLst>
          </p:nvPr>
        </p:nvSpPr>
        <p:spPr>
          <a:xfrm>
            <a:off x="457200" y="1860000"/>
            <a:ext cx="16002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41" name="Textplatzhalter 3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2268538" y="1860000"/>
            <a:ext cx="16020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42" name="Textplatzhalter 3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4081462" y="1860000"/>
            <a:ext cx="2797175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44" name="Textplatzhalter 39"/>
          <p:cNvSpPr>
            <a:spLocks noGrp="1"/>
          </p:cNvSpPr>
          <p:nvPr>
            <p:ph type="body" sz="quarter" idx="15" hasCustomPrompt="1"/>
            <p:custDataLst>
              <p:tags r:id="rId6"/>
            </p:custDataLst>
          </p:nvPr>
        </p:nvSpPr>
        <p:spPr>
          <a:xfrm>
            <a:off x="7072312" y="1860000"/>
            <a:ext cx="1627187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de-DE"/>
              <a:t>Titel</a:t>
            </a:r>
            <a:endParaRPr lang="fr-CH" dirty="0"/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16"/>
            <p:custDataLst>
              <p:tags r:id="rId7"/>
            </p:custDataLst>
          </p:nvPr>
        </p:nvSpPr>
        <p:spPr>
          <a:xfrm>
            <a:off x="501649" y="237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51" name="Textplatzhalter 49"/>
          <p:cNvSpPr>
            <a:spLocks noGrp="1"/>
          </p:cNvSpPr>
          <p:nvPr>
            <p:ph type="body" sz="quarter" idx="17"/>
            <p:custDataLst>
              <p:tags r:id="rId8"/>
            </p:custDataLst>
          </p:nvPr>
        </p:nvSpPr>
        <p:spPr>
          <a:xfrm>
            <a:off x="2268538" y="237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52" name="Textplatzhalter 49"/>
          <p:cNvSpPr>
            <a:spLocks noGrp="1"/>
          </p:cNvSpPr>
          <p:nvPr>
            <p:ph type="body" sz="quarter" idx="18"/>
            <p:custDataLst>
              <p:tags r:id="rId9"/>
            </p:custDataLst>
          </p:nvPr>
        </p:nvSpPr>
        <p:spPr>
          <a:xfrm>
            <a:off x="4081462" y="237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53" name="Textplatzhalter 49"/>
          <p:cNvSpPr>
            <a:spLocks noGrp="1"/>
          </p:cNvSpPr>
          <p:nvPr>
            <p:ph type="body" sz="quarter" idx="19"/>
            <p:custDataLst>
              <p:tags r:id="rId10"/>
            </p:custDataLst>
          </p:nvPr>
        </p:nvSpPr>
        <p:spPr>
          <a:xfrm>
            <a:off x="7110398" y="237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54" name="Textplatzhalter 49"/>
          <p:cNvSpPr>
            <a:spLocks noGrp="1"/>
          </p:cNvSpPr>
          <p:nvPr>
            <p:ph type="body" sz="quarter" idx="20"/>
            <p:custDataLst>
              <p:tags r:id="rId11"/>
            </p:custDataLst>
          </p:nvPr>
        </p:nvSpPr>
        <p:spPr>
          <a:xfrm>
            <a:off x="499850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55" name="Textplatzhalter 49"/>
          <p:cNvSpPr>
            <a:spLocks noGrp="1"/>
          </p:cNvSpPr>
          <p:nvPr>
            <p:ph type="body" sz="quarter" idx="21"/>
            <p:custDataLst>
              <p:tags r:id="rId12"/>
            </p:custDataLst>
          </p:nvPr>
        </p:nvSpPr>
        <p:spPr>
          <a:xfrm>
            <a:off x="2268538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56" name="Textplatzhalter 49"/>
          <p:cNvSpPr>
            <a:spLocks noGrp="1"/>
          </p:cNvSpPr>
          <p:nvPr>
            <p:ph type="body" sz="quarter" idx="22"/>
            <p:custDataLst>
              <p:tags r:id="rId13"/>
            </p:custDataLst>
          </p:nvPr>
        </p:nvSpPr>
        <p:spPr>
          <a:xfrm>
            <a:off x="4081462" y="309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57" name="Textplatzhalter 49"/>
          <p:cNvSpPr>
            <a:spLocks noGrp="1"/>
          </p:cNvSpPr>
          <p:nvPr>
            <p:ph type="body" sz="quarter" idx="23"/>
            <p:custDataLst>
              <p:tags r:id="rId14"/>
            </p:custDataLst>
          </p:nvPr>
        </p:nvSpPr>
        <p:spPr>
          <a:xfrm>
            <a:off x="7110398" y="309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58" name="Textplatzhalter 49"/>
          <p:cNvSpPr>
            <a:spLocks noGrp="1"/>
          </p:cNvSpPr>
          <p:nvPr>
            <p:ph type="body" sz="quarter" idx="24"/>
            <p:custDataLst>
              <p:tags r:id="rId15"/>
            </p:custDataLst>
          </p:nvPr>
        </p:nvSpPr>
        <p:spPr>
          <a:xfrm>
            <a:off x="501650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59" name="Textplatzhalter 49"/>
          <p:cNvSpPr>
            <a:spLocks noGrp="1"/>
          </p:cNvSpPr>
          <p:nvPr>
            <p:ph type="body" sz="quarter" idx="25"/>
            <p:custDataLst>
              <p:tags r:id="rId16"/>
            </p:custDataLst>
          </p:nvPr>
        </p:nvSpPr>
        <p:spPr>
          <a:xfrm>
            <a:off x="2268538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60" name="Textplatzhalter 49"/>
          <p:cNvSpPr>
            <a:spLocks noGrp="1"/>
          </p:cNvSpPr>
          <p:nvPr>
            <p:ph type="body" sz="quarter" idx="26"/>
            <p:custDataLst>
              <p:tags r:id="rId17"/>
            </p:custDataLst>
          </p:nvPr>
        </p:nvSpPr>
        <p:spPr>
          <a:xfrm>
            <a:off x="4081462" y="381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61" name="Textplatzhalter 49"/>
          <p:cNvSpPr>
            <a:spLocks noGrp="1"/>
          </p:cNvSpPr>
          <p:nvPr>
            <p:ph type="body" sz="quarter" idx="27"/>
            <p:custDataLst>
              <p:tags r:id="rId18"/>
            </p:custDataLst>
          </p:nvPr>
        </p:nvSpPr>
        <p:spPr>
          <a:xfrm>
            <a:off x="7110398" y="381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62" name="Textplatzhalter 49"/>
          <p:cNvSpPr>
            <a:spLocks noGrp="1"/>
          </p:cNvSpPr>
          <p:nvPr>
            <p:ph type="body" sz="quarter" idx="28"/>
            <p:custDataLst>
              <p:tags r:id="rId19"/>
            </p:custDataLst>
          </p:nvPr>
        </p:nvSpPr>
        <p:spPr>
          <a:xfrm>
            <a:off x="501649" y="453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63" name="Textplatzhalter 49"/>
          <p:cNvSpPr>
            <a:spLocks noGrp="1"/>
          </p:cNvSpPr>
          <p:nvPr>
            <p:ph type="body" sz="quarter" idx="29"/>
            <p:custDataLst>
              <p:tags r:id="rId20"/>
            </p:custDataLst>
          </p:nvPr>
        </p:nvSpPr>
        <p:spPr>
          <a:xfrm>
            <a:off x="2268538" y="453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64" name="Textplatzhalter 49"/>
          <p:cNvSpPr>
            <a:spLocks noGrp="1"/>
          </p:cNvSpPr>
          <p:nvPr>
            <p:ph type="body" sz="quarter" idx="30"/>
            <p:custDataLst>
              <p:tags r:id="rId21"/>
            </p:custDataLst>
          </p:nvPr>
        </p:nvSpPr>
        <p:spPr>
          <a:xfrm>
            <a:off x="4081462" y="453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2" hasCustomPrompt="1"/>
            <p:custDataLst>
              <p:tags r:id="rId22"/>
            </p:custDataLst>
          </p:nvPr>
        </p:nvSpPr>
        <p:spPr>
          <a:xfrm>
            <a:off x="457199" y="1327200"/>
            <a:ext cx="8242299" cy="36933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2400" b="1" kern="1200" dirty="0" smtClean="0">
                <a:solidFill>
                  <a:schemeClr val="tx2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33"/>
            <p:custDataLst>
              <p:tags r:id="rId23"/>
            </p:custDataLst>
          </p:nvPr>
        </p:nvSpPr>
        <p:spPr>
          <a:xfrm>
            <a:off x="7110398" y="453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Foto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8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  <p:custDataLst>
              <p:tags r:id="rId2"/>
            </p:custDataLst>
          </p:nvPr>
        </p:nvSpPr>
        <p:spPr>
          <a:xfrm>
            <a:off x="4800600" y="1327200"/>
            <a:ext cx="3900488" cy="615553"/>
          </a:xfrm>
        </p:spPr>
        <p:txBody>
          <a:bodyPr/>
          <a:lstStyle/>
          <a:p>
            <a:r>
              <a:rPr lang="de-DE"/>
              <a:t>Cliquez sur l'icône pour ajouter une image</a:t>
            </a:r>
            <a:endParaRPr lang="fr-CH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bearbeiten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4"/>
            </p:custDataLst>
          </p:nvPr>
        </p:nvSpPr>
        <p:spPr>
          <a:xfrm>
            <a:off x="457200" y="1766400"/>
            <a:ext cx="4186238" cy="2154436"/>
          </a:xfrm>
        </p:spPr>
        <p:txBody>
          <a:bodyPr wrap="square">
            <a:spAutoFit/>
          </a:bodyPr>
          <a:lstStyle/>
          <a:p>
            <a:pPr lvl="0"/>
            <a:r>
              <a:rPr lang="de-DE"/>
              <a:t>Cliquez pour modifier les styles du texte du masque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457200" y="1327200"/>
            <a:ext cx="4186238" cy="369332"/>
          </a:xfrm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>
                <a:cs typeface="+mn-cs"/>
              </a:rPr>
              <a:t>Untertitel</a:t>
            </a:r>
            <a:endParaRPr lang="fr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think-cell Slide" r:id="rId27" imgW="0" imgH="0" progId="">
                  <p:embed/>
                </p:oleObj>
              </mc:Choice>
              <mc:Fallback>
                <p:oleObj name="think-cell Slide" r:id="rId27" imgW="0" imgH="0" progId="">
                  <p:embed/>
                  <p:pic>
                    <p:nvPicPr>
                      <p:cNvPr id="0" name="AutoShape 30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Placeholder 1"/>
          <p:cNvSpPr>
            <a:spLocks noGrp="1"/>
          </p:cNvSpPr>
          <p:nvPr>
            <p:ph type="title"/>
            <p:custDataLst>
              <p:tags r:id="rId21"/>
            </p:custDataLst>
          </p:nvPr>
        </p:nvSpPr>
        <p:spPr bwMode="auto">
          <a:xfrm>
            <a:off x="457200" y="306000"/>
            <a:ext cx="8242300" cy="951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/>
              <a:t>Titre exemple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22"/>
            </p:custDataLst>
          </p:nvPr>
        </p:nvSpPr>
        <p:spPr bwMode="auto">
          <a:xfrm>
            <a:off x="457200" y="1371600"/>
            <a:ext cx="8242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/>
              <a:t>Texte principal</a:t>
            </a:r>
          </a:p>
          <a:p>
            <a:pPr lvl="1"/>
            <a:r>
              <a:rPr lang="de-DE"/>
              <a:t>Premier niveau</a:t>
            </a:r>
          </a:p>
          <a:p>
            <a:pPr lvl="2"/>
            <a:r>
              <a:rPr lang="de-DE"/>
              <a:t>Deuxième niveau</a:t>
            </a:r>
          </a:p>
          <a:p>
            <a:pPr lvl="3"/>
            <a:r>
              <a:rPr lang="de-DE"/>
              <a:t>Troisième niveau</a:t>
            </a:r>
          </a:p>
          <a:p>
            <a:pPr lvl="4"/>
            <a:r>
              <a:rPr lang="de-DE"/>
              <a:t>Quatrième niveau</a:t>
            </a:r>
          </a:p>
        </p:txBody>
      </p:sp>
      <p:sp>
        <p:nvSpPr>
          <p:cNvPr id="12" name="Rectangle 9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305800" y="6495879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691C44-51A5-42E3-AF9B-62E2D4E643F7}" type="slidenum">
              <a:rPr kumimoji="0" lang="fr-CH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-112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CH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8"/>
          <a:stretch>
            <a:fillRect/>
          </a:stretch>
        </p:blipFill>
        <p:spPr>
          <a:xfrm>
            <a:off x="468000" y="6358200"/>
            <a:ext cx="756000" cy="290079"/>
          </a:xfrm>
          <a:prstGeom prst="rect">
            <a:avLst/>
          </a:prstGeom>
        </p:spPr>
      </p:pic>
      <p:sp>
        <p:nvSpPr>
          <p:cNvPr id="11" name="TextBox 10"/>
          <p:cNvSpPr txBox="1"/>
          <p:nvPr>
            <p:custDataLst>
              <p:tags r:id="rId25"/>
            </p:custDataLst>
          </p:nvPr>
        </p:nvSpPr>
        <p:spPr>
          <a:xfrm>
            <a:off x="2516400" y="6314400"/>
            <a:ext cx="5367968" cy="3462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de-DE" sz="1000" b="1"/>
              <a:t>Amt für Gesundheit </a:t>
            </a:r>
            <a:endParaRPr lang="fr-CH" sz="1000" b="0" i="0" dirty="0" smtClean="0"/>
          </a:p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DE" sz="1000"/>
              <a:t>Impfungen durch Apotheker/innen des Kantons Freiburg / Akt. Sept. 2019 </a:t>
            </a:r>
          </a:p>
        </p:txBody>
      </p:sp>
      <p:cxnSp>
        <p:nvCxnSpPr>
          <p:cNvPr id="14" name="Straight Connector 13"/>
          <p:cNvCxnSpPr/>
          <p:nvPr>
            <p:custDataLst>
              <p:tags r:id="rId26"/>
            </p:custDataLst>
          </p:nvPr>
        </p:nvCxnSpPr>
        <p:spPr>
          <a:xfrm>
            <a:off x="450000" y="6192000"/>
            <a:ext cx="8244000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7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 pitchFamily="-112" charset="0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ClrTx/>
        <a:buSzPct val="100000"/>
        <a:buFont typeface="Arial"/>
        <a:buChar char="&gt;"/>
        <a:defRPr sz="2000" kern="1200" baseline="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9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5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8.bin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6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9.bin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tags" Target="../tags/tag129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28.xml"/><Relationship Id="rId1" Type="http://schemas.openxmlformats.org/officeDocument/2006/relationships/vmlDrawing" Target="../drawings/vmlDrawing20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oleObject" Target="../embeddings/oleObject21.bin"/><Relationship Id="rId2" Type="http://schemas.openxmlformats.org/officeDocument/2006/relationships/tags" Target="../tags/tag132.xml"/><Relationship Id="rId1" Type="http://schemas.openxmlformats.org/officeDocument/2006/relationships/vmlDrawing" Target="../drawings/vmlDrawing21.v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136.xml"/><Relationship Id="rId7" Type="http://schemas.openxmlformats.org/officeDocument/2006/relationships/oleObject" Target="../embeddings/oleObject22.bin"/><Relationship Id="rId2" Type="http://schemas.openxmlformats.org/officeDocument/2006/relationships/tags" Target="../tags/tag135.xml"/><Relationship Id="rId1" Type="http://schemas.openxmlformats.org/officeDocument/2006/relationships/vmlDrawing" Target="../drawings/vmlDrawing22.v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oleObject" Target="../embeddings/oleObject23.bin"/><Relationship Id="rId2" Type="http://schemas.openxmlformats.org/officeDocument/2006/relationships/tags" Target="../tags/tag138.xml"/><Relationship Id="rId1" Type="http://schemas.openxmlformats.org/officeDocument/2006/relationships/vmlDrawing" Target="../drawings/vmlDrawing23.v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1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24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25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3.xml"/><Relationship Id="rId1" Type="http://schemas.openxmlformats.org/officeDocument/2006/relationships/vmlDrawing" Target="../drawings/vmlDrawing26.vml"/><Relationship Id="rId5" Type="http://schemas.openxmlformats.org/officeDocument/2006/relationships/oleObject" Target="../embeddings/oleObject26.bin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4.xml"/><Relationship Id="rId1" Type="http://schemas.openxmlformats.org/officeDocument/2006/relationships/vmlDrawing" Target="../drawings/vmlDrawing27.vml"/><Relationship Id="rId5" Type="http://schemas.openxmlformats.org/officeDocument/2006/relationships/oleObject" Target="../embeddings/oleObject27.bin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AutoShape 28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Titel 1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455612" y="2808088"/>
            <a:ext cx="8289925" cy="1897955"/>
          </a:xfrm>
        </p:spPr>
        <p:txBody>
          <a:bodyPr/>
          <a:lstStyle/>
          <a:p>
            <a:pPr eaLnBrk="1" hangingPunct="1"/>
            <a:r>
              <a:rPr lang="de-DE" dirty="0" smtClean="0"/>
              <a:t>Impfung durch </a:t>
            </a:r>
            <a:r>
              <a:rPr lang="de-DE" dirty="0"/>
              <a:t>die Apothekerinnen und </a:t>
            </a:r>
            <a:r>
              <a:rPr lang="de-DE" dirty="0" smtClean="0"/>
              <a:t>Apotheker in </a:t>
            </a:r>
            <a:r>
              <a:rPr lang="de-DE" dirty="0"/>
              <a:t>den öffentlichen Apotheken</a:t>
            </a:r>
            <a:br>
              <a:rPr lang="de-DE" dirty="0"/>
            </a:br>
            <a:r>
              <a:rPr lang="de-DE" dirty="0"/>
              <a:t>des Kantons </a:t>
            </a:r>
            <a:r>
              <a:rPr lang="de-DE" dirty="0" smtClean="0"/>
              <a:t>Freiburg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—</a:t>
            </a:r>
            <a:endParaRPr lang="fr-CH" dirty="0"/>
          </a:p>
        </p:txBody>
      </p:sp>
      <p:sp>
        <p:nvSpPr>
          <p:cNvPr id="9220" name="Textplatzhalter 13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455613" y="1659027"/>
            <a:ext cx="8289925" cy="276999"/>
          </a:xfrm>
        </p:spPr>
        <p:txBody>
          <a:bodyPr/>
          <a:lstStyle/>
          <a:p>
            <a:pPr eaLnBrk="1" hangingPunct="1">
              <a:spcAft>
                <a:spcPct val="0"/>
              </a:spcAft>
            </a:pPr>
            <a:r>
              <a:rPr lang="de-DE" dirty="0"/>
              <a:t>Freiburg, 11. September 2019 </a:t>
            </a:r>
            <a:endParaRPr lang="fr-CH" b="1" dirty="0"/>
          </a:p>
        </p:txBody>
      </p:sp>
      <p:sp>
        <p:nvSpPr>
          <p:cNvPr id="2" name="ZoneTexte 1"/>
          <p:cNvSpPr txBox="1"/>
          <p:nvPr/>
        </p:nvSpPr>
        <p:spPr>
          <a:xfrm>
            <a:off x="4572000" y="6309320"/>
            <a:ext cx="4173538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DE" sz="800" b="1" dirty="0"/>
              <a:t>602_190911_PP_Vaccinations dans les </a:t>
            </a:r>
            <a:r>
              <a:rPr lang="de-DE" sz="800" b="1" dirty="0" err="1"/>
              <a:t>pharmacies</a:t>
            </a:r>
            <a:r>
              <a:rPr lang="de-DE" sz="800" b="1" dirty="0"/>
              <a:t> du </a:t>
            </a:r>
            <a:r>
              <a:rPr lang="de-DE" sz="800" b="1" dirty="0" err="1"/>
              <a:t>canton</a:t>
            </a:r>
            <a:r>
              <a:rPr lang="de-DE" sz="800" b="1" dirty="0"/>
              <a:t> </a:t>
            </a:r>
            <a:r>
              <a:rPr lang="de-DE" sz="800" b="1" dirty="0" err="1"/>
              <a:t>FR_nvelle</a:t>
            </a:r>
            <a:r>
              <a:rPr lang="de-DE" sz="800" b="1" dirty="0"/>
              <a:t> </a:t>
            </a:r>
            <a:r>
              <a:rPr lang="de-DE" sz="800" b="1" dirty="0" err="1" smtClean="0"/>
              <a:t>version_D</a:t>
            </a:r>
            <a:r>
              <a:rPr lang="de-DE" sz="800" b="1" dirty="0" smtClean="0"/>
              <a:t> </a:t>
            </a:r>
            <a:endParaRPr lang="fr-FR" sz="800" b="1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682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13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de-DE"/>
              <a:t>Verstösse ‒ Konsequenzen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523364" y="1677813"/>
            <a:ext cx="76906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/>
              <a:t>Apotheker/innen, die Impfungen durchführen, ohne die nötigen Anforderungen zu erfüllen, können administrativ oder strafrechtlich verfolgt werden. </a:t>
            </a:r>
            <a:endParaRPr lang="fr-CH" sz="2400" b="1" dirty="0"/>
          </a:p>
        </p:txBody>
      </p:sp>
      <p:pic>
        <p:nvPicPr>
          <p:cNvPr id="241670" name="Picture 6" descr="http://www.adisesactive.fr/wp-content/uploads/2015/07/attentio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778" y="3501008"/>
            <a:ext cx="2420342" cy="2098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55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07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13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de-DE"/>
              <a:t>Elektronisches Impfbüchlein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683568" y="2014488"/>
            <a:ext cx="76906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/>
              <a:t>Die Apothekerinnen und Apotheker </a:t>
            </a:r>
          </a:p>
          <a:p>
            <a:r>
              <a:rPr lang="de-DE" sz="2400" dirty="0"/>
              <a:t>unterstützen die Bevölkerung bei der Eröffnung </a:t>
            </a:r>
          </a:p>
          <a:p>
            <a:r>
              <a:rPr lang="de-DE" sz="2400" dirty="0"/>
              <a:t>eines elektronischen </a:t>
            </a:r>
            <a:r>
              <a:rPr lang="de-DE" sz="2400" dirty="0" smtClean="0"/>
              <a:t>Impfbüchleins, das </a:t>
            </a:r>
            <a:r>
              <a:rPr lang="de-DE" sz="2400" dirty="0"/>
              <a:t>im Bedarfsfall immer und überall eingesehen werden </a:t>
            </a:r>
            <a:r>
              <a:rPr lang="de-DE" sz="2400" dirty="0" smtClean="0"/>
              <a:t>kann.</a:t>
            </a:r>
            <a:endParaRPr lang="de-DE" sz="2400" dirty="0"/>
          </a:p>
        </p:txBody>
      </p:sp>
      <p:pic>
        <p:nvPicPr>
          <p:cNvPr id="242693" name="Picture 5" descr="https://www.mesvaccins.ch/images/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744" y="4486569"/>
            <a:ext cx="3542456" cy="999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1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95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AutoShape 2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de-DE"/>
              <a:t>Ziel und Zielpublikum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539553" y="2047782"/>
            <a:ext cx="8027454" cy="1554272"/>
          </a:xfrm>
        </p:spPr>
        <p:txBody>
          <a:bodyPr/>
          <a:lstStyle/>
          <a:p>
            <a:pPr algn="just"/>
            <a:r>
              <a:rPr lang="de-DE" sz="2400" dirty="0">
                <a:cs typeface="ＭＳ Ｐゴシック"/>
              </a:rPr>
              <a:t>Breiteres Impfangebot für die Bevölkerung zwecks Anhebung der </a:t>
            </a:r>
            <a:r>
              <a:rPr lang="de-DE" sz="2400" dirty="0" smtClean="0">
                <a:cs typeface="ＭＳ Ｐゴシック"/>
              </a:rPr>
              <a:t>Impfquote, </a:t>
            </a:r>
            <a:r>
              <a:rPr lang="de-DE" sz="2400" dirty="0">
                <a:cs typeface="ＭＳ Ｐゴシック"/>
              </a:rPr>
              <a:t>im Interesse der öffentlichen Gesundheit. </a:t>
            </a:r>
            <a:endParaRPr lang="fr-FR" sz="2400" dirty="0" smtClean="0"/>
          </a:p>
          <a:p>
            <a:endParaRPr lang="fr-FR" sz="24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539552" y="1512466"/>
            <a:ext cx="8027454" cy="369332"/>
          </a:xfrm>
        </p:spPr>
        <p:txBody>
          <a:bodyPr/>
          <a:lstStyle/>
          <a:p>
            <a:r>
              <a:rPr lang="de-DE">
                <a:solidFill>
                  <a:srgbClr val="004DB4"/>
                </a:solidFill>
                <a:latin typeface="Arial Black"/>
                <a:sym typeface="Arial Black"/>
              </a:rPr>
              <a:t>Ziel </a:t>
            </a:r>
            <a:endParaRPr lang="fr-CH" dirty="0">
              <a:solidFill>
                <a:srgbClr val="004DB4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544" y="4205563"/>
            <a:ext cx="80274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de-DE" sz="2400"/>
              <a:t>Personen ab 16 Jahren bei guter Gesundheit, die nicht zwingend einen Arztbesuch benötigen. </a:t>
            </a:r>
            <a:endParaRPr lang="fr-FR" sz="2400" dirty="0"/>
          </a:p>
        </p:txBody>
      </p:sp>
      <p:sp>
        <p:nvSpPr>
          <p:cNvPr id="7" name="Textplatzhalter 5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539552" y="3768038"/>
            <a:ext cx="8027453" cy="383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rgbClr val="074EA1"/>
              </a:buClr>
              <a:buFont typeface="Lucida Grande" pitchFamily="-112" charset="0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marL="273050" indent="-271463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&gt;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2pPr>
            <a:lvl3pPr marL="539750" indent="-265113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Tx/>
              <a:buSzPct val="100000"/>
              <a:buFont typeface="Arial"/>
              <a:buChar char="&gt;"/>
              <a:defRPr sz="2400" b="1" kern="1200" baseline="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3pPr>
            <a:lvl4pPr marL="803275" indent="-261938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rgbClr val="7F7F7F"/>
              </a:buClr>
              <a:buSzPct val="100000"/>
              <a:buFont typeface="Arial"/>
              <a:buChar char="&gt;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4pPr>
            <a:lvl5pPr marL="1076325" indent="-271463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rgbClr val="7F7F7F"/>
              </a:buClr>
              <a:buSzPct val="100000"/>
              <a:buFont typeface="Arial"/>
              <a:buChar char="&gt;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>
                <a:solidFill>
                  <a:srgbClr val="004DB4"/>
                </a:solidFill>
                <a:latin typeface="Arial Black"/>
                <a:sym typeface="Arial Black"/>
              </a:rPr>
              <a:t>Zielpublikum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49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AutoShape 17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de-DE"/>
              <a:t>Impfangebot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517958" y="2462476"/>
            <a:ext cx="8027454" cy="2893100"/>
          </a:xfrm>
        </p:spPr>
        <p:txBody>
          <a:bodyPr/>
          <a:lstStyle/>
          <a:p>
            <a:pPr algn="just"/>
            <a:r>
              <a:rPr lang="de-DE" sz="2400" dirty="0">
                <a:cs typeface="ＭＳ Ｐゴシック"/>
              </a:rPr>
              <a:t>Seit dem 1. September</a:t>
            </a:r>
            <a:r>
              <a:rPr lang="de-DE" sz="2400" baseline="30000" dirty="0">
                <a:cs typeface="ＭＳ Ｐゴシック"/>
              </a:rPr>
              <a:t> </a:t>
            </a:r>
            <a:r>
              <a:rPr lang="de-DE" sz="2400" dirty="0">
                <a:cs typeface="ＭＳ Ｐゴシック"/>
              </a:rPr>
              <a:t>2018 können Apothekerinnen und Apotheker </a:t>
            </a:r>
            <a:r>
              <a:rPr lang="de-DE" sz="2400" dirty="0" smtClean="0">
                <a:cs typeface="ＭＳ Ｐゴシック"/>
              </a:rPr>
              <a:t>die folgenden </a:t>
            </a:r>
            <a:r>
              <a:rPr lang="de-DE" sz="2400" dirty="0">
                <a:cs typeface="ＭＳ Ｐゴシック"/>
              </a:rPr>
              <a:t>Impfungen durchführen: </a:t>
            </a:r>
          </a:p>
          <a:p>
            <a:pPr marL="274637" lvl="2" indent="0" algn="just">
              <a:buNone/>
            </a:pPr>
            <a:r>
              <a:rPr lang="de-DE" sz="2400" dirty="0"/>
              <a:t>a) Impfung gegen Grippe; </a:t>
            </a:r>
          </a:p>
          <a:p>
            <a:pPr marL="274637" lvl="2" indent="0" algn="just">
              <a:buNone/>
            </a:pPr>
            <a:r>
              <a:rPr lang="de-DE" sz="2400" dirty="0"/>
              <a:t>b) Impfung gegen Masern, Mumps und Röteln (MMR); </a:t>
            </a:r>
            <a:endParaRPr lang="fr-CH" sz="2400" dirty="0" smtClean="0"/>
          </a:p>
          <a:p>
            <a:pPr marL="274637" lvl="2" indent="0" algn="just">
              <a:buNone/>
            </a:pPr>
            <a:r>
              <a:rPr lang="de-DE" sz="2400" dirty="0"/>
              <a:t>c) Impfung gegen Tetanus; </a:t>
            </a:r>
            <a:endParaRPr lang="fr-CH" sz="2400" dirty="0" smtClean="0"/>
          </a:p>
          <a:p>
            <a:pPr marL="274637" lvl="2" indent="0" algn="just">
              <a:buNone/>
            </a:pPr>
            <a:r>
              <a:rPr lang="de-DE" sz="2400" dirty="0" smtClean="0"/>
              <a:t>d) Impfung </a:t>
            </a:r>
            <a:r>
              <a:rPr lang="de-DE" sz="2400" dirty="0"/>
              <a:t>gegen Frühsommer-</a:t>
            </a:r>
            <a:r>
              <a:rPr lang="de-DE" sz="2400" dirty="0" err="1"/>
              <a:t>Meningo</a:t>
            </a:r>
            <a:r>
              <a:rPr lang="de-DE" sz="2400" dirty="0"/>
              <a:t>-Enzephalitis (</a:t>
            </a:r>
            <a:r>
              <a:rPr lang="de-DE" sz="2400" dirty="0" smtClean="0"/>
              <a:t>Zeckenenzephalitis</a:t>
            </a:r>
            <a:r>
              <a:rPr lang="de-DE" sz="2400" dirty="0"/>
              <a:t>, FSME). </a:t>
            </a:r>
            <a:endParaRPr lang="fr-FR" sz="2400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517957" y="1927160"/>
            <a:ext cx="8027454" cy="369332"/>
          </a:xfrm>
        </p:spPr>
        <p:txBody>
          <a:bodyPr/>
          <a:lstStyle/>
          <a:p>
            <a:r>
              <a:rPr lang="de-DE">
                <a:solidFill>
                  <a:srgbClr val="004DB4"/>
                </a:solidFill>
                <a:latin typeface="Arial Black"/>
                <a:sym typeface="Arial Black"/>
              </a:rPr>
              <a:t>Liste</a:t>
            </a:r>
            <a:endParaRPr lang="fr-CH" dirty="0">
              <a:solidFill>
                <a:srgbClr val="004DB4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67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1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AutoShape 16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de-DE"/>
              <a:t>Gesetzliche Grundlage (1)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528309" y="1916832"/>
            <a:ext cx="8027454" cy="3713837"/>
          </a:xfrm>
        </p:spPr>
        <p:txBody>
          <a:bodyPr/>
          <a:lstStyle/>
          <a:p>
            <a:pPr algn="just">
              <a:defRPr/>
            </a:pPr>
            <a:r>
              <a:rPr lang="de-CH" sz="24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Artikel 113 Verschreibung </a:t>
            </a:r>
            <a:endParaRPr lang="de-CH" sz="2400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de-CH" sz="24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                   und Anwendung von Arzneimitteln</a:t>
            </a:r>
            <a:r>
              <a:rPr lang="de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 </a:t>
            </a:r>
          </a:p>
          <a:p>
            <a:pPr algn="just">
              <a:defRPr/>
            </a:pPr>
            <a:endParaRPr lang="de-CH" sz="800" baseline="30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de-CH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4</a:t>
            </a:r>
            <a:r>
              <a:rPr lang="de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 Verschreibungspflichtige Arzneimittel dürfen von ... weiteren Personen gemäss Bundesrecht im Rahmen ihrer Kompetenzen ohne besondere Bewilligung der Direktion für Gesundheit und Soziales (GSD) angewendet werden. </a:t>
            </a:r>
            <a:endParaRPr lang="de-CH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de-CH" sz="2400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Die GSD bezeichnet die betreffenden Arzneimittel und die Bedingungen, unter denen sie von diesen Fachpersonen angewendet werden dürfen. 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528309" y="1310017"/>
            <a:ext cx="8027454" cy="369332"/>
          </a:xfrm>
        </p:spPr>
        <p:txBody>
          <a:bodyPr/>
          <a:lstStyle/>
          <a:p>
            <a:r>
              <a:rPr lang="de-DE">
                <a:solidFill>
                  <a:srgbClr val="004DB4"/>
                </a:solidFill>
                <a:latin typeface="Arial Black"/>
                <a:sym typeface="Arial Black"/>
              </a:rPr>
              <a:t>Gesundheitsgesetz des Kantons Freiburg</a:t>
            </a:r>
            <a:endParaRPr lang="fr-CH" dirty="0">
              <a:solidFill>
                <a:srgbClr val="004DB4"/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Picture 2" descr="https://www.fr.ch/publ/files/jpg11/Vignette-RSF-2012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97369"/>
            <a:ext cx="1696604" cy="22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313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8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AutoShape 1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1423467"/>
          </a:xfrm>
        </p:spPr>
        <p:txBody>
          <a:bodyPr/>
          <a:lstStyle/>
          <a:p>
            <a:r>
              <a:rPr lang="de-DE"/>
              <a:t>Gesetzliche Grundlage (2)</a:t>
            </a:r>
            <a:r>
              <a:rPr lang="de-DE" b="0"/>
              <a:t/>
            </a:r>
            <a:br>
              <a:rPr lang="de-DE" b="0"/>
            </a:br>
            <a:r>
              <a:rPr lang="de-DE"/>
              <a:t/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556689" y="3733832"/>
            <a:ext cx="8027454" cy="2369880"/>
          </a:xfrm>
        </p:spPr>
        <p:txBody>
          <a:bodyPr/>
          <a:lstStyle/>
          <a:p>
            <a:pPr algn="just">
              <a:spcAft>
                <a:spcPts val="1200"/>
              </a:spcAft>
              <a:defRPr/>
            </a:pPr>
            <a: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Die vorgenannte Verordnung ist am 1.</a:t>
            </a:r>
            <a:r>
              <a:rPr lang="de-DE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 </a:t>
            </a:r>
            <a: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Juli 2015 in Kraft getreten, ihre Aktualisierung am 1.</a:t>
            </a:r>
            <a:r>
              <a:rPr lang="de-DE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 </a:t>
            </a:r>
            <a: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September 2018. </a:t>
            </a:r>
          </a:p>
          <a:p>
            <a:pPr algn="just">
              <a:defRPr/>
            </a:pPr>
            <a: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ＭＳ Ｐゴシック"/>
              </a:rPr>
              <a:t>Sie finden sie unter: http://www.fr.ch/publ/files/pdf76/2015_060_de.pdf oder indem Sie «ASF 2015_060 Verordnung GSD» in eine beliebige Suchmaschine eingeben. </a:t>
            </a:r>
            <a:endParaRPr lang="fr-CH" sz="2400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539553" y="2111090"/>
            <a:ext cx="7500075" cy="1261884"/>
          </a:xfrm>
        </p:spPr>
        <p:txBody>
          <a:bodyPr/>
          <a:lstStyle/>
          <a:p>
            <a:r>
              <a:rPr lang="de-DE">
                <a:solidFill>
                  <a:srgbClr val="004DB4"/>
                </a:solidFill>
                <a:latin typeface="Arial Black"/>
                <a:sym typeface="Arial Black"/>
              </a:rPr>
              <a:t>Verordnung vom 26. Juni 2015</a:t>
            </a:r>
          </a:p>
          <a:p>
            <a:r>
              <a:rPr lang="de-DE">
                <a:solidFill>
                  <a:srgbClr val="004DB4"/>
                </a:solidFill>
                <a:latin typeface="Arial Black"/>
                <a:sym typeface="Arial Black"/>
              </a:rPr>
              <a:t>über Impfungen </a:t>
            </a:r>
            <a:endParaRPr lang="fr-CH" dirty="0" smtClean="0">
              <a:solidFill>
                <a:srgbClr val="004DB4"/>
              </a:solidFill>
              <a:latin typeface="Arial Black" panose="020B0A04020102020204" pitchFamily="34" charset="0"/>
            </a:endParaRPr>
          </a:p>
          <a:p>
            <a:r>
              <a:rPr lang="de-DE">
                <a:solidFill>
                  <a:srgbClr val="004DB4"/>
                </a:solidFill>
                <a:latin typeface="Arial Black"/>
                <a:sym typeface="Arial Black"/>
              </a:rPr>
              <a:t>durch Apothekerinnen und Apotheker</a:t>
            </a:r>
          </a:p>
        </p:txBody>
      </p:sp>
    </p:spTree>
    <p:extLst>
      <p:ext uri="{BB962C8B-B14F-4D97-AF65-F5344CB8AC3E}">
        <p14:creationId xmlns:p14="http://schemas.microsoft.com/office/powerpoint/2010/main" val="154475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09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1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de-DE"/>
              <a:t>Zu erfüllende Voraussetzungen (1) 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4070844" y="1772816"/>
            <a:ext cx="0" cy="3888432"/>
          </a:xfrm>
          <a:prstGeom prst="line">
            <a:avLst/>
          </a:prstGeom>
          <a:ln w="57150">
            <a:solidFill>
              <a:srgbClr val="004DB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2054620" y="3573016"/>
            <a:ext cx="4464496" cy="0"/>
          </a:xfrm>
          <a:prstGeom prst="line">
            <a:avLst/>
          </a:prstGeom>
          <a:ln w="57150">
            <a:solidFill>
              <a:srgbClr val="004DB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37727" y="1639376"/>
            <a:ext cx="34337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04DB4"/>
                </a:solidFill>
                <a:latin typeface="Arial Black"/>
                <a:sym typeface="Arial Black"/>
              </a:rPr>
              <a:t>1. </a:t>
            </a:r>
          </a:p>
          <a:p>
            <a:r>
              <a:rPr lang="de-DE" sz="2400" dirty="0"/>
              <a:t>A</a:t>
            </a:r>
            <a:r>
              <a:rPr lang="de-DE" sz="2400" dirty="0" smtClean="0"/>
              <a:t>nerkannte </a:t>
            </a:r>
            <a:r>
              <a:rPr lang="de-DE" sz="2400" dirty="0"/>
              <a:t>spezifische </a:t>
            </a:r>
            <a:r>
              <a:rPr lang="de-DE" sz="2400" dirty="0" smtClean="0"/>
              <a:t>Ausbildung.</a:t>
            </a:r>
            <a:endParaRPr lang="fr-FR" sz="2400" dirty="0"/>
          </a:p>
        </p:txBody>
      </p:sp>
      <p:sp>
        <p:nvSpPr>
          <p:cNvPr id="11" name="Rectangle 10"/>
          <p:cNvSpPr/>
          <p:nvPr/>
        </p:nvSpPr>
        <p:spPr>
          <a:xfrm>
            <a:off x="4167296" y="1639376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2400" dirty="0">
                <a:solidFill>
                  <a:srgbClr val="004DB4"/>
                </a:solidFill>
                <a:latin typeface="Arial Black"/>
                <a:sym typeface="Arial Black"/>
              </a:rPr>
              <a:t>2. </a:t>
            </a:r>
            <a:r>
              <a:rPr lang="de-DE" sz="2400" dirty="0"/>
              <a:t> </a:t>
            </a:r>
          </a:p>
          <a:p>
            <a:r>
              <a:rPr lang="de-DE" sz="2400" dirty="0"/>
              <a:t>A</a:t>
            </a:r>
            <a:r>
              <a:rPr lang="de-DE" sz="2400" dirty="0" smtClean="0"/>
              <a:t>kustisch </a:t>
            </a:r>
            <a:r>
              <a:rPr lang="de-DE" sz="2400" dirty="0"/>
              <a:t>und optisch abgetrennter Raum und</a:t>
            </a:r>
          </a:p>
          <a:p>
            <a:r>
              <a:rPr lang="de-DE" sz="2400" dirty="0"/>
              <a:t>strikte </a:t>
            </a:r>
            <a:r>
              <a:rPr lang="de-DE" sz="2400" dirty="0" smtClean="0"/>
              <a:t>Hygiene.</a:t>
            </a:r>
            <a:endParaRPr lang="fr-FR" sz="2400" dirty="0"/>
          </a:p>
        </p:txBody>
      </p:sp>
      <p:sp>
        <p:nvSpPr>
          <p:cNvPr id="12" name="Rectangle 11"/>
          <p:cNvSpPr/>
          <p:nvPr/>
        </p:nvSpPr>
        <p:spPr>
          <a:xfrm>
            <a:off x="557017" y="3936997"/>
            <a:ext cx="30243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04DB4"/>
                </a:solidFill>
                <a:latin typeface="Arial Black"/>
                <a:sym typeface="Arial Black"/>
              </a:rPr>
              <a:t>3. </a:t>
            </a:r>
            <a:endParaRPr lang="fr-CH" sz="2400" dirty="0">
              <a:solidFill>
                <a:srgbClr val="004DB4"/>
              </a:solidFill>
              <a:latin typeface="Arial Black" panose="020B0A04020102020204" pitchFamily="34" charset="0"/>
            </a:endParaRPr>
          </a:p>
          <a:p>
            <a:r>
              <a:rPr lang="de-CH" sz="2400" dirty="0" smtClean="0"/>
              <a:t>Zweckmässiges Verfahren zum Vorgehen in Notfällen. </a:t>
            </a:r>
            <a:endParaRPr lang="de-CH" sz="2400" dirty="0"/>
          </a:p>
        </p:txBody>
      </p:sp>
      <p:sp>
        <p:nvSpPr>
          <p:cNvPr id="13" name="Rectangle 12"/>
          <p:cNvSpPr/>
          <p:nvPr/>
        </p:nvSpPr>
        <p:spPr>
          <a:xfrm>
            <a:off x="4261880" y="3936997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2400">
                <a:solidFill>
                  <a:srgbClr val="004DB4"/>
                </a:solidFill>
                <a:latin typeface="Arial Black"/>
                <a:sym typeface="Arial Black"/>
              </a:rPr>
              <a:t>4. </a:t>
            </a:r>
            <a:endParaRPr lang="fr-CH" sz="2400" dirty="0">
              <a:solidFill>
                <a:srgbClr val="004DB4"/>
              </a:solidFill>
              <a:latin typeface="Arial Black" panose="020B0A04020102020204" pitchFamily="34" charset="0"/>
            </a:endParaRPr>
          </a:p>
          <a:p>
            <a:r>
              <a:rPr lang="de-DE" sz="2400"/>
              <a:t>Haftpflichtversicherung zur Deckung des spezifischen Risikos der Impftätigkeit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0481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2800704" y="4984986"/>
            <a:ext cx="3312368" cy="0"/>
          </a:xfrm>
          <a:prstGeom prst="line">
            <a:avLst/>
          </a:prstGeom>
          <a:ln w="34925">
            <a:solidFill>
              <a:srgbClr val="002C77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40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18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de-DE"/>
              <a:t>Zu erfüllende Voraussetzungen (2) 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611560" y="1340768"/>
            <a:ext cx="769065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>
                <a:solidFill>
                  <a:srgbClr val="004DB4"/>
                </a:solidFill>
                <a:latin typeface="Arial Black"/>
                <a:sym typeface="Arial Black"/>
              </a:rPr>
              <a:t>5. </a:t>
            </a:r>
          </a:p>
          <a:p>
            <a:pPr>
              <a:spcAft>
                <a:spcPts val="1200"/>
              </a:spcAft>
            </a:pPr>
            <a:r>
              <a:rPr lang="de-DE" sz="2400"/>
              <a:t> Vorgängige Anmeldung bei der Kantonsapothekerin/beim Kantonsapotheker mit dem dafür vorgesehenen Formular, zu finden auf der Homepage des kantonalen Amts für Gesundheit</a:t>
            </a:r>
          </a:p>
          <a:p>
            <a:r>
              <a:rPr lang="de-DE" sz="2400" b="1"/>
              <a:t>(</a:t>
            </a:r>
            <a:r>
              <a:rPr lang="de-DE" sz="2400" b="1">
                <a:solidFill>
                  <a:srgbClr val="004DB4"/>
                </a:solidFill>
              </a:rPr>
              <a:t>www.fr.ch/gesa</a:t>
            </a:r>
            <a:r>
              <a:rPr lang="de-DE" sz="2400" b="1"/>
              <a:t>)</a:t>
            </a:r>
            <a:r>
              <a:rPr lang="de-DE" sz="2400"/>
              <a:t> </a:t>
            </a:r>
          </a:p>
          <a:p>
            <a:endParaRPr lang="fr-FR" sz="2400" dirty="0"/>
          </a:p>
        </p:txBody>
      </p:sp>
      <p:sp>
        <p:nvSpPr>
          <p:cNvPr id="2" name="Rectangle 1"/>
          <p:cNvSpPr/>
          <p:nvPr/>
        </p:nvSpPr>
        <p:spPr>
          <a:xfrm>
            <a:off x="793502" y="4569488"/>
            <a:ext cx="19607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 smtClean="0"/>
              <a:t>Vorgängige </a:t>
            </a:r>
          </a:p>
          <a:p>
            <a:r>
              <a:rPr lang="de-DE" sz="2400" b="1" dirty="0" smtClean="0"/>
              <a:t>Anmeldung </a:t>
            </a:r>
            <a:endParaRPr lang="fr-CH" sz="2400" b="1" dirty="0" smtClean="0"/>
          </a:p>
        </p:txBody>
      </p:sp>
      <p:sp>
        <p:nvSpPr>
          <p:cNvPr id="3" name="Rectangle 2"/>
          <p:cNvSpPr/>
          <p:nvPr/>
        </p:nvSpPr>
        <p:spPr>
          <a:xfrm>
            <a:off x="6438051" y="4569487"/>
            <a:ext cx="218361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 smtClean="0"/>
              <a:t>Kantons-</a:t>
            </a:r>
          </a:p>
          <a:p>
            <a:r>
              <a:rPr lang="de-DE" sz="2400" b="1" dirty="0" err="1" smtClean="0"/>
              <a:t>apotheker</a:t>
            </a:r>
            <a:r>
              <a:rPr lang="de-DE" sz="2400" b="1" dirty="0" smtClean="0"/>
              <a:t>/in  </a:t>
            </a:r>
            <a:endParaRPr lang="fr-CH" sz="2400" b="1" dirty="0"/>
          </a:p>
        </p:txBody>
      </p:sp>
      <p:pic>
        <p:nvPicPr>
          <p:cNvPr id="239627" name="Picture 11" descr="http://www.vvmac.com/pages/images/formulaire-Bouto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776" y="4137440"/>
            <a:ext cx="2016224" cy="181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99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659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10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1897955"/>
          </a:xfrm>
        </p:spPr>
        <p:txBody>
          <a:bodyPr/>
          <a:lstStyle/>
          <a:p>
            <a:r>
              <a:rPr lang="de-DE"/>
              <a:t>Liste der Apotheken mit den</a:t>
            </a:r>
            <a:br>
              <a:rPr lang="de-DE"/>
            </a:br>
            <a:r>
              <a:rPr lang="de-DE"/>
              <a:t>Namen der zum Impfen befugten </a:t>
            </a:r>
            <a:br>
              <a:rPr lang="de-DE"/>
            </a:br>
            <a:r>
              <a:rPr lang="de-DE"/>
              <a:t>Personen 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683568" y="2420888"/>
            <a:ext cx="76906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/>
              <a:t>Das Amt für Gesundheit </a:t>
            </a:r>
            <a:r>
              <a:rPr lang="de-DE" sz="2400" dirty="0" smtClean="0"/>
              <a:t>führt </a:t>
            </a:r>
            <a:r>
              <a:rPr lang="de-DE" sz="2400" dirty="0"/>
              <a:t>auf seiner Homepage eine </a:t>
            </a:r>
            <a:r>
              <a:rPr lang="de-CH" sz="2400" dirty="0"/>
              <a:t>alphabetisch nach Orten sortierte Liste </a:t>
            </a:r>
            <a:r>
              <a:rPr lang="de-DE" sz="2400" dirty="0" smtClean="0"/>
              <a:t>mit </a:t>
            </a:r>
            <a:r>
              <a:rPr lang="de-DE" sz="2400" dirty="0"/>
              <a:t>allen Apotheken </a:t>
            </a:r>
            <a:r>
              <a:rPr lang="de-DE" sz="2400" dirty="0" smtClean="0"/>
              <a:t>und </a:t>
            </a:r>
            <a:r>
              <a:rPr lang="de-DE" sz="2400" dirty="0"/>
              <a:t>Personen, die Impfungen durchführen </a:t>
            </a:r>
            <a:r>
              <a:rPr lang="de-DE" sz="2400" dirty="0" smtClean="0"/>
              <a:t>können und </a:t>
            </a:r>
            <a:r>
              <a:rPr lang="de-DE" sz="2400" dirty="0"/>
              <a:t>die nötigen Anforderungen </a:t>
            </a:r>
            <a:r>
              <a:rPr lang="de-DE" sz="2400" dirty="0" smtClean="0"/>
              <a:t>erfüllen</a:t>
            </a:r>
            <a:endParaRPr lang="de-DE" sz="2400" dirty="0"/>
          </a:p>
          <a:p>
            <a:r>
              <a:rPr lang="de-DE" sz="2400" b="1" dirty="0"/>
              <a:t>(</a:t>
            </a:r>
            <a:r>
              <a:rPr lang="de-DE" sz="2400" b="1" dirty="0">
                <a:solidFill>
                  <a:srgbClr val="004DB4"/>
                </a:solidFill>
              </a:rPr>
              <a:t>www.fr.ch/gesa</a:t>
            </a:r>
            <a:r>
              <a:rPr lang="de-DE" sz="2400" b="1" dirty="0"/>
              <a:t>)</a:t>
            </a:r>
            <a:r>
              <a:rPr lang="de-DE" sz="2400" dirty="0"/>
              <a:t> </a:t>
            </a:r>
          </a:p>
          <a:p>
            <a:r>
              <a:rPr lang="de-DE" sz="2400" dirty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4857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28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10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de-DE"/>
              <a:t>Impfkosten</a:t>
            </a:r>
            <a:br>
              <a:rPr lang="de-DE"/>
            </a:br>
            <a:r>
              <a:rPr lang="de-DE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683567" y="2276872"/>
            <a:ext cx="769065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sz="2400" dirty="0" smtClean="0"/>
              <a:t>Die GSD ist nicht an der Festsetzung </a:t>
            </a:r>
          </a:p>
          <a:p>
            <a:r>
              <a:rPr lang="de-CH" sz="2400" dirty="0" smtClean="0"/>
              <a:t>der Impfkosten beteiligt. </a:t>
            </a:r>
          </a:p>
          <a:p>
            <a:endParaRPr lang="de-CH" sz="2400" dirty="0" smtClean="0"/>
          </a:p>
          <a:p>
            <a:r>
              <a:rPr lang="de-CH" sz="2400" dirty="0" smtClean="0"/>
              <a:t>Gemäss </a:t>
            </a:r>
            <a:r>
              <a:rPr lang="de-CH" sz="2400" dirty="0" err="1" smtClean="0"/>
              <a:t>pharmaSuisse</a:t>
            </a:r>
            <a:r>
              <a:rPr lang="de-CH" sz="2400" dirty="0" smtClean="0"/>
              <a:t> und dem Apothekerverband des Kantons Freiburg belaufen sich die Kosten einer Grippeimpfung insgesamt auf rund 40 Franken </a:t>
            </a:r>
          </a:p>
          <a:p>
            <a:r>
              <a:rPr lang="de-CH" sz="2400" dirty="0" smtClean="0"/>
              <a:t>(alles inklusive).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330525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1&quot;/&gt;&lt;partner val=&quot;61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9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KLxNwCEgkKUMKi5gbYodg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Uo4tr98skyYTdgad_raQQ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w5K2LMU5UmCzyDROhQzL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s_vHq95.E2Krl_Xy04Mag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kiZa1bqEO5SQtJLvko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8Dses13tUqS1yajR7o.Fw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.u7FRle6U64Jxqp7mvuHg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L2FWu6gSkedwt.qosQYxw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t3Z3zvelkStbdeqAbjncQ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wBtcRW_7k.Lg7R_WbzH7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1axcBrXY0O8o_zDdqgvh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8K5ZLzVdUa6ykFftSKGvA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kr5.VZZp02vpaqtGlH72g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Em_IIOrskG7At0_9VXjs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o5xNoK89UiMFZps9fNjD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ZIqYYl58U.HA2IWrFop5g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mR1MWD24UCNuV7CdDjtmg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RbMUvC9iEKmxF2d_zsnb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Ab6THjB0.Qx.gMKU.Mu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RhbzptNhUGORQRqJt_Nq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D2pyKew3kauPGjbB454W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flg_A3zpUebXoP7j18t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SaTyj5YvUaJJtxzF6WRJw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4PDt2TuDUmR.8qF7emGSg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Fu00gPKEGlR1HLQQREH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djjC08DV06dubSg4OqcrQ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JMDq6TeWkeMQhxGrLkuBw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CIaNGrYFE67xHP8GU1Ox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wIO_X8a8EOlkrwbFKjsC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9t_wHLYiUm8r9R01aEHbg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fb4H25OEWG0swWMcDBu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yf6spNYc0KUFyu10RWzcA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fb4H25OEWG0swWMcDBu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fb4H25OEWG0swWMcDBuw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fb4H25OEWG0swWMcDBu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PX6veYTtEGQkwFfGHfMUA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JETAq3g20aeJpViTecVK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S8po.KPOUa92EW_magsR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BP2Twpfw0es_0Ef6GzFU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ncIAidDe0CK2UT9hFEcH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GO_afZWS0en2eIkfuA5C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fXHW1kWUKLs9ATDQGhl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Eb9xXlvR0qXGT085sU3J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0mMjfHteEmzmQfw51hus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rn.U7.6oUaF1O3zR_jtJ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0yIFWRYqEWoNtXC4EU55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plCzs5vn0.8OltwwFLzK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pwaWU0Oo0iR0NyOa8yXw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d7qwKFskywuFNf7c6mW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Ar5SnjbNkmCmSwVwGhOf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ImMnhcfmEu6NxvxhbUyh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XZ8AZCD8UeZkUUdDQ2WT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0O8inKpkaPMDOlqXHXD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0QXonm0I0yTQJbHV98.7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cFqxC72EO0j7OS.e1pe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vfYx3XxPUWQYFwP5A1A9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kvJ9uYDkUOKCr1flStWK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41v6NOILEW69a4s4CGIO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V51Mhehk0q1kDurBnQ9u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VWtP3vYNEGKqOTfHqeKE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zPd80wKkE2zWgD85ujG1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tYglpG60qwabxvSLRFu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4zjQEb6oEO0wZ.ll6MH5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ZPykyDLEeTmXMUWEKUF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NBZACTOPUC8AEvAeo3dL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U6k52bJzUygnY9vy1Qmh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7cGUXuKd0e8Li0VWgpxY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IcjGV1V8USUZzQ5Qafi2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fi_QJ9GE.FgrUSb0CVb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9YRArEh7UKbVaP5PLddK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2DnPXl6L0aBUUAOCe5RF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Kgae8yN60Ovb_wqNKvp1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tWDUjgVv0yXkNfKyWJch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f2AXIAJ4katdi7F2Qs3N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DQ1PN7AdUevfGMpIopSr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XHaElwG0UynFNRDwZ9i_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FIU40Yv6Ei_cQjpYNnbOg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IvEwv52XUqc0jASAF2z6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15P13O_XUS22f1O9GO4NA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m5_F3NgUOOSEVd7Wjdu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WYSPa5Drk2uKbOd_ITy8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x9rJ5B0Sk6TIcbbMPxxH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3qSY6gkEuC.p80EDCj9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Be73At64EulMcqvFIJimQ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CoeYJ4x70Ce7GZWb0zzc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62wiXgURkiu1gQLguog8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voZZmkIMkKrl5W4qOz2C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r3_ifCxi0isfBjuppE_tQ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sCOL5l2OEyg5GMenReJY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cB.3HXqkkOXqZ5ijI2cwg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hqeSk_U4kielR5KtW710A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J653qi4t0ednie_A.PWYA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XWqRyEWkk6Yc4eT3H3AW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OGk.Q_7K06L_ewkD_Ffuw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dBhgp4wekmPgijkV0nRM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UiZHkhXOkuz8vazoNZ.S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KTLH8DVyky4qsYxWMid2Q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IKdwW36kEeE8tdV0C1IR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hZDENdHfEKcHIBpfJJz8Q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_bpq8.hnEqOEHzDw3vzZQ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6fffcHEkOVDmrMWy95X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_208LiZcUmVn.NmgP_6Y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t0WO3gHRU6FQgSs_DF5F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Uz3CXThVUyETQcLPoMTAA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sE0rbnS60GqWS7AKyyAMA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PXdH7i4bUyyi3ISQ2Ei6A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zF93ARm.UawR6jpOiCYOQ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iXWyiyfzUik5vmyVaEec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Umrktc1hEG3yk3IKphgTQ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rFNlbYOgkqw.thvIi6exg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UboUdej_kCDmiJ2ZaXP3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zqWSQ0_F0qf1PTjrE3udw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X68oGXD20awmirCuB5n8g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EPOJBX2SU2unl8pQuItX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ST5YASkW0CtfSjcOQ7Xw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88hZSIv5UOe9U3PXpjNBg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GCulKUU8EqlKMbDb8XpHA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d4iaBU0O8wmMwQPxHcA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8UpCQ.BsEOusXO_ZVlGog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Row06plV0uEgUr6IkmZJQ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Tsz1C2HgUyjm0mS9ojn5Q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C7RNwVqw0Kk01Hzn0j1C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8uG0Slc7k2jfnBAh9hIX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NFdTn1fmUiVf.ddxpzNWg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kuES4EQYkGE6DIQt1jElw"/>
</p:tagLst>
</file>

<file path=ppt/theme/theme1.xml><?xml version="1.0" encoding="utf-8"?>
<a:theme xmlns:a="http://schemas.openxmlformats.org/drawingml/2006/main" name="DSAS_présentation_fr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DSAS_présentation_fr</Template>
  <TotalTime>0</TotalTime>
  <Words>451</Words>
  <Application>Microsoft Office PowerPoint</Application>
  <PresentationFormat>Affichage à l'écran (4:3)</PresentationFormat>
  <Paragraphs>73</Paragraphs>
  <Slides>11</Slides>
  <Notes>11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Arial Black</vt:lpstr>
      <vt:lpstr>Calibri</vt:lpstr>
      <vt:lpstr>Lucida Grande</vt:lpstr>
      <vt:lpstr>DSAS_présentation_fr</vt:lpstr>
      <vt:lpstr>think-cell Slide</vt:lpstr>
      <vt:lpstr>Impfung durch die Apothekerinnen und Apotheker in den öffentlichen Apotheken des Kantons Freiburg —</vt:lpstr>
      <vt:lpstr>Ziel und Zielpublikum —</vt:lpstr>
      <vt:lpstr>Impfangebot —</vt:lpstr>
      <vt:lpstr>Gesetzliche Grundlage (1) —</vt:lpstr>
      <vt:lpstr>Gesetzliche Grundlage (2)  —</vt:lpstr>
      <vt:lpstr>Zu erfüllende Voraussetzungen (1)  —</vt:lpstr>
      <vt:lpstr>Zu erfüllende Voraussetzungen (2)  —</vt:lpstr>
      <vt:lpstr>Liste der Apotheken mit den Namen der zum Impfen befugten  Personen  —</vt:lpstr>
      <vt:lpstr>Impfkosten —</vt:lpstr>
      <vt:lpstr>Verstösse ‒ Konsequenzen —</vt:lpstr>
      <vt:lpstr>Elektronisches Impfbüchlein —</vt:lpstr>
    </vt:vector>
  </TitlesOfParts>
  <Company>Sitel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Introduire votre titre Je suis un titre fictif sur trois lignes —</dc:title>
  <dc:creator>laupercl</dc:creator>
  <cp:lastModifiedBy>Michel-Clément Joëlle</cp:lastModifiedBy>
  <cp:revision>85</cp:revision>
  <cp:lastPrinted>2010-03-18T08:00:30Z</cp:lastPrinted>
  <dcterms:created xsi:type="dcterms:W3CDTF">2011-09-05T15:03:05Z</dcterms:created>
  <dcterms:modified xsi:type="dcterms:W3CDTF">2019-09-18T05:40:37Z</dcterms:modified>
</cp:coreProperties>
</file>